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300" r:id="rId4"/>
    <p:sldId id="259" r:id="rId5"/>
    <p:sldId id="260" r:id="rId6"/>
    <p:sldId id="261" r:id="rId7"/>
    <p:sldId id="264" r:id="rId8"/>
    <p:sldId id="302" r:id="rId9"/>
    <p:sldId id="301" r:id="rId10"/>
    <p:sldId id="265" r:id="rId11"/>
    <p:sldId id="266" r:id="rId12"/>
    <p:sldId id="306" r:id="rId13"/>
    <p:sldId id="273" r:id="rId14"/>
    <p:sldId id="277" r:id="rId15"/>
    <p:sldId id="275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305" r:id="rId34"/>
    <p:sldId id="269" r:id="rId35"/>
    <p:sldId id="295" r:id="rId36"/>
    <p:sldId id="296" r:id="rId37"/>
    <p:sldId id="297" r:id="rId38"/>
    <p:sldId id="303" r:id="rId39"/>
    <p:sldId id="272" r:id="rId40"/>
  </p:sldIdLst>
  <p:sldSz cx="9144000" cy="6858000" type="screen4x3"/>
  <p:notesSz cx="6888163" cy="100187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>
        <p:scale>
          <a:sx n="100" d="100"/>
          <a:sy n="100" d="100"/>
        </p:scale>
        <p:origin x="-133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5F116BD-4C3B-4FBD-B05F-8B287BCA4DF3}" type="datetimeFigureOut">
              <a:rPr lang="en-GB" smtClean="0"/>
              <a:t>20/10/2013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556E775C-B285-4099-96B9-260C8E4C9D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1441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871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698" y="0"/>
            <a:ext cx="2984871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817" y="4758889"/>
            <a:ext cx="5510530" cy="450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6038"/>
            <a:ext cx="2984871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698" y="9516038"/>
            <a:ext cx="2984871" cy="50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84927" indent="-301895" eaLnBrk="0" hangingPunct="0"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207580" indent="-241516" eaLnBrk="0" hangingPunct="0"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90611" indent="-241516" eaLnBrk="0" hangingPunct="0"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173643" indent="-241516" eaLnBrk="0" hangingPunct="0"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656675" indent="-24151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3139707" indent="-24151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622739" indent="-24151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4105770" indent="-241516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300">
                <a:latin typeface="Arial" charset="0"/>
              </a:rPr>
              <a:pPr eaLnBrk="1" hangingPunct="1"/>
              <a:t>1</a:t>
            </a:fld>
            <a:endParaRPr lang="en-US" sz="130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[0]</a:t>
            </a:r>
            <a:r>
              <a:rPr lang="en-GB" baseline="0" dirty="0" smtClean="0"/>
              <a:t> </a:t>
            </a:r>
            <a:r>
              <a:rPr lang="en-GB" baseline="0" dirty="0" smtClean="0"/>
              <a:t>Large Span files = 64 bit files</a:t>
            </a:r>
          </a:p>
          <a:p>
            <a:r>
              <a:rPr lang="en-GB" baseline="0" dirty="0" smtClean="0"/>
              <a:t>[1] </a:t>
            </a:r>
            <a:r>
              <a:rPr lang="en-GB" baseline="0" dirty="0" smtClean="0"/>
              <a:t>13.0 (2011) announced planned withdrawal of small span files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819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[2] See </a:t>
            </a:r>
            <a:r>
              <a:rPr lang="en-GB" baseline="0" dirty="0" smtClean="0"/>
              <a:t>2010 Conference paper for more detail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48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[3] “Unsafe” data</a:t>
            </a:r>
            <a:r>
              <a:rPr lang="en-GB" baseline="0" dirty="0" smtClean="0"/>
              <a:t> from later interpreter releases could be read from components (c.f. workspaces); after 13.1 “safe” data can still be read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240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[4]</a:t>
            </a:r>
            <a:r>
              <a:rPr lang="en-GB" baseline="0" dirty="0" smtClean="0"/>
              <a:t> Better to give error on tie than write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491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Real</a:t>
            </a:r>
            <a:r>
              <a:rPr lang="en-GB" baseline="0" dirty="0" smtClean="0"/>
              <a:t> world example: 50s → 5s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83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819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Question</a:t>
            </a:r>
            <a:r>
              <a:rPr lang="en-GB" baseline="0" dirty="0" smtClean="0"/>
              <a:t> time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874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813" y="-14288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661248"/>
            <a:ext cx="584844" cy="10200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1" r:id="rId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412776"/>
            <a:ext cx="4824535" cy="4242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7971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Prior to 13.1</a:t>
            </a:r>
            <a:endParaRPr lang="en-GB" sz="2800" dirty="0"/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D←⎕FREAD 1 1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1 + 2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7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13.1 </a:t>
            </a:r>
            <a:r>
              <a:rPr lang="en-GB" sz="2800" dirty="0"/>
              <a:t>(2012)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  D←⎕FREAD 1 1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DOMAIN ERROR: Array is from a later version of </a:t>
            </a:r>
            <a:r>
              <a:rPr lang="en-GB" dirty="0" smtClean="0">
                <a:latin typeface="APL385 Unicode" panose="020B0709000202000203" pitchFamily="49" charset="0"/>
              </a:rPr>
              <a:t>APL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[3]</a:t>
            </a:r>
          </a:p>
          <a:p>
            <a:pPr lvl="1" algn="l"/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compatibility</a:t>
            </a:r>
            <a:endParaRPr lang="en-GB" dirty="0"/>
          </a:p>
        </p:txBody>
      </p:sp>
      <p:sp>
        <p:nvSpPr>
          <p:cNvPr id="7" name="Explosion 1 6"/>
          <p:cNvSpPr/>
          <p:nvPr/>
        </p:nvSpPr>
        <p:spPr bwMode="auto">
          <a:xfrm>
            <a:off x="5272914" y="1556792"/>
            <a:ext cx="2376264" cy="2232248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644550" y="2204864"/>
            <a:ext cx="1584176" cy="93610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ctr"/>
            <a:r>
              <a:rPr lang="en-GB" sz="1400" b="0" kern="0" dirty="0" smtClean="0">
                <a:latin typeface="+mn-lt"/>
              </a:rPr>
              <a:t>Component contains “unsafe” data from a later release</a:t>
            </a:r>
            <a:endParaRPr lang="en-GB" sz="14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396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Extended Error Reporting</a:t>
            </a:r>
            <a:endParaRPr lang="en-GB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0445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Prior to 13.1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fid ⎕FTIE 0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FILE NAME ERROR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13.1 (2012)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  fid ⎕FTIE 0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FILE NAME ERROR: Unable to open file ("The network path was not found.")</a:t>
            </a:r>
          </a:p>
          <a:p>
            <a:pPr lvl="1" algn="l"/>
            <a:endParaRPr lang="en-GB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2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154016"/>
          </a:xfrm>
        </p:spPr>
        <p:txBody>
          <a:bodyPr/>
          <a:lstStyle/>
          <a:p>
            <a:r>
              <a:rPr lang="en-GB" sz="4400" b="1" dirty="0" smtClean="0">
                <a:latin typeface="+mj-lt"/>
              </a:rPr>
              <a:t>Version 14.0</a:t>
            </a:r>
          </a:p>
        </p:txBody>
      </p:sp>
    </p:spTree>
    <p:extLst>
      <p:ext uri="{BB962C8B-B14F-4D97-AF65-F5344CB8AC3E}">
        <p14:creationId xmlns:p14="http://schemas.microsoft.com/office/powerpoint/2010/main" val="38357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Prior to 14.0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   fid </a:t>
            </a:r>
            <a:r>
              <a:rPr lang="en-GB" dirty="0">
                <a:latin typeface="APL385 Unicode" panose="020B0709000202000203" pitchFamily="49" charset="0"/>
              </a:rPr>
              <a:t>⎕</a:t>
            </a:r>
            <a:r>
              <a:rPr lang="en-GB" dirty="0" smtClean="0">
                <a:latin typeface="APL385 Unicode" panose="020B0709000202000203" pitchFamily="49" charset="0"/>
              </a:rPr>
              <a:t>FCREATE 1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‘J’ 3 ⎕FPROPS 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14.0 (2Q 2014)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   fid ⎕FCREATE ⍠ ‘J’ 3 ⊢ 1</a:t>
            </a:r>
          </a:p>
          <a:p>
            <a:pPr lvl="1" algn="l"/>
            <a:r>
              <a:rPr lang="en-GB" sz="1600" dirty="0" smtClean="0"/>
              <a:t>Or       </a:t>
            </a:r>
            <a:r>
              <a:rPr lang="en-GB" dirty="0" smtClean="0">
                <a:latin typeface="APL385 Unicode" panose="020B0709000202000203" pitchFamily="49" charset="0"/>
              </a:rPr>
              <a:t>fid ⎕FCREATE ⍠ 3 ⊢ 1</a:t>
            </a:r>
          </a:p>
          <a:p>
            <a:pPr lvl="1" algn="l"/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Variant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930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664896" cy="35779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14.0 </a:t>
            </a:r>
            <a:r>
              <a:rPr lang="en-GB" sz="2800" dirty="0" smtClean="0"/>
              <a:t>(2Q 2014</a:t>
            </a:r>
            <a:r>
              <a:rPr lang="en-GB" sz="2800" dirty="0"/>
              <a:t>)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  fid ⎕FTIE ⍠ ‘</a:t>
            </a:r>
            <a:r>
              <a:rPr lang="en-GB" dirty="0" err="1">
                <a:latin typeface="APL385 Unicode" panose="020B0709000202000203" pitchFamily="49" charset="0"/>
              </a:rPr>
              <a:t>ReadOnly</a:t>
            </a:r>
            <a:r>
              <a:rPr lang="en-GB" dirty="0">
                <a:latin typeface="APL385 Unicode" panose="020B0709000202000203" pitchFamily="49" charset="0"/>
              </a:rPr>
              <a:t>’ 1 ⊢ </a:t>
            </a:r>
            <a:r>
              <a:rPr lang="en-GB" dirty="0" smtClean="0">
                <a:latin typeface="APL385 Unicode" panose="020B0709000202000203" pitchFamily="49" charset="0"/>
              </a:rPr>
              <a:t>1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‘Ducks’ ⎕FAPPEND 1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FILE ACCESS ERROR: File opened read-only</a:t>
            </a:r>
          </a:p>
          <a:p>
            <a:pPr lvl="1" algn="l"/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Variant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365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Prior to 14.0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   ‘REPAIR’ ⎕FCHK fid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14.0 (2Q 2014)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   ⎕FCHK ⍠ ‘Repair’ 1 ⊢ fid</a:t>
            </a:r>
          </a:p>
          <a:p>
            <a:pPr lvl="1" algn="l"/>
            <a:r>
              <a:rPr lang="en-GB" sz="1600" dirty="0" smtClean="0">
                <a:latin typeface="+mj-lt"/>
              </a:rPr>
              <a:t>Or       </a:t>
            </a:r>
            <a:r>
              <a:rPr lang="en-GB" dirty="0" smtClean="0">
                <a:latin typeface="APL385 Unicode" panose="020B0709000202000203" pitchFamily="49" charset="0"/>
              </a:rPr>
              <a:t>⎕</a:t>
            </a:r>
            <a:r>
              <a:rPr lang="en-GB" dirty="0">
                <a:latin typeface="APL385 Unicode" panose="020B0709000202000203" pitchFamily="49" charset="0"/>
              </a:rPr>
              <a:t>FCHK </a:t>
            </a:r>
            <a:r>
              <a:rPr lang="en-GB" dirty="0" smtClean="0">
                <a:latin typeface="APL385 Unicode" panose="020B0709000202000203" pitchFamily="49" charset="0"/>
              </a:rPr>
              <a:t>⍠ </a:t>
            </a:r>
            <a:r>
              <a:rPr lang="en-GB" dirty="0">
                <a:latin typeface="APL385 Unicode" panose="020B0709000202000203" pitchFamily="49" charset="0"/>
              </a:rPr>
              <a:t>1 ⊢ </a:t>
            </a:r>
            <a:r>
              <a:rPr lang="en-GB" dirty="0" smtClean="0">
                <a:latin typeface="APL385 Unicode" panose="020B0709000202000203" pitchFamily="49" charset="0"/>
              </a:rPr>
              <a:t>fid</a:t>
            </a:r>
          </a:p>
          <a:p>
            <a:pPr lvl="1" algn="l"/>
            <a:r>
              <a:rPr lang="en-GB" sz="1600" dirty="0"/>
              <a:t>Or </a:t>
            </a:r>
            <a:r>
              <a:rPr lang="en-GB" sz="1600" dirty="0" smtClean="0"/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‘</a:t>
            </a:r>
            <a:r>
              <a:rPr lang="en-GB" dirty="0">
                <a:latin typeface="APL385 Unicode" panose="020B0709000202000203" pitchFamily="49" charset="0"/>
              </a:rPr>
              <a:t>REPAIR’ ⎕FCHK </a:t>
            </a:r>
            <a:r>
              <a:rPr lang="en-GB" dirty="0" smtClean="0">
                <a:latin typeface="APL385 Unicode" panose="020B0709000202000203" pitchFamily="49" charset="0"/>
              </a:rPr>
              <a:t>fid</a:t>
            </a:r>
            <a:endParaRPr lang="en-GB" sz="2800" dirty="0"/>
          </a:p>
          <a:p>
            <a:pPr lvl="1" algn="l"/>
            <a:endParaRPr lang="en-GB" dirty="0">
              <a:latin typeface="APL385 Unicode" panose="020B0709000202000203" pitchFamily="49" charset="0"/>
            </a:endParaRPr>
          </a:p>
          <a:p>
            <a:pPr lvl="1" algn="l"/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Variant options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15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Have restricted functionality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Consume development resources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20 year “phase out”: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2004: </a:t>
            </a:r>
            <a:r>
              <a:rPr lang="en-GB" dirty="0"/>
              <a:t>L</a:t>
            </a:r>
            <a:r>
              <a:rPr lang="en-GB" dirty="0" smtClean="0"/>
              <a:t>arge span support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2008: Large span new file </a:t>
            </a:r>
            <a:r>
              <a:rPr lang="en-GB" dirty="0" smtClean="0"/>
              <a:t>default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2011: Announced withdrawal</a:t>
            </a:r>
            <a:endParaRPr lang="en-GB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2014: Small span read-only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… until at least 2024</a:t>
            </a:r>
          </a:p>
          <a:p>
            <a:pPr lvl="1" algn="l"/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span 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098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7971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Prior to 14.0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   fid ⎕FTIE 0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1</a:t>
            </a:r>
            <a:endParaRPr lang="en-GB" dirty="0" smtClean="0">
              <a:latin typeface="APL385 Unicode" panose="020B0709000202000203" pitchFamily="49" charset="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14.0 (2Q 2014)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   </a:t>
            </a:r>
            <a:r>
              <a:rPr lang="en-GB" dirty="0">
                <a:latin typeface="APL385 Unicode" panose="020B0709000202000203" pitchFamily="49" charset="0"/>
              </a:rPr>
              <a:t>fid ⎕FTIE 1</a:t>
            </a:r>
          </a:p>
          <a:p>
            <a:pPr lvl="1" algn="l"/>
            <a:r>
              <a:rPr lang="en-GB" sz="2400" dirty="0">
                <a:latin typeface="APL385 Unicode" panose="020B0709000202000203" pitchFamily="49" charset="0"/>
              </a:rPr>
              <a:t>FILE ACCESS ERROR: Small span files must be tied using the </a:t>
            </a:r>
            <a:r>
              <a:rPr lang="en-GB" sz="2400" dirty="0" err="1">
                <a:latin typeface="APL385 Unicode" panose="020B0709000202000203" pitchFamily="49" charset="0"/>
              </a:rPr>
              <a:t>ReadOnly</a:t>
            </a:r>
            <a:r>
              <a:rPr lang="en-GB" sz="2400" dirty="0">
                <a:latin typeface="APL385 Unicode" panose="020B0709000202000203" pitchFamily="49" charset="0"/>
              </a:rPr>
              <a:t> variant </a:t>
            </a:r>
            <a:r>
              <a:rPr lang="en-GB" sz="2400" dirty="0" smtClean="0">
                <a:latin typeface="APL385 Unicode" panose="020B0709000202000203" pitchFamily="49" charset="0"/>
              </a:rPr>
              <a:t>option</a:t>
            </a:r>
          </a:p>
          <a:p>
            <a:pPr lvl="1" algn="l"/>
            <a:endParaRPr lang="en-GB" sz="2400" dirty="0" smtClean="0">
              <a:latin typeface="APL385 Unicode" panose="020B0709000202000203" pitchFamily="49" charset="0"/>
            </a:endParaRPr>
          </a:p>
          <a:p>
            <a:pPr algn="l"/>
            <a:endParaRPr lang="en-GB" sz="1050" dirty="0" smtClean="0"/>
          </a:p>
          <a:p>
            <a:pPr algn="l"/>
            <a:r>
              <a:rPr lang="en-GB" sz="2000" dirty="0" smtClean="0"/>
              <a:t>[4]</a:t>
            </a:r>
            <a:endParaRPr lang="en-GB" sz="2000" dirty="0"/>
          </a:p>
          <a:p>
            <a:pPr algn="l"/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span files</a:t>
            </a:r>
            <a:endParaRPr lang="en-GB" dirty="0"/>
          </a:p>
        </p:txBody>
      </p:sp>
      <p:sp>
        <p:nvSpPr>
          <p:cNvPr id="4" name="Explosion 1 3"/>
          <p:cNvSpPr/>
          <p:nvPr/>
        </p:nvSpPr>
        <p:spPr bwMode="auto">
          <a:xfrm>
            <a:off x="5272914" y="1556792"/>
            <a:ext cx="2376264" cy="2232248"/>
          </a:xfrm>
          <a:prstGeom prst="irregularSeal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5668958" y="2348880"/>
            <a:ext cx="1584176" cy="72008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ctr"/>
            <a:r>
              <a:rPr lang="en-GB" sz="1800" b="0" kern="0" dirty="0" smtClean="0">
                <a:latin typeface="+mn-lt"/>
              </a:rPr>
              <a:t>Small span file</a:t>
            </a:r>
            <a:endParaRPr lang="en-GB" sz="1800" b="0" kern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2717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520880" cy="35779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>   fid </a:t>
            </a:r>
            <a:r>
              <a:rPr lang="en-GB" sz="2800" dirty="0">
                <a:latin typeface="APL385 Unicode" panose="020B0709000202000203" pitchFamily="49" charset="0"/>
              </a:rPr>
              <a:t>⎕FTIE </a:t>
            </a:r>
            <a:r>
              <a:rPr lang="en-GB" sz="2800" dirty="0" smtClean="0">
                <a:latin typeface="APL385 Unicode" panose="020B0709000202000203" pitchFamily="49" charset="0"/>
              </a:rPr>
              <a:t>⍠ ‘</a:t>
            </a:r>
            <a:r>
              <a:rPr lang="en-GB" sz="2800" dirty="0" err="1" smtClean="0">
                <a:latin typeface="APL385 Unicode" panose="020B0709000202000203" pitchFamily="49" charset="0"/>
              </a:rPr>
              <a:t>ReadOnly</a:t>
            </a:r>
            <a:r>
              <a:rPr lang="en-GB" sz="2800" dirty="0" smtClean="0">
                <a:latin typeface="APL385 Unicode" panose="020B0709000202000203" pitchFamily="49" charset="0"/>
              </a:rPr>
              <a:t>’ 1 ⊢ 0</a:t>
            </a:r>
            <a:endParaRPr lang="en-GB" sz="2800" dirty="0">
              <a:latin typeface="APL385 Unicode" panose="020B0709000202000203" pitchFamily="49" charset="0"/>
            </a:endParaRP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1</a:t>
            </a:r>
          </a:p>
          <a:p>
            <a:pPr lvl="1" algn="l"/>
            <a:r>
              <a:rPr lang="en-GB" dirty="0" smtClean="0">
                <a:latin typeface="APL385 Unicode" panose="020B0709000202000203" pitchFamily="49" charset="0"/>
              </a:rPr>
              <a:t>   A←⎕FREAD 1</a:t>
            </a: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 </a:t>
            </a:r>
            <a:r>
              <a:rPr lang="en-GB" dirty="0" smtClean="0">
                <a:latin typeface="APL385 Unicode" panose="020B0709000202000203" pitchFamily="49" charset="0"/>
              </a:rPr>
              <a:t>  A ⎕FAPPEND 1</a:t>
            </a:r>
            <a:endParaRPr lang="en-GB" dirty="0">
              <a:latin typeface="APL385 Unicode" panose="020B0709000202000203" pitchFamily="49" charset="0"/>
            </a:endParaRPr>
          </a:p>
          <a:p>
            <a:pPr lvl="1" algn="l"/>
            <a:r>
              <a:rPr lang="en-GB" dirty="0">
                <a:latin typeface="APL385 Unicode" panose="020B0709000202000203" pitchFamily="49" charset="0"/>
              </a:rPr>
              <a:t>FILE ACCESS ERROR: </a:t>
            </a:r>
            <a:r>
              <a:rPr lang="en-GB" dirty="0" smtClean="0">
                <a:latin typeface="APL385 Unicode" panose="020B0709000202000203" pitchFamily="49" charset="0"/>
              </a:rPr>
              <a:t>File opened </a:t>
            </a:r>
            <a:r>
              <a:rPr lang="en-GB" dirty="0">
                <a:latin typeface="APL385 Unicode" panose="020B0709000202000203" pitchFamily="49" charset="0"/>
              </a:rPr>
              <a:t>read-only</a:t>
            </a:r>
            <a:endParaRPr lang="en-GB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Small span 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1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40760" cy="35779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>‘S’ ⎕FPROPS tie</a:t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/>
              <a:t>reports span size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>⎕FCOPY</a:t>
            </a:r>
            <a:r>
              <a:rPr lang="en-GB" sz="2800" dirty="0" smtClean="0"/>
              <a:t> always creates large span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>]FTO64</a:t>
            </a:r>
            <a:r>
              <a:rPr lang="en-GB" sz="2800" dirty="0" smtClean="0"/>
              <a:t> converts all files in a directory (or directories)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Supplied with 13.2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Converting </a:t>
            </a:r>
            <a:r>
              <a:rPr lang="en-GB" dirty="0"/>
              <a:t>s</a:t>
            </a:r>
            <a:r>
              <a:rPr lang="en-GB" dirty="0" smtClean="0"/>
              <a:t>mall span 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68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154016"/>
          </a:xfrm>
        </p:spPr>
        <p:txBody>
          <a:bodyPr/>
          <a:lstStyle/>
          <a:p>
            <a:r>
              <a:rPr lang="en-GB" sz="4400" b="1" dirty="0" smtClean="0">
                <a:latin typeface="+mj-lt"/>
              </a:rPr>
              <a:t>Version 14.0</a:t>
            </a:r>
          </a:p>
          <a:p>
            <a:r>
              <a:rPr lang="en-GB" sz="4400" b="1" dirty="0" smtClean="0">
                <a:latin typeface="+mj-lt"/>
              </a:rPr>
              <a:t>File System Enhancements</a:t>
            </a:r>
          </a:p>
          <a:p>
            <a:endParaRPr lang="en-GB" sz="4400" b="1" dirty="0">
              <a:latin typeface="+mj-lt"/>
            </a:endParaRPr>
          </a:p>
          <a:p>
            <a:endParaRPr lang="en-GB" dirty="0" smtClean="0"/>
          </a:p>
          <a:p>
            <a:r>
              <a:rPr lang="en-GB" dirty="0" smtClean="0"/>
              <a:t>Richard Smith</a:t>
            </a:r>
          </a:p>
          <a:p>
            <a:r>
              <a:rPr lang="en-GB" dirty="0" smtClean="0"/>
              <a:t>21 October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76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40760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R</a:t>
            </a:r>
            <a:r>
              <a:rPr lang="en-GB" sz="2800" dirty="0" smtClean="0"/>
              <a:t>ead/write re-implemented in 14.0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No application changes required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Best performance gains with: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Fast networks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Congested networks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Arrays with many elements of mixed type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738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40760" cy="42484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Prior to 14.0</a:t>
            </a:r>
            <a:br>
              <a:rPr lang="en-GB" sz="2800" dirty="0" smtClean="0"/>
            </a:br>
            <a:r>
              <a:rPr lang="en-GB" sz="2800" dirty="0">
                <a:latin typeface="APL385 Unicode" panose="020B0709000202000203" pitchFamily="49" charset="0"/>
              </a:rPr>
              <a:t>   ⎕</a:t>
            </a:r>
            <a:r>
              <a:rPr lang="en-GB" sz="2800" dirty="0" smtClean="0">
                <a:latin typeface="APL385 Unicode" panose="020B0709000202000203" pitchFamily="49" charset="0"/>
              </a:rPr>
              <a:t>FREAD¨1,¨4 6 8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14.0</a:t>
            </a:r>
            <a:br>
              <a:rPr lang="en-GB" sz="2800" dirty="0" smtClean="0"/>
            </a:br>
            <a:r>
              <a:rPr lang="en-GB" sz="2800" dirty="0" smtClean="0">
                <a:latin typeface="APL385 Unicode" panose="020B0709000202000203" pitchFamily="49" charset="0"/>
              </a:rPr>
              <a:t>   ⎕FREAD 1 (4 6 8)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Convenient syntax (perhaps)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File locked only once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Semantic difference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Performance gain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002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512768" cy="42484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>   ⎕</a:t>
            </a:r>
            <a:r>
              <a:rPr lang="en-GB" sz="2800" dirty="0">
                <a:latin typeface="APL385 Unicode" panose="020B0709000202000203" pitchFamily="49" charset="0"/>
              </a:rPr>
              <a:t>FREAD 1 (4 6 8)</a:t>
            </a:r>
            <a:endParaRPr lang="en-GB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Application changes required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Best performance gains with: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Share tied files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(Virtually no gain on exclusive tie)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Huge performance gains with: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NFS file systems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(Not bad on others)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II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65606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40760" cy="424847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>   ‘Z’ ⎕FPROPS 1</a:t>
            </a:r>
          </a:p>
          <a:p>
            <a:pPr lvl="1" indent="-457200" algn="l">
              <a:buFont typeface="Arial" panose="020B0604020202020204" pitchFamily="34" charset="0"/>
              <a:buChar char="•"/>
            </a:pPr>
            <a:r>
              <a:rPr lang="en-GB" sz="1800" dirty="0"/>
              <a:t>Or </a:t>
            </a:r>
            <a:r>
              <a:rPr lang="en-GB" sz="1800" dirty="0" smtClean="0"/>
              <a:t>     </a:t>
            </a:r>
            <a:r>
              <a:rPr lang="en-GB" dirty="0" smtClean="0">
                <a:latin typeface="APL385 Unicode" panose="020B0709000202000203" pitchFamily="49" charset="0"/>
              </a:rPr>
              <a:t>fid </a:t>
            </a:r>
            <a:r>
              <a:rPr lang="en-GB" dirty="0">
                <a:latin typeface="APL385 Unicode" panose="020B0709000202000203" pitchFamily="49" charset="0"/>
              </a:rPr>
              <a:t>⎕FCREATE ⍠ </a:t>
            </a:r>
            <a:r>
              <a:rPr lang="en-GB" dirty="0" smtClean="0">
                <a:latin typeface="APL385 Unicode" panose="020B0709000202000203" pitchFamily="49" charset="0"/>
              </a:rPr>
              <a:t>‘Z’ 1 </a:t>
            </a:r>
            <a:r>
              <a:rPr lang="en-GB" dirty="0">
                <a:latin typeface="APL385 Unicode" panose="020B0709000202000203" pitchFamily="49" charset="0"/>
              </a:rPr>
              <a:t>⊢ </a:t>
            </a:r>
            <a:r>
              <a:rPr lang="en-GB" dirty="0" smtClean="0">
                <a:latin typeface="APL385 Unicode" panose="020B0709000202000203" pitchFamily="49" charset="0"/>
              </a:rPr>
              <a:t>1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New components are compressed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Decompressed automatically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Compressed components unreadable with 13.2 and earlier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Best performance gains with: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Slow networks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III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87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872808" cy="36004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Examples only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Components 1-1000: uncompressed 100 4 matrix (numbers and chars); 12KB each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Components 1001-2000: compressed; 3KB each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Your mileage </a:t>
            </a:r>
            <a:r>
              <a:rPr lang="en-GB" sz="2800" i="1" dirty="0" smtClean="0"/>
              <a:t>will</a:t>
            </a:r>
            <a:r>
              <a:rPr lang="en-GB" sz="2800" dirty="0" smtClean="0"/>
              <a:t> vary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analysis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844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03244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⎕FREAD¨1,¨⍳1000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⎕</a:t>
            </a:r>
            <a:r>
              <a:rPr lang="en-GB" sz="2800" dirty="0">
                <a:latin typeface="APL385 Unicode" panose="020B0709000202000203" pitchFamily="49" charset="0"/>
              </a:rPr>
              <a:t>FREAD¨1,¨⍳</a:t>
            </a:r>
            <a:r>
              <a:rPr lang="en-GB" sz="2800" dirty="0" smtClean="0">
                <a:latin typeface="APL385 Unicode" panose="020B0709000202000203" pitchFamily="49" charset="0"/>
              </a:rPr>
              <a:t>1000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⎕FREAD 1 (⍳1000) ⎕FREAD¨1,¨1000+⍳1000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⎕FREAD 1 (1000+⍳1000)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Performance analysis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6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7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342385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03244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0.16s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0.10s (-37.5%)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pPr algn="l"/>
            <a:r>
              <a:rPr lang="en-GB" sz="2800" dirty="0" smtClean="0">
                <a:latin typeface="APL385 Unicode" panose="020B0709000202000203" pitchFamily="49" charset="0"/>
              </a:rPr>
              <a:t> 0.083s (-48.1%)     0.11s (-31.2%) 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0.087s (-45.6%)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Windows; local </a:t>
            </a:r>
            <a:r>
              <a:rPr lang="en-GB" dirty="0" err="1" smtClean="0"/>
              <a:t>filesystem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230283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03244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0.21s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0.13s (-38.1%)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pPr algn="l"/>
            <a:r>
              <a:rPr lang="en-GB" sz="2800" dirty="0" smtClean="0">
                <a:latin typeface="APL385 Unicode" panose="020B0709000202000203" pitchFamily="49" charset="0"/>
              </a:rPr>
              <a:t> 0.089s (-57.6%)     0.14s (-33.3%) 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0.092s (-56.2%)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Windows; fast network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18107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03244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100s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100s (0%)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pPr algn="l"/>
            <a:r>
              <a:rPr lang="en-GB" sz="2800" dirty="0" smtClean="0">
                <a:latin typeface="APL385 Unicode" panose="020B0709000202000203" pitchFamily="49" charset="0"/>
              </a:rPr>
              <a:t>    100s (0%)          26s (-74%) 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25s (-75%)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Windows; slow network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27896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03244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0.17s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0.14s (-17.6%)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pPr algn="l"/>
            <a:r>
              <a:rPr lang="en-GB" sz="2800" dirty="0" smtClean="0">
                <a:latin typeface="APL385 Unicode" panose="020B0709000202000203" pitchFamily="49" charset="0"/>
              </a:rPr>
              <a:t>  0.13s (-23.5%)     0.14s (-17.6%) 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0.12s (-29.4%)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Linux; local </a:t>
            </a:r>
            <a:r>
              <a:rPr lang="en-GB" dirty="0" err="1" smtClean="0"/>
              <a:t>filesystem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15056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154016"/>
          </a:xfrm>
        </p:spPr>
        <p:txBody>
          <a:bodyPr/>
          <a:lstStyle/>
          <a:p>
            <a:r>
              <a:rPr lang="en-GB" sz="4400" b="1" dirty="0" smtClean="0">
                <a:latin typeface="+mj-lt"/>
              </a:rPr>
              <a:t> </a:t>
            </a:r>
            <a:r>
              <a:rPr lang="en-GB" sz="2800" b="1" dirty="0" smtClean="0">
                <a:latin typeface="+mj-lt"/>
              </a:rPr>
              <a:t>Versions 10.1, 12.0, 12.1, 13.0, 13.1 and 14.0</a:t>
            </a:r>
            <a:r>
              <a:rPr lang="en-GB" sz="4400" b="1" dirty="0" smtClean="0">
                <a:latin typeface="+mj-lt"/>
              </a:rPr>
              <a:t> </a:t>
            </a:r>
            <a:endParaRPr lang="en-GB" sz="2800" b="1" dirty="0" smtClean="0">
              <a:latin typeface="+mj-lt"/>
            </a:endParaRPr>
          </a:p>
          <a:p>
            <a:r>
              <a:rPr lang="en-GB" sz="4400" b="1" dirty="0" smtClean="0">
                <a:latin typeface="+mj-lt"/>
              </a:rPr>
              <a:t>File System Enhancements</a:t>
            </a:r>
          </a:p>
          <a:p>
            <a:r>
              <a:rPr lang="en-GB" sz="4400" b="1" dirty="0" smtClean="0">
                <a:latin typeface="+mj-lt"/>
              </a:rPr>
              <a:t> </a:t>
            </a:r>
            <a:r>
              <a:rPr lang="en-GB" sz="2800" b="1" dirty="0" smtClean="0">
                <a:latin typeface="+mj-lt"/>
              </a:rPr>
              <a:t>plus some possibilities for the future</a:t>
            </a:r>
            <a:r>
              <a:rPr lang="en-GB" sz="4400" b="1" dirty="0" smtClean="0">
                <a:latin typeface="+mj-lt"/>
              </a:rPr>
              <a:t> </a:t>
            </a:r>
            <a:endParaRPr lang="en-GB" sz="2800" b="1" dirty="0">
              <a:latin typeface="+mj-lt"/>
            </a:endParaRPr>
          </a:p>
          <a:p>
            <a:endParaRPr lang="en-GB" dirty="0" smtClean="0"/>
          </a:p>
          <a:p>
            <a:r>
              <a:rPr lang="en-GB" dirty="0" smtClean="0"/>
              <a:t>Richard Smith</a:t>
            </a:r>
          </a:p>
          <a:p>
            <a:r>
              <a:rPr lang="en-GB" dirty="0" smtClean="0"/>
              <a:t>21 October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096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03244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3.0s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2.8s (-6.7%)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pPr algn="l"/>
            <a:r>
              <a:rPr lang="en-GB" sz="2800" dirty="0" smtClean="0">
                <a:latin typeface="APL385 Unicode" panose="020B0709000202000203" pitchFamily="49" charset="0"/>
              </a:rPr>
              <a:t>  0.2s (-93.3%)      2.3s (-23.3%) 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0.14s (-95.3%)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Linux; fast network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9143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03244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0.23s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0.17s (-26.1%)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pPr algn="l"/>
            <a:r>
              <a:rPr lang="en-GB" sz="2800" dirty="0" smtClean="0">
                <a:latin typeface="APL385 Unicode" panose="020B0709000202000203" pitchFamily="49" charset="0"/>
              </a:rPr>
              <a:t>  0.16s (-30.4%)     0.19s (-17.3%) 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0.18s (-21.7%)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AIX; local </a:t>
            </a:r>
            <a:r>
              <a:rPr lang="en-GB" dirty="0" err="1" smtClean="0"/>
              <a:t>filesystem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167277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2231740" y="5112000"/>
            <a:ext cx="460851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211960" y="4077072"/>
            <a:ext cx="4320480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39552" y="4077072"/>
            <a:ext cx="3528392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3152" y="3068960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2060848"/>
            <a:ext cx="3384376" cy="57606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352928" cy="4752528"/>
          </a:xfrm>
        </p:spPr>
        <p:txBody>
          <a:bodyPr/>
          <a:lstStyle/>
          <a:p>
            <a:r>
              <a:rPr lang="en-GB" sz="2800" dirty="0" smtClean="0">
                <a:latin typeface="APL385 Unicode" panose="020B0709000202000203" pitchFamily="49" charset="0"/>
              </a:rPr>
              <a:t>4.4s</a:t>
            </a:r>
          </a:p>
          <a:p>
            <a:endParaRPr lang="en-GB" sz="2800" dirty="0">
              <a:latin typeface="APL385 Unicode" panose="020B0709000202000203" pitchFamily="49" charset="0"/>
            </a:endParaRPr>
          </a:p>
          <a:p>
            <a:r>
              <a:rPr lang="en-GB" sz="2800" dirty="0" smtClean="0">
                <a:latin typeface="APL385 Unicode" panose="020B0709000202000203" pitchFamily="49" charset="0"/>
              </a:rPr>
              <a:t>2.3s (-47.7%)</a:t>
            </a:r>
          </a:p>
          <a:p>
            <a:endParaRPr lang="en-GB" sz="2800" dirty="0" smtClean="0">
              <a:latin typeface="APL385 Unicode" panose="020B0709000202000203" pitchFamily="49" charset="0"/>
            </a:endParaRPr>
          </a:p>
          <a:p>
            <a:pPr algn="l"/>
            <a:r>
              <a:rPr lang="en-GB" sz="2800" dirty="0" smtClean="0">
                <a:latin typeface="APL385 Unicode" panose="020B0709000202000203" pitchFamily="49" charset="0"/>
              </a:rPr>
              <a:t>  0.89s (-79.8%)     2.1s (-52.3%) 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 </a:t>
            </a:r>
          </a:p>
          <a:p>
            <a:r>
              <a:rPr lang="en-GB" sz="2800" dirty="0" smtClean="0">
                <a:latin typeface="APL385 Unicode" panose="020B0709000202000203" pitchFamily="49" charset="0"/>
              </a:rPr>
              <a:t>0.66s (-85%)</a:t>
            </a:r>
          </a:p>
          <a:p>
            <a:endParaRPr lang="en-GB" sz="2000" dirty="0">
              <a:latin typeface="APL385 Unicode" panose="020B0709000202000203" pitchFamily="49" charset="0"/>
            </a:endParaRPr>
          </a:p>
          <a:p>
            <a:pPr algn="l"/>
            <a:endParaRPr lang="en-GB" sz="2000" dirty="0" smtClean="0"/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[5]</a:t>
            </a:r>
            <a:endParaRPr lang="en-GB" sz="2000" dirty="0"/>
          </a:p>
          <a:p>
            <a:pPr algn="l"/>
            <a:endParaRPr lang="en-GB" sz="2800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AIX; fast network</a:t>
            </a:r>
            <a:endParaRPr lang="en-GB" dirty="0"/>
          </a:p>
        </p:txBody>
      </p:sp>
      <p:sp>
        <p:nvSpPr>
          <p:cNvPr id="15" name="Down Arrow 14"/>
          <p:cNvSpPr/>
          <p:nvPr/>
        </p:nvSpPr>
        <p:spPr bwMode="auto">
          <a:xfrm>
            <a:off x="4427984" y="2708920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298782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7" name="Down Arrow 16"/>
          <p:cNvSpPr/>
          <p:nvPr/>
        </p:nvSpPr>
        <p:spPr bwMode="auto">
          <a:xfrm>
            <a:off x="5868144" y="3717032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2987824" y="4773538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sp>
        <p:nvSpPr>
          <p:cNvPr id="19" name="Down Arrow 18"/>
          <p:cNvSpPr/>
          <p:nvPr/>
        </p:nvSpPr>
        <p:spPr bwMode="auto">
          <a:xfrm>
            <a:off x="5868144" y="4759449"/>
            <a:ext cx="288032" cy="28803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>
            <a:off x="539552" y="2852936"/>
            <a:ext cx="7992888" cy="0"/>
          </a:xfrm>
          <a:prstGeom prst="line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itle 2"/>
          <p:cNvSpPr txBox="1">
            <a:spLocks/>
          </p:cNvSpPr>
          <p:nvPr/>
        </p:nvSpPr>
        <p:spPr>
          <a:xfrm>
            <a:off x="539552" y="2131504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13.2</a:t>
            </a:r>
            <a:endParaRPr lang="en-GB" sz="2000" kern="0" dirty="0"/>
          </a:p>
        </p:txBody>
      </p:sp>
      <p:sp>
        <p:nvSpPr>
          <p:cNvPr id="25" name="Title 2"/>
          <p:cNvSpPr txBox="1">
            <a:spLocks/>
          </p:cNvSpPr>
          <p:nvPr/>
        </p:nvSpPr>
        <p:spPr>
          <a:xfrm>
            <a:off x="539552" y="3139616"/>
            <a:ext cx="720080" cy="43475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2000" kern="0" dirty="0" smtClean="0"/>
              <a:t>14.0</a:t>
            </a:r>
            <a:endParaRPr lang="en-GB" sz="2000" kern="0" dirty="0"/>
          </a:p>
        </p:txBody>
      </p:sp>
      <p:sp>
        <p:nvSpPr>
          <p:cNvPr id="20" name="Title 2"/>
          <p:cNvSpPr txBox="1">
            <a:spLocks/>
          </p:cNvSpPr>
          <p:nvPr/>
        </p:nvSpPr>
        <p:spPr>
          <a:xfrm>
            <a:off x="467544" y="3796655"/>
            <a:ext cx="129614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GB" sz="1400" kern="0" dirty="0" smtClean="0"/>
              <a:t>Multiple read</a:t>
            </a:r>
            <a:endParaRPr lang="en-GB" sz="1400" kern="0" dirty="0"/>
          </a:p>
        </p:txBody>
      </p:sp>
      <p:sp>
        <p:nvSpPr>
          <p:cNvPr id="21" name="Title 2"/>
          <p:cNvSpPr txBox="1">
            <a:spLocks/>
          </p:cNvSpPr>
          <p:nvPr/>
        </p:nvSpPr>
        <p:spPr>
          <a:xfrm>
            <a:off x="7497141" y="3796655"/>
            <a:ext cx="1069504" cy="29073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pPr algn="r"/>
            <a:r>
              <a:rPr lang="en-GB" sz="1400" kern="0" dirty="0" smtClean="0"/>
              <a:t>Compress</a:t>
            </a:r>
            <a:endParaRPr lang="en-GB" sz="1400" kern="0" dirty="0"/>
          </a:p>
        </p:txBody>
      </p:sp>
    </p:spTree>
    <p:extLst>
      <p:ext uri="{BB962C8B-B14F-4D97-AF65-F5344CB8AC3E}">
        <p14:creationId xmlns:p14="http://schemas.microsoft.com/office/powerpoint/2010/main" val="110962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89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872808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Performance improvements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Multi-tie ⎕FREAD.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Multi-component/tie ⎕FWRITE, ⎕FAPPEND.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err="1"/>
              <a:t>Async</a:t>
            </a:r>
            <a:r>
              <a:rPr lang="en-GB" dirty="0"/>
              <a:t>. read/write</a:t>
            </a:r>
            <a:r>
              <a:rPr lang="en-GB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Encryption.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All files journaled and </a:t>
            </a:r>
            <a:r>
              <a:rPr lang="en-GB" sz="2800" dirty="0" err="1" smtClean="0"/>
              <a:t>checksummed</a:t>
            </a:r>
            <a:r>
              <a:rPr lang="en-GB" sz="2800" dirty="0" smtClean="0"/>
              <a:t>.</a:t>
            </a:r>
            <a:endParaRPr lang="en-GB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Transactions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Possibilities for the future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698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/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</a:t>
            </a:r>
            <a:r>
              <a:rPr lang="en-GB" sz="2800" dirty="0">
                <a:latin typeface="APL385 Unicode" panose="020B0709000202000203" pitchFamily="49" charset="0"/>
              </a:rPr>
              <a:t>FHOLD t1 t2</a:t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>
                <a:latin typeface="APL385 Unicode" panose="020B0709000202000203" pitchFamily="49" charset="0"/>
              </a:rPr>
              <a:t>a←⎕FREAD </a:t>
            </a:r>
            <a:r>
              <a:rPr lang="en-GB" sz="2800" dirty="0" smtClean="0">
                <a:latin typeface="APL385 Unicode" panose="020B0709000202000203" pitchFamily="49" charset="0"/>
              </a:rPr>
              <a:t>t1 </a:t>
            </a:r>
            <a:r>
              <a:rPr lang="en-GB" sz="2800" dirty="0">
                <a:latin typeface="APL385 Unicode" panose="020B0709000202000203" pitchFamily="49" charset="0"/>
              </a:rPr>
              <a:t>(⊃⎕FSIZE </a:t>
            </a:r>
            <a:r>
              <a:rPr lang="en-GB" sz="2800" dirty="0" smtClean="0">
                <a:latin typeface="APL385 Unicode" panose="020B0709000202000203" pitchFamily="49" charset="0"/>
              </a:rPr>
              <a:t>t1)</a:t>
            </a:r>
            <a:r>
              <a:rPr lang="en-GB" sz="2800" dirty="0">
                <a:latin typeface="APL385 Unicode" panose="020B0709000202000203" pitchFamily="49" charset="0"/>
              </a:rPr>
              <a:t/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a ⎕FAPPEND t2</a:t>
            </a:r>
            <a:r>
              <a:rPr lang="en-GB" sz="2800" dirty="0">
                <a:latin typeface="APL385 Unicode" panose="020B0709000202000203" pitchFamily="49" charset="0"/>
              </a:rPr>
              <a:t/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⎕FDROP t1 1</a:t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⎕FHOLD ⍬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670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448872" cy="35779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/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</a:t>
            </a:r>
            <a:r>
              <a:rPr lang="en-GB" sz="2800" dirty="0">
                <a:latin typeface="APL385 Unicode" panose="020B0709000202000203" pitchFamily="49" charset="0"/>
              </a:rPr>
              <a:t>FHOLD </a:t>
            </a:r>
            <a:r>
              <a:rPr lang="en-GB" sz="2800" dirty="0" smtClean="0">
                <a:latin typeface="APL385 Unicode" panose="020B0709000202000203" pitchFamily="49" charset="0"/>
              </a:rPr>
              <a:t>⍠ ‘</a:t>
            </a:r>
            <a:r>
              <a:rPr lang="en-GB" sz="2800" dirty="0" err="1" smtClean="0">
                <a:latin typeface="APL385 Unicode" panose="020B0709000202000203" pitchFamily="49" charset="0"/>
              </a:rPr>
              <a:t>Txn</a:t>
            </a:r>
            <a:r>
              <a:rPr lang="en-GB" sz="2800" dirty="0" smtClean="0">
                <a:latin typeface="APL385 Unicode" panose="020B0709000202000203" pitchFamily="49" charset="0"/>
              </a:rPr>
              <a:t>’ ‘Begin’ ⊢ t1 </a:t>
            </a:r>
            <a:r>
              <a:rPr lang="en-GB" sz="2800" dirty="0">
                <a:latin typeface="APL385 Unicode" panose="020B0709000202000203" pitchFamily="49" charset="0"/>
              </a:rPr>
              <a:t>t2</a:t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>
                <a:latin typeface="APL385 Unicode" panose="020B0709000202000203" pitchFamily="49" charset="0"/>
              </a:rPr>
              <a:t>a←⎕FREAD </a:t>
            </a:r>
            <a:r>
              <a:rPr lang="en-GB" sz="2800" dirty="0" smtClean="0">
                <a:latin typeface="APL385 Unicode" panose="020B0709000202000203" pitchFamily="49" charset="0"/>
              </a:rPr>
              <a:t>t1 </a:t>
            </a:r>
            <a:r>
              <a:rPr lang="en-GB" sz="2800" dirty="0">
                <a:latin typeface="APL385 Unicode" panose="020B0709000202000203" pitchFamily="49" charset="0"/>
              </a:rPr>
              <a:t>(⊃⎕FSIZE </a:t>
            </a:r>
            <a:r>
              <a:rPr lang="en-GB" sz="2800" dirty="0" smtClean="0">
                <a:latin typeface="APL385 Unicode" panose="020B0709000202000203" pitchFamily="49" charset="0"/>
              </a:rPr>
              <a:t>t1)</a:t>
            </a:r>
            <a:r>
              <a:rPr lang="en-GB" sz="2800" dirty="0">
                <a:latin typeface="APL385 Unicode" panose="020B0709000202000203" pitchFamily="49" charset="0"/>
              </a:rPr>
              <a:t/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a ⎕FAPPEND t2</a:t>
            </a:r>
            <a:r>
              <a:rPr lang="en-GB" sz="2800" dirty="0">
                <a:latin typeface="APL385 Unicode" panose="020B0709000202000203" pitchFamily="49" charset="0"/>
              </a:rPr>
              <a:t/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⎕FDROP t1 1</a:t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⎕FHOLD </a:t>
            </a:r>
            <a:r>
              <a:rPr lang="en-GB" sz="2800" dirty="0">
                <a:latin typeface="APL385 Unicode" panose="020B0709000202000203" pitchFamily="49" charset="0"/>
              </a:rPr>
              <a:t>⍠ ‘</a:t>
            </a:r>
            <a:r>
              <a:rPr lang="en-GB" sz="2800" dirty="0" err="1">
                <a:latin typeface="APL385 Unicode" panose="020B0709000202000203" pitchFamily="49" charset="0"/>
              </a:rPr>
              <a:t>Txn</a:t>
            </a:r>
            <a:r>
              <a:rPr lang="en-GB" sz="2800" dirty="0">
                <a:latin typeface="APL385 Unicode" panose="020B0709000202000203" pitchFamily="49" charset="0"/>
              </a:rPr>
              <a:t>’ </a:t>
            </a:r>
            <a:r>
              <a:rPr lang="en-GB" sz="2800" dirty="0" smtClean="0">
                <a:latin typeface="APL385 Unicode" panose="020B0709000202000203" pitchFamily="49" charset="0"/>
              </a:rPr>
              <a:t>‘Commit’ </a:t>
            </a:r>
            <a:r>
              <a:rPr lang="en-GB" sz="2800" dirty="0">
                <a:latin typeface="APL385 Unicode" panose="020B0709000202000203" pitchFamily="49" charset="0"/>
              </a:rPr>
              <a:t>⊢ </a:t>
            </a:r>
            <a:r>
              <a:rPr lang="en-GB" sz="2800" dirty="0" smtClean="0">
                <a:latin typeface="APL385 Unicode" panose="020B0709000202000203" pitchFamily="49" charset="0"/>
              </a:rPr>
              <a:t>⍬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137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7448872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>
                <a:latin typeface="APL385 Unicode" panose="020B0709000202000203" pitchFamily="49" charset="0"/>
              </a:rPr>
              <a:t>:TRAP 0</a:t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</a:t>
            </a:r>
            <a:r>
              <a:rPr lang="en-GB" sz="2800" dirty="0">
                <a:latin typeface="APL385 Unicode" panose="020B0709000202000203" pitchFamily="49" charset="0"/>
              </a:rPr>
              <a:t>FHOLD </a:t>
            </a:r>
            <a:r>
              <a:rPr lang="en-GB" sz="2800" dirty="0" smtClean="0">
                <a:latin typeface="APL385 Unicode" panose="020B0709000202000203" pitchFamily="49" charset="0"/>
              </a:rPr>
              <a:t>⍠ ‘</a:t>
            </a:r>
            <a:r>
              <a:rPr lang="en-GB" sz="2800" dirty="0" err="1" smtClean="0">
                <a:latin typeface="APL385 Unicode" panose="020B0709000202000203" pitchFamily="49" charset="0"/>
              </a:rPr>
              <a:t>Txn</a:t>
            </a:r>
            <a:r>
              <a:rPr lang="en-GB" sz="2800" dirty="0" smtClean="0">
                <a:latin typeface="APL385 Unicode" panose="020B0709000202000203" pitchFamily="49" charset="0"/>
              </a:rPr>
              <a:t>’ ‘Begin’ ⊢ t1 </a:t>
            </a:r>
            <a:r>
              <a:rPr lang="en-GB" sz="2800" dirty="0">
                <a:latin typeface="APL385 Unicode" panose="020B0709000202000203" pitchFamily="49" charset="0"/>
              </a:rPr>
              <a:t>t2</a:t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>
                <a:latin typeface="APL385 Unicode" panose="020B0709000202000203" pitchFamily="49" charset="0"/>
              </a:rPr>
              <a:t>a←⎕FREAD </a:t>
            </a:r>
            <a:r>
              <a:rPr lang="en-GB" sz="2800" dirty="0" smtClean="0">
                <a:latin typeface="APL385 Unicode" panose="020B0709000202000203" pitchFamily="49" charset="0"/>
              </a:rPr>
              <a:t>t1 </a:t>
            </a:r>
            <a:r>
              <a:rPr lang="en-GB" sz="2800" dirty="0">
                <a:latin typeface="APL385 Unicode" panose="020B0709000202000203" pitchFamily="49" charset="0"/>
              </a:rPr>
              <a:t>(⊃⎕FSIZE </a:t>
            </a:r>
            <a:r>
              <a:rPr lang="en-GB" sz="2800" dirty="0" smtClean="0">
                <a:latin typeface="APL385 Unicode" panose="020B0709000202000203" pitchFamily="49" charset="0"/>
              </a:rPr>
              <a:t>t1)</a:t>
            </a:r>
            <a:r>
              <a:rPr lang="en-GB" sz="2800" dirty="0">
                <a:latin typeface="APL385 Unicode" panose="020B0709000202000203" pitchFamily="49" charset="0"/>
              </a:rPr>
              <a:t/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a ⎕FAPPEND t2</a:t>
            </a:r>
            <a:r>
              <a:rPr lang="en-GB" sz="2800" dirty="0">
                <a:latin typeface="APL385 Unicode" panose="020B0709000202000203" pitchFamily="49" charset="0"/>
              </a:rPr>
              <a:t/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⎕FDROP t1 1</a:t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⎕FHOLD </a:t>
            </a:r>
            <a:r>
              <a:rPr lang="en-GB" sz="2800" dirty="0">
                <a:latin typeface="APL385 Unicode" panose="020B0709000202000203" pitchFamily="49" charset="0"/>
              </a:rPr>
              <a:t>⍠ ‘</a:t>
            </a:r>
            <a:r>
              <a:rPr lang="en-GB" sz="2800" dirty="0" err="1">
                <a:latin typeface="APL385 Unicode" panose="020B0709000202000203" pitchFamily="49" charset="0"/>
              </a:rPr>
              <a:t>Txn</a:t>
            </a:r>
            <a:r>
              <a:rPr lang="en-GB" sz="2800" dirty="0">
                <a:latin typeface="APL385 Unicode" panose="020B0709000202000203" pitchFamily="49" charset="0"/>
              </a:rPr>
              <a:t>’ </a:t>
            </a:r>
            <a:r>
              <a:rPr lang="en-GB" sz="2800" dirty="0" smtClean="0">
                <a:latin typeface="APL385 Unicode" panose="020B0709000202000203" pitchFamily="49" charset="0"/>
              </a:rPr>
              <a:t>‘Commit’ </a:t>
            </a:r>
            <a:r>
              <a:rPr lang="en-GB" sz="2800" dirty="0">
                <a:latin typeface="APL385 Unicode" panose="020B0709000202000203" pitchFamily="49" charset="0"/>
              </a:rPr>
              <a:t>⊢ </a:t>
            </a:r>
            <a:r>
              <a:rPr lang="en-GB" sz="2800" dirty="0" smtClean="0">
                <a:latin typeface="APL385 Unicode" panose="020B0709000202000203" pitchFamily="49" charset="0"/>
              </a:rPr>
              <a:t>⍬</a:t>
            </a:r>
            <a:r>
              <a:rPr lang="en-GB" sz="2800" dirty="0">
                <a:latin typeface="APL385 Unicode" panose="020B0709000202000203" pitchFamily="49" charset="0"/>
              </a:rPr>
              <a:t/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:ELSE</a:t>
            </a:r>
            <a:br>
              <a:rPr lang="en-GB" sz="2800" dirty="0" smtClean="0">
                <a:latin typeface="APL385 Unicode" panose="020B0709000202000203" pitchFamily="49" charset="0"/>
              </a:rPr>
            </a:br>
            <a:r>
              <a:rPr lang="en-GB" sz="2800" dirty="0">
                <a:latin typeface="APL385 Unicode" panose="020B0709000202000203" pitchFamily="49" charset="0"/>
              </a:rPr>
              <a:t>⎕FHOLD ⍠ ‘</a:t>
            </a:r>
            <a:r>
              <a:rPr lang="en-GB" sz="2800" dirty="0" err="1">
                <a:latin typeface="APL385 Unicode" panose="020B0709000202000203" pitchFamily="49" charset="0"/>
              </a:rPr>
              <a:t>Txn</a:t>
            </a:r>
            <a:r>
              <a:rPr lang="en-GB" sz="2800" dirty="0">
                <a:latin typeface="APL385 Unicode" panose="020B0709000202000203" pitchFamily="49" charset="0"/>
              </a:rPr>
              <a:t>’ </a:t>
            </a:r>
            <a:r>
              <a:rPr lang="en-GB" sz="2800" dirty="0" smtClean="0">
                <a:latin typeface="APL385 Unicode" panose="020B0709000202000203" pitchFamily="49" charset="0"/>
              </a:rPr>
              <a:t>‘Rollback’ </a:t>
            </a:r>
            <a:r>
              <a:rPr lang="en-GB" sz="2800" dirty="0">
                <a:latin typeface="APL385 Unicode" panose="020B0709000202000203" pitchFamily="49" charset="0"/>
              </a:rPr>
              <a:t>⊢ ⍬</a:t>
            </a:r>
            <a:br>
              <a:rPr lang="en-GB" sz="2800" dirty="0">
                <a:latin typeface="APL385 Unicode" panose="020B0709000202000203" pitchFamily="49" charset="0"/>
              </a:rPr>
            </a:br>
            <a:r>
              <a:rPr lang="en-GB" sz="2800" dirty="0" smtClean="0">
                <a:latin typeface="APL385 Unicode" panose="020B0709000202000203" pitchFamily="49" charset="0"/>
              </a:rPr>
              <a:t>:ENDTRAP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GB" sz="2400" dirty="0" smtClean="0">
              <a:latin typeface="APL385 Unicode" panose="020B0709000202000203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590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04456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Large/small span files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Journaling and checksumming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Data compatibility checks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Extended error reporting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Variant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Performance improvements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Encryption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Transactions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5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4154016"/>
          </a:xfrm>
        </p:spPr>
        <p:txBody>
          <a:bodyPr/>
          <a:lstStyle/>
          <a:p>
            <a:r>
              <a:rPr lang="en-GB" sz="4400" b="1" dirty="0" smtClean="0">
                <a:latin typeface="+mj-lt"/>
              </a:rPr>
              <a:t>Version 14.0 et al</a:t>
            </a:r>
          </a:p>
          <a:p>
            <a:r>
              <a:rPr lang="en-GB" sz="4400" b="1" dirty="0" smtClean="0">
                <a:latin typeface="+mj-lt"/>
              </a:rPr>
              <a:t>File System Enhancements</a:t>
            </a:r>
          </a:p>
          <a:p>
            <a:endParaRPr lang="en-GB" sz="4400" b="1" dirty="0">
              <a:latin typeface="+mj-lt"/>
            </a:endParaRPr>
          </a:p>
          <a:p>
            <a:endParaRPr lang="en-GB" dirty="0" smtClean="0"/>
          </a:p>
          <a:p>
            <a:r>
              <a:rPr lang="en-GB" dirty="0" smtClean="0"/>
              <a:t>Richard Smith</a:t>
            </a:r>
          </a:p>
          <a:p>
            <a:r>
              <a:rPr lang="en-GB" smtClean="0"/>
              <a:t>21 </a:t>
            </a:r>
            <a:r>
              <a:rPr lang="en-GB" dirty="0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304908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10.1 (2004)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Large (&gt;4GB) total file size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Interoperability improvements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Not default creation mode</a:t>
            </a:r>
          </a:p>
          <a:p>
            <a:pPr lvl="1" algn="l"/>
            <a:endParaRPr lang="en-GB" dirty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No large individual components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Large Span 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75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10.1 (2004)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Large (&gt;4GB) total file size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Interoperability improvements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12.0 (2008)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efault creation mode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Unicode support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No large individual components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Large </a:t>
            </a:r>
            <a:r>
              <a:rPr lang="en-GB" dirty="0"/>
              <a:t>Span </a:t>
            </a:r>
            <a:r>
              <a:rPr lang="en-GB" dirty="0" smtClean="0"/>
              <a:t>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1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797152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10.1 (2004)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Large (&gt;4GB) total file size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Interoperability improvements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12.0 (2008)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D</a:t>
            </a:r>
            <a:r>
              <a:rPr lang="en-GB" dirty="0" smtClean="0"/>
              <a:t>efault creation mode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Unicode support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13.1 (2012)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L</a:t>
            </a:r>
            <a:r>
              <a:rPr lang="en-GB" dirty="0" smtClean="0"/>
              <a:t>arge individual components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[0][</a:t>
            </a:r>
            <a:r>
              <a:rPr lang="en-GB" sz="2000" dirty="0"/>
              <a:t>1</a:t>
            </a:r>
            <a:r>
              <a:rPr lang="en-GB" sz="2000" dirty="0" smtClean="0"/>
              <a:t>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Large </a:t>
            </a:r>
            <a:r>
              <a:rPr lang="en-GB" dirty="0"/>
              <a:t>Span </a:t>
            </a:r>
            <a:r>
              <a:rPr lang="en-GB" dirty="0" smtClean="0"/>
              <a:t>files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65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12.0 (2008)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Journaling level 1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J0 default creation </a:t>
            </a:r>
            <a:r>
              <a:rPr lang="en-GB" sz="2800" dirty="0" smtClean="0"/>
              <a:t>mode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Journaling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26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1764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12.0 (2008)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Journaling level 1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J0 default creation </a:t>
            </a:r>
            <a:r>
              <a:rPr lang="en-GB" sz="2800" dirty="0" smtClean="0"/>
              <a:t>mode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12.1 (2009)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Journaling levels 2 and 3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Checksumming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Journaling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36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4752528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12.0 (2008)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Journaling level 1</a:t>
            </a:r>
          </a:p>
          <a:p>
            <a:pPr lvl="2" indent="-457200" algn="l">
              <a:buFont typeface="Arial" panose="020B0604020202020204" pitchFamily="34" charset="0"/>
              <a:buChar char="•"/>
            </a:pPr>
            <a:r>
              <a:rPr lang="en-GB" sz="2800" dirty="0"/>
              <a:t>J0 default creation </a:t>
            </a:r>
            <a:r>
              <a:rPr lang="en-GB" sz="2800" dirty="0" smtClean="0"/>
              <a:t>mode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12.1 (2009)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Journaling levels 2 and 3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dirty="0" smtClean="0"/>
              <a:t>hecksumming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dirty="0" smtClean="0"/>
              <a:t>13.1 (2012)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GB" dirty="0" smtClean="0"/>
              <a:t>J1 C1 default creation mode</a:t>
            </a:r>
          </a:p>
          <a:p>
            <a:pPr algn="l"/>
            <a:endParaRPr lang="en-GB" sz="1400" dirty="0" smtClean="0"/>
          </a:p>
          <a:p>
            <a:pPr algn="l"/>
            <a:r>
              <a:rPr lang="en-GB" sz="2000" dirty="0" smtClean="0"/>
              <a:t>[2]</a:t>
            </a:r>
            <a:endParaRPr lang="en-GB" sz="2000" dirty="0"/>
          </a:p>
          <a:p>
            <a:pPr lvl="1" algn="l"/>
            <a:endParaRPr lang="en-GB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Journaling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9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nent files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Component files</Template>
  <TotalTime>1636</TotalTime>
  <Words>1072</Words>
  <Application>Microsoft Office PowerPoint</Application>
  <PresentationFormat>On-screen Show (4:3)</PresentationFormat>
  <Paragraphs>312</Paragraphs>
  <Slides>39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Component files</vt:lpstr>
      <vt:lpstr>PowerPoint Presentation</vt:lpstr>
      <vt:lpstr>PowerPoint Presentation</vt:lpstr>
      <vt:lpstr>PowerPoint Presentation</vt:lpstr>
      <vt:lpstr>Large Span files</vt:lpstr>
      <vt:lpstr>Large Span files</vt:lpstr>
      <vt:lpstr>Large Span files</vt:lpstr>
      <vt:lpstr>Journaling</vt:lpstr>
      <vt:lpstr>Journaling</vt:lpstr>
      <vt:lpstr>Journaling</vt:lpstr>
      <vt:lpstr>Data compatibility</vt:lpstr>
      <vt:lpstr>Extended Error Reporting</vt:lpstr>
      <vt:lpstr>PowerPoint Presentation</vt:lpstr>
      <vt:lpstr>Variant options</vt:lpstr>
      <vt:lpstr>Variant options</vt:lpstr>
      <vt:lpstr>Variant options</vt:lpstr>
      <vt:lpstr>Small span files</vt:lpstr>
      <vt:lpstr>Small span files</vt:lpstr>
      <vt:lpstr>Small span files</vt:lpstr>
      <vt:lpstr>Converting small span files</vt:lpstr>
      <vt:lpstr>Performance I</vt:lpstr>
      <vt:lpstr>Performance II</vt:lpstr>
      <vt:lpstr>Performance II</vt:lpstr>
      <vt:lpstr>Performance III</vt:lpstr>
      <vt:lpstr>Performance analysis</vt:lpstr>
      <vt:lpstr>Performance analysis</vt:lpstr>
      <vt:lpstr>Windows; local filesystem</vt:lpstr>
      <vt:lpstr>Windows; fast network</vt:lpstr>
      <vt:lpstr>Windows; slow network</vt:lpstr>
      <vt:lpstr>Linux; local filesystem</vt:lpstr>
      <vt:lpstr>Linux; fast network</vt:lpstr>
      <vt:lpstr>AIX; local filesystem</vt:lpstr>
      <vt:lpstr>AIX; fast network</vt:lpstr>
      <vt:lpstr> </vt:lpstr>
      <vt:lpstr>Possibilities for the future</vt:lpstr>
      <vt:lpstr>Transactions</vt:lpstr>
      <vt:lpstr>Transactions</vt:lpstr>
      <vt:lpstr>Transactions</vt:lpstr>
      <vt:lpstr>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Smith</dc:creator>
  <cp:lastModifiedBy>Richard Smith</cp:lastModifiedBy>
  <cp:revision>152</cp:revision>
  <cp:lastPrinted>2013-10-15T18:16:09Z</cp:lastPrinted>
  <dcterms:created xsi:type="dcterms:W3CDTF">2013-09-16T10:04:25Z</dcterms:created>
  <dcterms:modified xsi:type="dcterms:W3CDTF">2013-10-20T20:03:10Z</dcterms:modified>
</cp:coreProperties>
</file>