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embedTrueTypeFonts="1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61" r:id="rId2"/>
    <p:sldId id="263" r:id="rId3"/>
    <p:sldId id="264" r:id="rId4"/>
    <p:sldId id="267" r:id="rId5"/>
    <p:sldId id="266" r:id="rId6"/>
    <p:sldId id="270" r:id="rId7"/>
    <p:sldId id="271" r:id="rId8"/>
    <p:sldId id="272" r:id="rId9"/>
  </p:sldIdLst>
  <p:sldSz cx="9144000" cy="5143500" type="screen16x9"/>
  <p:notesSz cx="6858000" cy="9144000"/>
  <p:embeddedFontLst>
    <p:embeddedFont>
      <p:font typeface="APL385 Unicode" panose="020B0709000202000203" pitchFamily="49" charset="0"/>
      <p:regular r:id="rId12"/>
    </p:embeddedFont>
    <p:embeddedFont>
      <p:font typeface="Atkinson Hyperlegible" charset="0"/>
      <p:regular r:id="rId13"/>
      <p:bold r:id="rId14"/>
      <p:italic r:id="rId15"/>
      <p:boldItalic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Sarabun" panose="020B0604020202020204" charset="-34"/>
      <p:regular r:id="rId21"/>
      <p:bold r:id="rId22"/>
      <p:italic r:id="rId23"/>
      <p:boldItalic r:id="rId24"/>
    </p:embeddedFont>
    <p:embeddedFont>
      <p:font typeface="Wingdings 2" panose="05020102010507070707" pitchFamily="18" charset="2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5A6D8F"/>
    <a:srgbClr val="3B475E"/>
    <a:srgbClr val="ED7F00"/>
    <a:srgbClr val="FDFDF5"/>
    <a:srgbClr val="F6F6D9"/>
    <a:srgbClr val="BBB5D6"/>
    <a:srgbClr val="928ABD"/>
    <a:srgbClr val="37353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31" autoAdjust="0"/>
    <p:restoredTop sz="80000" autoAdjust="0"/>
  </p:normalViewPr>
  <p:slideViewPr>
    <p:cSldViewPr snapToGrid="0">
      <p:cViewPr varScale="1">
        <p:scale>
          <a:sx n="113" d="100"/>
          <a:sy n="113" d="100"/>
        </p:scale>
        <p:origin x="1428" y="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1723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1" d="100"/>
          <a:sy n="61" d="100"/>
        </p:scale>
        <p:origin x="2314" y="3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24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>
              <a:latin typeface="Sarabun" panose="00000500000000000000" pitchFamily="2" charset="-34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A6A3BD-28BD-4949-B52F-24E999822598}" type="datetimeFigureOut">
              <a:rPr lang="en-GB" smtClean="0">
                <a:latin typeface="Sarabun" panose="00000500000000000000" pitchFamily="2" charset="-34"/>
              </a:rPr>
              <a:t>10/01/2022</a:t>
            </a:fld>
            <a:endParaRPr lang="en-GB" dirty="0">
              <a:latin typeface="Sarabun" panose="00000500000000000000" pitchFamily="2" charset="-3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>
              <a:latin typeface="Sarabun" panose="00000500000000000000" pitchFamily="2" charset="-3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7370AB-76A5-41F1-9753-9FE7E667F0C0}" type="slidenum">
              <a:rPr lang="en-GB" smtClean="0">
                <a:latin typeface="Sarabun" panose="00000500000000000000" pitchFamily="2" charset="-34"/>
              </a:rPr>
              <a:t>‹#›</a:t>
            </a:fld>
            <a:endParaRPr lang="en-GB" dirty="0">
              <a:latin typeface="Sarabun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647182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arabun" panose="00000500000000000000" pitchFamily="2" charset="-34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arabun" panose="00000500000000000000" pitchFamily="2" charset="-34"/>
              </a:defRPr>
            </a:lvl1pPr>
          </a:lstStyle>
          <a:p>
            <a:fld id="{CDEAEF8A-5BB8-41C8-B8C2-160617C17EF4}" type="datetimeFigureOut">
              <a:rPr lang="en-GB" smtClean="0"/>
              <a:pPr/>
              <a:t>10/01/2022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Sarabun" panose="00000500000000000000" pitchFamily="2" charset="-34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arabun" panose="00000500000000000000" pitchFamily="2" charset="-34"/>
              </a:defRPr>
            </a:lvl1pPr>
          </a:lstStyle>
          <a:p>
            <a:fld id="{4320660A-27FD-4528-AE7F-EC6080404EE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2133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0367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38669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/>
              <a:t>Technical knowledge – often the TA is the first tester of the code other than the developer/reviewer…explaining and developing samples can produce bug reports and even rewrites:</a:t>
            </a:r>
          </a:p>
          <a:p>
            <a:pPr lvl="2"/>
            <a:r>
              <a:rPr lang="en-US" dirty="0"/>
              <a:t>- If it’s too complicated to explain then it’s too complicated (e.g. </a:t>
            </a:r>
            <a:r>
              <a:rPr lang="en-US" dirty="0">
                <a:latin typeface="APL385 Unicode" panose="020B0709000202000203" pitchFamily="49" charset="0"/>
              </a:rPr>
              <a:t>⎕NA</a:t>
            </a:r>
            <a:r>
              <a:rPr lang="en-US" dirty="0"/>
              <a:t>)…represent the user!</a:t>
            </a:r>
          </a:p>
          <a:p>
            <a:pPr lvl="2"/>
            <a:r>
              <a:rPr lang="en-US" dirty="0"/>
              <a:t>- Broader perspective than developers so can report inconsistencies within product</a:t>
            </a:r>
          </a:p>
          <a:p>
            <a:pPr lvl="1"/>
            <a:r>
              <a:rPr lang="en-US" dirty="0"/>
              <a:t>Curiosity – interest in the product helps!</a:t>
            </a:r>
          </a:p>
          <a:p>
            <a:pPr lvl="1"/>
            <a:r>
              <a:rPr lang="en-US" dirty="0"/>
              <a:t>Restraint – too much knowledge leads to assumptions/omissions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7628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13682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People learn in different ways, e.g. read a PDF cover-to-cover or want to play with software and only look up “how do I…” when stuck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Different docs can have different target audiences (see Doc Centre summaries for assumption of starting knowledge)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UI design e.g.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colour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schemes, fonts, layout…concentrate on usability</a:t>
            </a:r>
          </a:p>
          <a:p>
            <a:endParaRPr lang="en-US" sz="1200" dirty="0">
              <a:effectLst/>
              <a:latin typeface="Calibri" panose="020F0502020204030204" pitchFamily="34" charset="0"/>
            </a:endParaRPr>
          </a:p>
          <a:p>
            <a:r>
              <a:rPr lang="en-US" sz="1200" dirty="0">
                <a:effectLst/>
                <a:latin typeface="Calibri" panose="020F0502020204030204" pitchFamily="34" charset="0"/>
              </a:rPr>
              <a:t>You only notice electricity/running water when something goes wrong and it's not there!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42069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75703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44500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7079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5060" y="1688053"/>
            <a:ext cx="5073517" cy="176739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3600" b="0">
                <a:solidFill>
                  <a:srgbClr val="3B475E"/>
                </a:solidFill>
                <a:latin typeface="Sarabun" panose="00000500000000000000" pitchFamily="2" charset="-34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45061" y="3741620"/>
            <a:ext cx="5073516" cy="1024109"/>
          </a:xfrm>
        </p:spPr>
        <p:txBody>
          <a:bodyPr anchor="t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 i="1" baseline="0">
                <a:solidFill>
                  <a:srgbClr val="3B475E"/>
                </a:solidFill>
                <a:latin typeface="Sarabun" panose="00000500000000000000" pitchFamily="2" charset="-34"/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  <p:sp useBgFill="1">
        <p:nvSpPr>
          <p:cNvPr id="3" name="Rounded Rectangle 2"/>
          <p:cNvSpPr/>
          <p:nvPr userDrawn="1"/>
        </p:nvSpPr>
        <p:spPr>
          <a:xfrm>
            <a:off x="8616917" y="51470"/>
            <a:ext cx="405045" cy="27003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Sarabun" panose="00000500000000000000" pitchFamily="2" charset="-34"/>
            </a:endParaRPr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A1FD6475-DAC6-4418-8860-2980690695F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3" t="-548" r="223" b="35658"/>
          <a:stretch/>
        </p:blipFill>
        <p:spPr bwMode="auto">
          <a:xfrm>
            <a:off x="528187" y="443885"/>
            <a:ext cx="3024002" cy="65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C13720CA-FE42-49DE-A1AF-5214A01E7778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7533024" y="0"/>
            <a:ext cx="1610976" cy="1036319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CONTENT COULD BE OBSCURED.</a:t>
            </a:r>
            <a:br>
              <a:rPr lang="en-GB" dirty="0"/>
            </a:br>
            <a:r>
              <a:rPr lang="en-GB" dirty="0"/>
              <a:t>(invisible box)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E29BABB-3F86-425A-856D-1F4D6DBF8DB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000231" y="1222396"/>
            <a:ext cx="2698708" cy="2698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373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723925" y="1264925"/>
            <a:ext cx="2127975" cy="324203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717550" indent="-355600">
              <a:buSzPct val="60000"/>
              <a:buFont typeface="Courier New" panose="02070309020205020404" pitchFamily="49" charset="0"/>
              <a:buChar char="o"/>
              <a:defRPr/>
            </a:lvl2pPr>
            <a:lvl3pPr marL="1079500" indent="-361950">
              <a:buFont typeface="Wingdings" panose="05000000000000000000" pitchFamily="2" charset="2"/>
              <a:buChar char="§"/>
              <a:defRPr/>
            </a:lvl3pPr>
            <a:lvl4pPr marL="1433513" indent="-354013">
              <a:buFont typeface="Calibri" panose="020F0502020204030204" pitchFamily="34" charset="0"/>
              <a:buChar char="–"/>
              <a:defRPr/>
            </a:lvl4pPr>
          </a:lstStyle>
          <a:p>
            <a:r>
              <a:rPr lang="da-DK" dirty="0"/>
              <a:t>Space here </a:t>
            </a:r>
            <a:br>
              <a:rPr lang="da-DK" dirty="0"/>
            </a:br>
            <a:r>
              <a:rPr lang="da-DK" dirty="0"/>
              <a:t>for code </a:t>
            </a:r>
            <a:r>
              <a:rPr lang="da-DK" dirty="0">
                <a:latin typeface="APL385 Unicode" panose="020B0709000202000203" pitchFamily="49" charset="0"/>
              </a:rPr>
              <a:t>{⍺×⍵}</a:t>
            </a:r>
            <a:br>
              <a:rPr lang="da-DK" dirty="0"/>
            </a:br>
            <a:r>
              <a:rPr lang="da-DK" dirty="0"/>
              <a:t>pictures</a:t>
            </a:r>
            <a:br>
              <a:rPr lang="da-DK" dirty="0"/>
            </a:br>
            <a:r>
              <a:rPr lang="da-DK" dirty="0"/>
              <a:t>etc.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6DBA27B-8304-4CFA-81F2-07D6954C9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6092513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Clr>
                <a:srgbClr val="FFA336"/>
              </a:buClr>
              <a:defRPr/>
            </a:lvl1pPr>
            <a:lvl2pPr>
              <a:spcBef>
                <a:spcPts val="0"/>
              </a:spcBef>
              <a:buClr>
                <a:srgbClr val="FFA336"/>
              </a:buClr>
              <a:defRPr/>
            </a:lvl2pPr>
            <a:lvl3pPr>
              <a:spcBef>
                <a:spcPts val="0"/>
              </a:spcBef>
              <a:buClr>
                <a:srgbClr val="FFA336"/>
              </a:buClr>
              <a:defRPr/>
            </a:lvl3pPr>
            <a:lvl4pPr>
              <a:spcBef>
                <a:spcPts val="0"/>
              </a:spcBef>
              <a:buClr>
                <a:srgbClr val="FFA336"/>
              </a:buCl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63CC7BCE-4ADF-4981-A51C-337EB4EACDFD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7533024" y="0"/>
            <a:ext cx="1610976" cy="1036319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CONTENT COULD BE OBSCURED.</a:t>
            </a:r>
            <a:br>
              <a:rPr lang="en-GB" dirty="0"/>
            </a:br>
            <a:r>
              <a:rPr lang="en-GB" dirty="0"/>
              <a:t>(invisible box)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228F4D49-482B-40A2-86AF-43C7452AA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7005527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835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E1C07FA-679D-46C0-86F7-8D17779A01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4104000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Clr>
                <a:srgbClr val="FFA336"/>
              </a:buClr>
              <a:defRPr>
                <a:latin typeface="Sarabun" panose="00000500000000000000" pitchFamily="2" charset="-34"/>
              </a:defRPr>
            </a:lvl1pPr>
            <a:lvl2pPr>
              <a:spcBef>
                <a:spcPts val="0"/>
              </a:spcBef>
              <a:buClr>
                <a:srgbClr val="FFA336"/>
              </a:buClr>
              <a:defRPr>
                <a:latin typeface="Sarabun" panose="00000500000000000000" pitchFamily="2" charset="-34"/>
              </a:defRPr>
            </a:lvl2pPr>
            <a:lvl3pPr>
              <a:spcBef>
                <a:spcPts val="0"/>
              </a:spcBef>
              <a:buClr>
                <a:srgbClr val="FFA336"/>
              </a:buClr>
              <a:defRPr>
                <a:latin typeface="Sarabun" panose="00000500000000000000" pitchFamily="2" charset="-34"/>
              </a:defRPr>
            </a:lvl3pPr>
            <a:lvl4pPr>
              <a:spcBef>
                <a:spcPts val="0"/>
              </a:spcBef>
              <a:defRPr>
                <a:latin typeface="Sarabun" panose="00000500000000000000" pitchFamily="2" charset="-34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4BF5B9E-EBC4-409F-984B-6D47D81EDF4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747260" y="1264925"/>
            <a:ext cx="4104641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Clr>
                <a:srgbClr val="FFA336"/>
              </a:buClr>
              <a:defRPr>
                <a:latin typeface="Sarabun" panose="00000500000000000000" pitchFamily="2" charset="-34"/>
              </a:defRPr>
            </a:lvl1pPr>
            <a:lvl2pPr>
              <a:spcBef>
                <a:spcPts val="0"/>
              </a:spcBef>
              <a:buClr>
                <a:srgbClr val="FFA336"/>
              </a:buClr>
              <a:defRPr>
                <a:latin typeface="Sarabun" panose="00000500000000000000" pitchFamily="2" charset="-34"/>
              </a:defRPr>
            </a:lvl2pPr>
            <a:lvl3pPr>
              <a:spcBef>
                <a:spcPts val="0"/>
              </a:spcBef>
              <a:buClr>
                <a:srgbClr val="FFA336"/>
              </a:buClr>
              <a:defRPr>
                <a:latin typeface="Sarabun" panose="00000500000000000000" pitchFamily="2" charset="-34"/>
              </a:defRPr>
            </a:lvl3pPr>
            <a:lvl4pPr>
              <a:spcBef>
                <a:spcPts val="0"/>
              </a:spcBef>
              <a:defRPr>
                <a:latin typeface="Sarabun" panose="00000500000000000000" pitchFamily="2" charset="-34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7F951AB8-DA79-4083-BFE2-5D3BD28F0EF3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7533024" y="0"/>
            <a:ext cx="1610976" cy="1036319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CONTENT COULD BE OBSCURED.</a:t>
            </a:r>
            <a:br>
              <a:rPr lang="en-GB" dirty="0"/>
            </a:br>
            <a:r>
              <a:rPr lang="en-GB" dirty="0"/>
              <a:t>(invisible box)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1378A4D6-E4A6-4021-9A3E-CD1962CFE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7005527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4322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50CC00C7-834C-4ECD-A8A3-E409D29ECB59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7533024" y="0"/>
            <a:ext cx="1610976" cy="1036319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CONTENT COULD BE OBSCURED.</a:t>
            </a:r>
            <a:br>
              <a:rPr lang="en-GB" dirty="0"/>
            </a:br>
            <a:r>
              <a:rPr lang="en-GB" dirty="0"/>
              <a:t>(invisible box)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4C4900D4-E042-4F52-A837-0B504DD6A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7005527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6472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B9B8FD49-8E58-4EE8-BE57-8B874BC46CAD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7533024" y="0"/>
            <a:ext cx="1610976" cy="1036319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CONTENT COULD BE OBSCURED.</a:t>
            </a:r>
            <a:br>
              <a:rPr lang="en-GB" dirty="0"/>
            </a:br>
            <a:r>
              <a:rPr lang="en-GB" dirty="0"/>
              <a:t>(invisible box)</a:t>
            </a:r>
          </a:p>
        </p:txBody>
      </p:sp>
    </p:spTree>
    <p:extLst>
      <p:ext uri="{BB962C8B-B14F-4D97-AF65-F5344CB8AC3E}">
        <p14:creationId xmlns:p14="http://schemas.microsoft.com/office/powerpoint/2010/main" val="1447694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267657"/>
            <a:ext cx="7005527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7" y="1264925"/>
            <a:ext cx="8528373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9B4391E-A2CA-4E7C-B5A9-A31CF000D3E5}"/>
              </a:ext>
            </a:extLst>
          </p:cNvPr>
          <p:cNvSpPr txBox="1">
            <a:spLocks/>
          </p:cNvSpPr>
          <p:nvPr userDrawn="1"/>
        </p:nvSpPr>
        <p:spPr>
          <a:xfrm>
            <a:off x="710852" y="4745354"/>
            <a:ext cx="7066640" cy="39814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17550" indent="-355600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SzPct val="60000"/>
              <a:buFont typeface="Courier New" panose="02070309020205020404" pitchFamily="49" charset="0"/>
              <a:buChar char="o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79500" indent="-361950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33513" indent="-354013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Font typeface="Calibri" panose="020F0502020204030204" pitchFamily="34" charset="0"/>
              <a:buChar char="–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>
              <a:spcBef>
                <a:spcPts val="0"/>
              </a:spcBef>
            </a:pPr>
            <a:r>
              <a:rPr lang="en-US" sz="1600" dirty="0">
                <a:solidFill>
                  <a:srgbClr val="928ABD"/>
                </a:solidFill>
                <a:latin typeface="Sarabun" panose="00000500000000000000" pitchFamily="2" charset="-34"/>
              </a:rPr>
              <a:t>Documentation Challenges</a:t>
            </a:r>
          </a:p>
        </p:txBody>
      </p:sp>
      <p:sp>
        <p:nvSpPr>
          <p:cNvPr id="49" name="Date Placeholder 3"/>
          <p:cNvSpPr txBox="1">
            <a:spLocks/>
          </p:cNvSpPr>
          <p:nvPr userDrawn="1"/>
        </p:nvSpPr>
        <p:spPr>
          <a:xfrm>
            <a:off x="45720" y="4743900"/>
            <a:ext cx="665132" cy="39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bg1"/>
                </a:solidFill>
                <a:latin typeface="Klavika Medium" panose="02000603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02EDF88B-1B61-4481-9BD6-D2E23BF0DCD8}" type="slidenum">
              <a:rPr lang="en-GB" sz="1600" smtClean="0">
                <a:solidFill>
                  <a:srgbClr val="ED7F00"/>
                </a:solidFill>
                <a:latin typeface="Sarabun" panose="00000500000000000000" pitchFamily="2" charset="-34"/>
              </a:rPr>
              <a:pPr algn="l"/>
              <a:t>‹#›</a:t>
            </a:fld>
            <a:endParaRPr lang="en-GB" sz="1600" dirty="0">
              <a:solidFill>
                <a:srgbClr val="ED7F00"/>
              </a:solidFill>
              <a:latin typeface="Sarabun" panose="00000500000000000000" pitchFamily="2" charset="-34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6AF4994-CBFA-4D1E-BE14-CDBB17E938EB}"/>
              </a:ext>
            </a:extLst>
          </p:cNvPr>
          <p:cNvCxnSpPr>
            <a:cxnSpLocks/>
          </p:cNvCxnSpPr>
          <p:nvPr userDrawn="1"/>
        </p:nvCxnSpPr>
        <p:spPr>
          <a:xfrm>
            <a:off x="0" y="4700093"/>
            <a:ext cx="9144000" cy="0"/>
          </a:xfrm>
          <a:prstGeom prst="line">
            <a:avLst/>
          </a:prstGeom>
          <a:ln w="28575">
            <a:solidFill>
              <a:srgbClr val="928A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C8C48C10-27D9-4472-8B32-5A9D707CF941}"/>
              </a:ext>
            </a:extLst>
          </p:cNvPr>
          <p:cNvSpPr/>
          <p:nvPr userDrawn="1"/>
        </p:nvSpPr>
        <p:spPr>
          <a:xfrm>
            <a:off x="8186768" y="4406487"/>
            <a:ext cx="665132" cy="6651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537ED07B-2A6B-4263-B171-4C494D78094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186768" y="4411334"/>
            <a:ext cx="665132" cy="665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740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0" r:id="rId2"/>
    <p:sldLayoutId id="2147483652" r:id="rId3"/>
    <p:sldLayoutId id="2147483654" r:id="rId4"/>
    <p:sldLayoutId id="2147483655" r:id="rId5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rgbClr val="3B475E"/>
          </a:solidFill>
          <a:latin typeface="Sarabun" panose="00000500000000000000" pitchFamily="2" charset="-34"/>
          <a:ea typeface="+mj-ea"/>
          <a:cs typeface="Calibri" panose="020F0502020204030204" pitchFamily="34" charset="0"/>
        </a:defRPr>
      </a:lvl1pPr>
    </p:titleStyle>
    <p:bodyStyle>
      <a:lvl1pPr marL="458788" indent="-458788" algn="l" defTabSz="914400" rtl="0" eaLnBrk="1" latinLnBrk="0" hangingPunct="1">
        <a:lnSpc>
          <a:spcPct val="100000"/>
        </a:lnSpc>
        <a:spcBef>
          <a:spcPts val="0"/>
        </a:spcBef>
        <a:buClr>
          <a:srgbClr val="FFA336"/>
        </a:buClr>
        <a:buSzPct val="75000"/>
        <a:buFont typeface="Wingdings 2" panose="05020102010507070707" pitchFamily="18" charset="2"/>
        <a:buChar char=""/>
        <a:defRPr sz="2400" kern="1200">
          <a:solidFill>
            <a:srgbClr val="3B475E"/>
          </a:solidFill>
          <a:latin typeface="Sarabun" panose="00000500000000000000" pitchFamily="2" charset="-34"/>
          <a:ea typeface="+mn-ea"/>
          <a:cs typeface="+mn-cs"/>
        </a:defRPr>
      </a:lvl1pPr>
      <a:lvl2pPr marL="858838" indent="-401638" algn="l" defTabSz="914400" rtl="0" eaLnBrk="1" latinLnBrk="0" hangingPunct="1">
        <a:lnSpc>
          <a:spcPct val="100000"/>
        </a:lnSpc>
        <a:spcBef>
          <a:spcPts val="0"/>
        </a:spcBef>
        <a:buClr>
          <a:srgbClr val="FFA336"/>
        </a:buClr>
        <a:buSzPct val="75000"/>
        <a:buFont typeface="Wingdings 2" panose="05020102010507070707" pitchFamily="18" charset="2"/>
        <a:buChar char=""/>
        <a:defRPr lang="en-US" sz="2000" kern="1200" dirty="0" smtClean="0">
          <a:solidFill>
            <a:srgbClr val="3B475E"/>
          </a:solidFill>
          <a:latin typeface="Sarabun" panose="00000500000000000000" pitchFamily="2" charset="-34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100000"/>
        </a:lnSpc>
        <a:spcBef>
          <a:spcPts val="0"/>
        </a:spcBef>
        <a:buClr>
          <a:srgbClr val="FFA336"/>
        </a:buClr>
        <a:buSzPct val="75000"/>
        <a:buFont typeface="Wingdings 2" panose="05020102010507070707" pitchFamily="18" charset="2"/>
        <a:buChar char=""/>
        <a:defRPr sz="1800" kern="1200">
          <a:solidFill>
            <a:srgbClr val="3B475E"/>
          </a:solidFill>
          <a:latin typeface="Sarabun" panose="00000500000000000000" pitchFamily="2" charset="-34"/>
          <a:ea typeface="+mn-ea"/>
          <a:cs typeface="+mn-cs"/>
        </a:defRPr>
      </a:lvl3pPr>
      <a:lvl4pPr marL="1655763" indent="-284163" algn="l" defTabSz="914400" rtl="0" eaLnBrk="1" latinLnBrk="0" hangingPunct="1">
        <a:lnSpc>
          <a:spcPct val="100000"/>
        </a:lnSpc>
        <a:spcBef>
          <a:spcPts val="0"/>
        </a:spcBef>
        <a:buClr>
          <a:srgbClr val="FFA336"/>
        </a:buClr>
        <a:buSzPct val="75000"/>
        <a:buFont typeface="Wingdings 2" panose="05020102010507070707" pitchFamily="18" charset="2"/>
        <a:buChar char=""/>
        <a:defRPr sz="1400" kern="1200">
          <a:solidFill>
            <a:srgbClr val="3B475E"/>
          </a:solidFill>
          <a:latin typeface="Sarabun" panose="00000500000000000000" pitchFamily="2" charset="-34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Clr>
          <a:srgbClr val="FF9421"/>
        </a:buClr>
        <a:buFont typeface="Calibri" panose="020F050202020403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docs.dyalog.com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github.com/Dyalog" TargetMode="External"/><Relationship Id="rId4" Type="http://schemas.openxmlformats.org/officeDocument/2006/relationships/hyperlink" Target="help.dyalog.com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docs@dyalog.com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fiona@dyalog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3ABD4-C518-4141-BEFE-F3FDCBE13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Sarabun" panose="020B0604020202020204" charset="-34"/>
                <a:cs typeface="Sarabun" panose="020B0604020202020204" charset="-34"/>
              </a:rPr>
              <a:t>Documentation Challenges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1D985C-C2CE-4956-A0F3-397B5A0D26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Fiona Smith</a:t>
            </a:r>
          </a:p>
          <a:p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B740D1-6116-46CC-8E22-DF7E1B66A40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6287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1F3F98-624B-4A66-A982-80872E589D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399559" cy="3242040"/>
          </a:xfrm>
        </p:spPr>
        <p:txBody>
          <a:bodyPr/>
          <a:lstStyle/>
          <a:p>
            <a:r>
              <a:rPr lang="en-US" dirty="0"/>
              <a:t>What makes a good technical author?</a:t>
            </a:r>
          </a:p>
          <a:p>
            <a:endParaRPr lang="en-US" dirty="0"/>
          </a:p>
          <a:p>
            <a:r>
              <a:rPr lang="en-US" dirty="0"/>
              <a:t>Dyalog's documentation process</a:t>
            </a:r>
          </a:p>
          <a:p>
            <a:endParaRPr lang="en-US" dirty="0"/>
          </a:p>
          <a:p>
            <a:r>
              <a:rPr lang="en-US" dirty="0"/>
              <a:t>What documentation is available for Dyalog</a:t>
            </a:r>
          </a:p>
          <a:p>
            <a:endParaRPr lang="en-US" dirty="0"/>
          </a:p>
          <a:p>
            <a:r>
              <a:rPr lang="en-US" dirty="0"/>
              <a:t>Suggestions</a:t>
            </a:r>
          </a:p>
          <a:p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6707CC-D456-4F9E-81CD-B608DEBE403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7822D02-D620-4589-92B6-D59C03C48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	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3839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82FA78-5EFA-4C5C-B9C4-82015F027B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435844" cy="3242040"/>
          </a:xfrm>
        </p:spPr>
        <p:txBody>
          <a:bodyPr>
            <a:normAutofit fontScale="77500" lnSpcReduction="20000"/>
          </a:bodyPr>
          <a:lstStyle/>
          <a:p>
            <a:r>
              <a:rPr lang="en-US" sz="2600" dirty="0">
                <a:latin typeface="Sarabun" panose="020B0604020202020204" charset="-34"/>
                <a:cs typeface="Sarabun" panose="020B0604020202020204" charset="-34"/>
              </a:rPr>
              <a:t>You can't document what you don’t understand!</a:t>
            </a:r>
          </a:p>
          <a:p>
            <a:pPr marL="0" indent="0">
              <a:buNone/>
            </a:pPr>
            <a:endParaRPr lang="en-US" sz="2600" dirty="0">
              <a:latin typeface="Sarabun" panose="020B0604020202020204" charset="-34"/>
              <a:cs typeface="Sarabun" panose="020B0604020202020204" charset="-34"/>
            </a:endParaRPr>
          </a:p>
          <a:p>
            <a:r>
              <a:rPr lang="en-US" sz="2600" dirty="0">
                <a:latin typeface="Sarabun" panose="020B0604020202020204" charset="-34"/>
                <a:cs typeface="Sarabun" panose="020B0604020202020204" charset="-34"/>
              </a:rPr>
              <a:t>Must balance:</a:t>
            </a:r>
          </a:p>
          <a:p>
            <a:pPr lvl="1"/>
            <a:r>
              <a:rPr lang="en-US" sz="2600" dirty="0">
                <a:latin typeface="Sarabun" panose="020B0604020202020204" charset="-34"/>
                <a:cs typeface="Sarabun" panose="020B0604020202020204" charset="-34"/>
              </a:rPr>
              <a:t>Technical knowledge</a:t>
            </a:r>
          </a:p>
          <a:p>
            <a:pPr lvl="1"/>
            <a:r>
              <a:rPr lang="en-US" sz="2600" dirty="0">
                <a:latin typeface="Sarabun" panose="020B0604020202020204" charset="-34"/>
                <a:cs typeface="Sarabun" panose="020B0604020202020204" charset="-34"/>
              </a:rPr>
              <a:t>Curiosity</a:t>
            </a:r>
          </a:p>
          <a:p>
            <a:pPr lvl="1"/>
            <a:r>
              <a:rPr lang="en-US" sz="2600" dirty="0">
                <a:latin typeface="Sarabun" panose="020B0604020202020204" charset="-34"/>
                <a:cs typeface="Sarabun" panose="020B0604020202020204" charset="-34"/>
              </a:rPr>
              <a:t>Restraint</a:t>
            </a:r>
          </a:p>
          <a:p>
            <a:endParaRPr lang="en-US" sz="2600" dirty="0">
              <a:latin typeface="Sarabun" panose="020B0604020202020204" charset="-34"/>
              <a:cs typeface="Sarabun" panose="020B0604020202020204" charset="-34"/>
            </a:endParaRPr>
          </a:p>
          <a:p>
            <a:r>
              <a:rPr lang="en-US" sz="2600" dirty="0">
                <a:effectLst/>
                <a:latin typeface="Sarabun" panose="020B0604020202020204" charset="-34"/>
                <a:ea typeface="Calibri" panose="020F0502020204030204" pitchFamily="34" charset="0"/>
                <a:cs typeface="Sarabun" panose="020B0604020202020204" charset="-34"/>
              </a:rPr>
              <a:t>Need to be pedantic and detail-oriented</a:t>
            </a:r>
            <a:endParaRPr lang="en-GB" sz="2600" dirty="0">
              <a:effectLst/>
              <a:latin typeface="Sarabun" panose="020B0604020202020204" charset="-34"/>
              <a:ea typeface="Calibri" panose="020F0502020204030204" pitchFamily="34" charset="0"/>
              <a:cs typeface="Sarabun" panose="020B0604020202020204" charset="-34"/>
            </a:endParaRPr>
          </a:p>
          <a:p>
            <a:endParaRPr lang="en-GB" sz="2600" dirty="0">
              <a:effectLst/>
              <a:latin typeface="Sarabun" panose="020B0604020202020204" charset="-34"/>
              <a:ea typeface="Calibri" panose="020F0502020204030204" pitchFamily="34" charset="0"/>
              <a:cs typeface="Sarabun" panose="020B0604020202020204" charset="-34"/>
            </a:endParaRPr>
          </a:p>
          <a:p>
            <a:r>
              <a:rPr lang="en-US" sz="2600" dirty="0">
                <a:effectLst/>
                <a:latin typeface="Sarabun" panose="020B0604020202020204" charset="-34"/>
                <a:ea typeface="Calibri" panose="020F0502020204030204" pitchFamily="34" charset="0"/>
                <a:cs typeface="Sarabun" panose="020B0604020202020204" charset="-34"/>
              </a:rPr>
              <a:t>Always use language for non-native speakers</a:t>
            </a:r>
            <a:endParaRPr lang="en-GB" sz="2600" dirty="0">
              <a:effectLst/>
              <a:latin typeface="Sarabun" panose="020B0604020202020204" charset="-34"/>
              <a:ea typeface="Calibri" panose="020F0502020204030204" pitchFamily="34" charset="0"/>
              <a:cs typeface="Sarabun" panose="020B0604020202020204" charset="-34"/>
            </a:endParaRPr>
          </a:p>
          <a:p>
            <a:endParaRPr lang="en-US" sz="2600" dirty="0">
              <a:latin typeface="Sarabun" panose="020B0604020202020204" charset="-34"/>
              <a:ea typeface="Calibri" panose="020F0502020204030204" pitchFamily="34" charset="0"/>
              <a:cs typeface="Sarabun" panose="020B0604020202020204" charset="-34"/>
            </a:endParaRPr>
          </a:p>
          <a:p>
            <a:r>
              <a:rPr lang="en-US" sz="2600" dirty="0">
                <a:latin typeface="Sarabun" panose="020B0604020202020204" charset="-34"/>
                <a:ea typeface="Calibri" panose="020F0502020204030204" pitchFamily="34" charset="0"/>
                <a:cs typeface="Sarabun" panose="020B0604020202020204" charset="-34"/>
              </a:rPr>
              <a:t>Must be i</a:t>
            </a:r>
            <a:r>
              <a:rPr lang="en-US" sz="2600" dirty="0">
                <a:effectLst/>
                <a:latin typeface="Sarabun" panose="020B0604020202020204" charset="-34"/>
                <a:ea typeface="Calibri" panose="020F0502020204030204" pitchFamily="34" charset="0"/>
                <a:cs typeface="Sarabun" panose="020B0604020202020204" charset="-34"/>
              </a:rPr>
              <a:t>noffensive across cultures</a:t>
            </a:r>
            <a:endParaRPr lang="en-GB" sz="2600" dirty="0">
              <a:effectLst/>
              <a:latin typeface="Sarabun" panose="020B0604020202020204" charset="-34"/>
              <a:ea typeface="Calibri" panose="020F0502020204030204" pitchFamily="34" charset="0"/>
              <a:cs typeface="Sarabun" panose="020B0604020202020204" charset="-34"/>
            </a:endParaRP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748653-AE69-49D0-8912-01F94B9BF52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57FD8BF-B187-441D-BD9E-9852EC4C8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Be a Good Technical Author…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8662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B4ED1A5-E1F1-425F-AEA2-7D4CE4F835B2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436FC5-5140-41B5-832E-66703EE127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Know your limitations</a:t>
            </a:r>
          </a:p>
          <a:p>
            <a:endParaRPr lang="en-US" dirty="0"/>
          </a:p>
          <a:p>
            <a:r>
              <a:rPr lang="en-US" dirty="0"/>
              <a:t>Know your developers</a:t>
            </a:r>
          </a:p>
          <a:p>
            <a:endParaRPr lang="en-US" dirty="0"/>
          </a:p>
          <a:p>
            <a:r>
              <a:rPr lang="en-US" dirty="0"/>
              <a:t>Know your resources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01EBF3-F627-4043-BDC8-DC1CDCD488B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EBE2079-9891-4602-9879-564466972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Internal Considerations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5172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82FA78-5EFA-4C5C-B9C4-82015F027B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435844" cy="3242040"/>
          </a:xfrm>
        </p:spPr>
        <p:txBody>
          <a:bodyPr>
            <a:normAutofit/>
          </a:bodyPr>
          <a:lstStyle/>
          <a:p>
            <a:r>
              <a:rPr lang="en-GB" dirty="0">
                <a:latin typeface="Sarabun" panose="020B0604020202020204" charset="-34"/>
                <a:ea typeface="Calibri" panose="020F0502020204030204" pitchFamily="34" charset="0"/>
                <a:cs typeface="Sarabun" panose="020B0604020202020204" charset="-34"/>
              </a:rPr>
              <a:t>Always remember that individual customers</a:t>
            </a:r>
            <a:r>
              <a:rPr lang="en-US" dirty="0">
                <a:effectLst/>
                <a:latin typeface="Sarabun" panose="020B0604020202020204" charset="-34"/>
                <a:ea typeface="Calibri" panose="020F0502020204030204" pitchFamily="34" charset="0"/>
                <a:cs typeface="Sarabun" panose="020B0604020202020204" charset="-34"/>
              </a:rPr>
              <a:t>:</a:t>
            </a:r>
          </a:p>
          <a:p>
            <a:pPr lvl="1"/>
            <a:r>
              <a:rPr lang="en-US" sz="2400" dirty="0">
                <a:effectLst/>
                <a:latin typeface="Sarabun" panose="020B0604020202020204" charset="-34"/>
                <a:ea typeface="Calibri" panose="020F0502020204030204" pitchFamily="34" charset="0"/>
                <a:cs typeface="Sarabun" panose="020B0604020202020204" charset="-34"/>
              </a:rPr>
              <a:t>learn in different ways</a:t>
            </a:r>
          </a:p>
          <a:p>
            <a:pPr lvl="1"/>
            <a:r>
              <a:rPr lang="en-US" sz="2400" dirty="0">
                <a:latin typeface="Sarabun" panose="020B0604020202020204" charset="-34"/>
                <a:ea typeface="Calibri" panose="020F0502020204030204" pitchFamily="34" charset="0"/>
                <a:cs typeface="Sarabun" panose="020B0604020202020204" charset="-34"/>
              </a:rPr>
              <a:t>have differing expectations</a:t>
            </a:r>
          </a:p>
          <a:p>
            <a:pPr lvl="1"/>
            <a:r>
              <a:rPr lang="en-US" sz="2400" dirty="0">
                <a:effectLst/>
                <a:latin typeface="Sarabun" panose="020B0604020202020204" charset="-34"/>
                <a:ea typeface="Calibri" panose="020F0502020204030204" pitchFamily="34" charset="0"/>
                <a:cs typeface="Sarabun" panose="020B0604020202020204" charset="-34"/>
              </a:rPr>
              <a:t>start from unique knowledge bases</a:t>
            </a:r>
          </a:p>
          <a:p>
            <a:pPr marL="0" indent="0">
              <a:buNone/>
            </a:pPr>
            <a:endParaRPr lang="en-GB" dirty="0">
              <a:effectLst/>
              <a:latin typeface="Sarabun" panose="020B0604020202020204" charset="-34"/>
              <a:ea typeface="Calibri" panose="020F0502020204030204" pitchFamily="34" charset="0"/>
              <a:cs typeface="Sarabun" panose="020B0604020202020204" charset="-34"/>
            </a:endParaRPr>
          </a:p>
          <a:p>
            <a:r>
              <a:rPr lang="en-US" dirty="0">
                <a:effectLst/>
                <a:latin typeface="Sarabun" panose="020B0604020202020204" charset="-34"/>
                <a:ea typeface="Calibri" panose="020F0502020204030204" pitchFamily="34" charset="0"/>
                <a:cs typeface="Sarabun" panose="020B0604020202020204" charset="-34"/>
              </a:rPr>
              <a:t>Similar considerations to UI design</a:t>
            </a:r>
          </a:p>
          <a:p>
            <a:endParaRPr lang="en-US" dirty="0">
              <a:effectLst/>
              <a:latin typeface="Sarabun" panose="020B0604020202020204" charset="-34"/>
              <a:ea typeface="Calibri" panose="020F0502020204030204" pitchFamily="34" charset="0"/>
              <a:cs typeface="Sarabun" panose="020B0604020202020204" charset="-34"/>
            </a:endParaRPr>
          </a:p>
          <a:p>
            <a:pPr marL="0" indent="0" algn="ctr">
              <a:buNone/>
            </a:pPr>
            <a:r>
              <a:rPr lang="en-US" i="1" dirty="0">
                <a:effectLst/>
                <a:latin typeface="Sarabun" panose="020B0604020202020204" charset="-34"/>
                <a:ea typeface="Calibri" panose="020F0502020204030204" pitchFamily="34" charset="0"/>
                <a:cs typeface="Sarabun" panose="020B0604020202020204" charset="-34"/>
              </a:rPr>
              <a:t>Good documentation is like electricity/running water!</a:t>
            </a:r>
          </a:p>
          <a:p>
            <a:endParaRPr lang="en-US" dirty="0">
              <a:effectLst/>
              <a:highlight>
                <a:srgbClr val="FFFF00"/>
              </a:highlight>
              <a:latin typeface="Sarabun" panose="020B0604020202020204" charset="-34"/>
              <a:ea typeface="Calibri" panose="020F0502020204030204" pitchFamily="34" charset="0"/>
              <a:cs typeface="Sarabun" panose="020B0604020202020204" charset="-34"/>
            </a:endParaRPr>
          </a:p>
          <a:p>
            <a:endParaRPr lang="en-GB" sz="2400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748653-AE69-49D0-8912-01F94B9BF52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57FD8BF-B187-441D-BD9E-9852EC4C8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7209496" cy="685535"/>
          </a:xfrm>
        </p:spPr>
        <p:txBody>
          <a:bodyPr/>
          <a:lstStyle/>
          <a:p>
            <a:r>
              <a:rPr lang="en-US" dirty="0"/>
              <a:t>To Produce Good Documentation…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829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20E71EE-23B0-498B-929A-1DC0E84DD2B0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1CBFE2-B322-4761-B8A7-1264ABF8D0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D217C2-6999-4EA9-84E3-745807BB9AF3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9F8EFCC-5898-4491-9467-23C17477F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Dyalog's Documentation Process</a:t>
            </a:r>
          </a:p>
        </p:txBody>
      </p:sp>
      <p:sp>
        <p:nvSpPr>
          <p:cNvPr id="6" name="Flowchart: Process 5">
            <a:extLst>
              <a:ext uri="{FF2B5EF4-FFF2-40B4-BE49-F238E27FC236}">
                <a16:creationId xmlns:a16="http://schemas.microsoft.com/office/drawing/2014/main" id="{FE170832-81AE-4E02-9668-7EB48D4E38C9}"/>
              </a:ext>
            </a:extLst>
          </p:cNvPr>
          <p:cNvSpPr/>
          <p:nvPr/>
        </p:nvSpPr>
        <p:spPr>
          <a:xfrm>
            <a:off x="1016675" y="1342415"/>
            <a:ext cx="2730130" cy="367990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accent6"/>
                </a:solidFill>
              </a:rPr>
              <a:t>Need identified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753F9293-0919-447E-BFAC-188E2CB0F50A}"/>
              </a:ext>
            </a:extLst>
          </p:cNvPr>
          <p:cNvSpPr/>
          <p:nvPr/>
        </p:nvSpPr>
        <p:spPr>
          <a:xfrm>
            <a:off x="1016671" y="2022138"/>
            <a:ext cx="2730134" cy="367990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accent6"/>
                </a:solidFill>
              </a:rPr>
              <a:t>Project plan written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D618EBF4-901F-45F1-8515-74178D29F5F1}"/>
              </a:ext>
            </a:extLst>
          </p:cNvPr>
          <p:cNvSpPr/>
          <p:nvPr/>
        </p:nvSpPr>
        <p:spPr>
          <a:xfrm>
            <a:off x="1016671" y="2698292"/>
            <a:ext cx="2730134" cy="367990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accent6"/>
                </a:solidFill>
              </a:rPr>
              <a:t>Code developed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30D8A20C-FB9C-428B-8C2B-FA35B468C506}"/>
              </a:ext>
            </a:extLst>
          </p:cNvPr>
          <p:cNvSpPr/>
          <p:nvPr/>
        </p:nvSpPr>
        <p:spPr>
          <a:xfrm>
            <a:off x="1016670" y="3384128"/>
            <a:ext cx="2730136" cy="367990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accent6"/>
                </a:solidFill>
              </a:rPr>
              <a:t>Documentation written</a:t>
            </a:r>
          </a:p>
        </p:txBody>
      </p:sp>
      <p:sp>
        <p:nvSpPr>
          <p:cNvPr id="10" name="Flowchart: Process 9">
            <a:extLst>
              <a:ext uri="{FF2B5EF4-FFF2-40B4-BE49-F238E27FC236}">
                <a16:creationId xmlns:a16="http://schemas.microsoft.com/office/drawing/2014/main" id="{8222AED0-0083-47BC-AC25-7FA231F072BE}"/>
              </a:ext>
            </a:extLst>
          </p:cNvPr>
          <p:cNvSpPr/>
          <p:nvPr/>
        </p:nvSpPr>
        <p:spPr>
          <a:xfrm>
            <a:off x="1016669" y="4060282"/>
            <a:ext cx="2730136" cy="367990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accent6"/>
                </a:solidFill>
              </a:rPr>
              <a:t>Documentation reviewed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3BA47FAC-676E-4143-AD18-ED3811872699}"/>
              </a:ext>
            </a:extLst>
          </p:cNvPr>
          <p:cNvSpPr/>
          <p:nvPr/>
        </p:nvSpPr>
        <p:spPr>
          <a:xfrm>
            <a:off x="4256226" y="3733294"/>
            <a:ext cx="825196" cy="367990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accent6"/>
                </a:solidFill>
              </a:rPr>
              <a:t>Errors</a:t>
            </a:r>
          </a:p>
        </p:txBody>
      </p:sp>
      <p:sp>
        <p:nvSpPr>
          <p:cNvPr id="12" name="Flowchart: Process 11">
            <a:extLst>
              <a:ext uri="{FF2B5EF4-FFF2-40B4-BE49-F238E27FC236}">
                <a16:creationId xmlns:a16="http://schemas.microsoft.com/office/drawing/2014/main" id="{7247E6AE-026B-42AA-BC44-53FD62D35DA2}"/>
              </a:ext>
            </a:extLst>
          </p:cNvPr>
          <p:cNvSpPr/>
          <p:nvPr/>
        </p:nvSpPr>
        <p:spPr>
          <a:xfrm>
            <a:off x="4256226" y="3027734"/>
            <a:ext cx="825196" cy="367990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accent6"/>
                </a:solidFill>
              </a:rPr>
              <a:t>Errors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640D412-0115-481A-B733-FCA6DEBB9C0E}"/>
              </a:ext>
            </a:extLst>
          </p:cNvPr>
          <p:cNvCxnSpPr>
            <a:cxnSpLocks/>
          </p:cNvCxnSpPr>
          <p:nvPr/>
        </p:nvCxnSpPr>
        <p:spPr>
          <a:xfrm>
            <a:off x="2381737" y="1718815"/>
            <a:ext cx="0" cy="2890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CC9F589-F38C-492A-A8DD-32E8A2EF1239}"/>
              </a:ext>
            </a:extLst>
          </p:cNvPr>
          <p:cNvCxnSpPr>
            <a:cxnSpLocks/>
          </p:cNvCxnSpPr>
          <p:nvPr/>
        </p:nvCxnSpPr>
        <p:spPr>
          <a:xfrm>
            <a:off x="2381737" y="2394969"/>
            <a:ext cx="0" cy="2853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9FB4F36-3234-47E4-832E-85F650D307FB}"/>
              </a:ext>
            </a:extLst>
          </p:cNvPr>
          <p:cNvCxnSpPr>
            <a:cxnSpLocks/>
          </p:cNvCxnSpPr>
          <p:nvPr/>
        </p:nvCxnSpPr>
        <p:spPr>
          <a:xfrm>
            <a:off x="2381737" y="3066822"/>
            <a:ext cx="0" cy="3033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37788E5-77A3-4222-B0E8-394CA1FE11B8}"/>
              </a:ext>
            </a:extLst>
          </p:cNvPr>
          <p:cNvCxnSpPr>
            <a:cxnSpLocks/>
          </p:cNvCxnSpPr>
          <p:nvPr/>
        </p:nvCxnSpPr>
        <p:spPr>
          <a:xfrm>
            <a:off x="2381737" y="3752118"/>
            <a:ext cx="0" cy="2893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lowchart: Process 12">
            <a:extLst>
              <a:ext uri="{FF2B5EF4-FFF2-40B4-BE49-F238E27FC236}">
                <a16:creationId xmlns:a16="http://schemas.microsoft.com/office/drawing/2014/main" id="{EF24D897-90DE-408F-82E4-20A8298C4E54}"/>
              </a:ext>
            </a:extLst>
          </p:cNvPr>
          <p:cNvSpPr/>
          <p:nvPr/>
        </p:nvSpPr>
        <p:spPr>
          <a:xfrm>
            <a:off x="5546706" y="3365304"/>
            <a:ext cx="825196" cy="367990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accent6"/>
                </a:solidFill>
              </a:rPr>
              <a:t>Errors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B6BD64A-D934-4BD1-BA91-B0453C50FDD8}"/>
              </a:ext>
            </a:extLst>
          </p:cNvPr>
          <p:cNvCxnSpPr>
            <a:cxnSpLocks/>
          </p:cNvCxnSpPr>
          <p:nvPr/>
        </p:nvCxnSpPr>
        <p:spPr>
          <a:xfrm>
            <a:off x="3760140" y="3532154"/>
            <a:ext cx="9086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520B8D7-AF1C-4818-B49A-185B8C6BB713}"/>
              </a:ext>
            </a:extLst>
          </p:cNvPr>
          <p:cNvCxnSpPr>
            <a:stCxn id="12" idx="2"/>
          </p:cNvCxnSpPr>
          <p:nvPr/>
        </p:nvCxnSpPr>
        <p:spPr>
          <a:xfrm>
            <a:off x="4668824" y="3395724"/>
            <a:ext cx="0" cy="136146"/>
          </a:xfrm>
          <a:prstGeom prst="line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DD94C69-DA5A-490E-97E0-159B8FEBD0B4}"/>
              </a:ext>
            </a:extLst>
          </p:cNvPr>
          <p:cNvCxnSpPr/>
          <p:nvPr/>
        </p:nvCxnSpPr>
        <p:spPr>
          <a:xfrm>
            <a:off x="4668824" y="2882287"/>
            <a:ext cx="0" cy="136146"/>
          </a:xfrm>
          <a:prstGeom prst="line">
            <a:avLst/>
          </a:prstGeom>
          <a:ln>
            <a:headEnd type="none" w="sm" len="sm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9C53D2E-E5EA-4913-AFD7-8D8163AF208D}"/>
              </a:ext>
            </a:extLst>
          </p:cNvPr>
          <p:cNvCxnSpPr>
            <a:cxnSpLocks/>
          </p:cNvCxnSpPr>
          <p:nvPr/>
        </p:nvCxnSpPr>
        <p:spPr>
          <a:xfrm>
            <a:off x="3760140" y="2882287"/>
            <a:ext cx="908684" cy="0"/>
          </a:xfrm>
          <a:prstGeom prst="line">
            <a:avLst/>
          </a:prstGeom>
          <a:ln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D82D9FA-258B-4E18-B084-D15CD21C7DED}"/>
              </a:ext>
            </a:extLst>
          </p:cNvPr>
          <p:cNvCxnSpPr/>
          <p:nvPr/>
        </p:nvCxnSpPr>
        <p:spPr>
          <a:xfrm>
            <a:off x="4668824" y="3597148"/>
            <a:ext cx="0" cy="136146"/>
          </a:xfrm>
          <a:prstGeom prst="line">
            <a:avLst/>
          </a:prstGeom>
          <a:ln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8635995-1E42-4FAD-9BB1-D03BFEA55408}"/>
              </a:ext>
            </a:extLst>
          </p:cNvPr>
          <p:cNvCxnSpPr>
            <a:cxnSpLocks/>
          </p:cNvCxnSpPr>
          <p:nvPr/>
        </p:nvCxnSpPr>
        <p:spPr>
          <a:xfrm>
            <a:off x="3760140" y="3597148"/>
            <a:ext cx="908684" cy="0"/>
          </a:xfrm>
          <a:prstGeom prst="line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F8E3980-2D34-4644-8AE4-463755CE5442}"/>
              </a:ext>
            </a:extLst>
          </p:cNvPr>
          <p:cNvCxnSpPr>
            <a:cxnSpLocks/>
          </p:cNvCxnSpPr>
          <p:nvPr/>
        </p:nvCxnSpPr>
        <p:spPr>
          <a:xfrm>
            <a:off x="3760140" y="4244277"/>
            <a:ext cx="9086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B804058-C7C4-4EEC-AA8A-10F978BCCDD4}"/>
              </a:ext>
            </a:extLst>
          </p:cNvPr>
          <p:cNvCxnSpPr/>
          <p:nvPr/>
        </p:nvCxnSpPr>
        <p:spPr>
          <a:xfrm>
            <a:off x="4668824" y="4108131"/>
            <a:ext cx="0" cy="136146"/>
          </a:xfrm>
          <a:prstGeom prst="line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99C87D8-6D53-4C74-8D6E-69E1224F17FF}"/>
              </a:ext>
            </a:extLst>
          </p:cNvPr>
          <p:cNvCxnSpPr>
            <a:cxnSpLocks/>
          </p:cNvCxnSpPr>
          <p:nvPr/>
        </p:nvCxnSpPr>
        <p:spPr>
          <a:xfrm>
            <a:off x="5960488" y="3733294"/>
            <a:ext cx="0" cy="510983"/>
          </a:xfrm>
          <a:prstGeom prst="line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39E13D20-2803-42B5-BC4A-CBF3A8C079E4}"/>
              </a:ext>
            </a:extLst>
          </p:cNvPr>
          <p:cNvCxnSpPr>
            <a:cxnSpLocks/>
          </p:cNvCxnSpPr>
          <p:nvPr/>
        </p:nvCxnSpPr>
        <p:spPr>
          <a:xfrm>
            <a:off x="5960488" y="2880404"/>
            <a:ext cx="0" cy="484900"/>
          </a:xfrm>
          <a:prstGeom prst="line">
            <a:avLst/>
          </a:prstGeom>
          <a:ln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1F0A2DD-20FD-4000-A6B1-059FDF496BF6}"/>
              </a:ext>
            </a:extLst>
          </p:cNvPr>
          <p:cNvCxnSpPr>
            <a:cxnSpLocks/>
          </p:cNvCxnSpPr>
          <p:nvPr/>
        </p:nvCxnSpPr>
        <p:spPr>
          <a:xfrm>
            <a:off x="3760140" y="4244277"/>
            <a:ext cx="21991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841E62B3-6654-4DF0-AD72-93E4AF887056}"/>
              </a:ext>
            </a:extLst>
          </p:cNvPr>
          <p:cNvCxnSpPr>
            <a:cxnSpLocks/>
          </p:cNvCxnSpPr>
          <p:nvPr/>
        </p:nvCxnSpPr>
        <p:spPr>
          <a:xfrm>
            <a:off x="3760140" y="2880404"/>
            <a:ext cx="2199164" cy="0"/>
          </a:xfrm>
          <a:prstGeom prst="line">
            <a:avLst/>
          </a:prstGeom>
          <a:ln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1781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6F41F8-80AD-482C-816E-0E4534F462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4"/>
            <a:ext cx="8561393" cy="3352795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Documentation Centre (all docs – online):</a:t>
            </a:r>
          </a:p>
          <a:p>
            <a:pPr lvl="1"/>
            <a:r>
              <a:rPr lang="en-GB" sz="1900" dirty="0">
                <a:solidFill>
                  <a:srgbClr val="0000FF"/>
                </a:solidFill>
                <a:hlinkClick r:id="rId3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docs.dyalog.com</a:t>
            </a:r>
            <a:endParaRPr lang="en-GB" sz="1900" dirty="0">
              <a:solidFill>
                <a:srgbClr val="0000FF"/>
              </a:solidFill>
            </a:endParaRPr>
          </a:p>
          <a:p>
            <a:pPr lvl="1"/>
            <a:r>
              <a:rPr lang="en-GB" sz="1900" dirty="0"/>
              <a:t>Website: Resources &gt; Documentation</a:t>
            </a:r>
          </a:p>
          <a:p>
            <a:pPr lvl="1"/>
            <a:r>
              <a:rPr lang="en-GB" sz="1900" dirty="0"/>
              <a:t>RIDE Session: Help &gt; Documentation Centre</a:t>
            </a:r>
          </a:p>
          <a:p>
            <a:pPr>
              <a:spcBef>
                <a:spcPts val="600"/>
              </a:spcBef>
            </a:pPr>
            <a:r>
              <a:rPr lang="en-GB" dirty="0"/>
              <a:t>Within a Windows Session (all docs – offline):</a:t>
            </a:r>
          </a:p>
          <a:p>
            <a:pPr lvl="1"/>
            <a:r>
              <a:rPr lang="en-GB" sz="1900" dirty="0"/>
              <a:t>Help &gt; Documentation </a:t>
            </a:r>
            <a:r>
              <a:rPr lang="en-GB" sz="1900" dirty="0" err="1"/>
              <a:t>Center</a:t>
            </a:r>
            <a:endParaRPr lang="en-GB" sz="1900" dirty="0"/>
          </a:p>
          <a:p>
            <a:pPr>
              <a:spcBef>
                <a:spcPts val="600"/>
              </a:spcBef>
            </a:pPr>
            <a:r>
              <a:rPr lang="en-GB" dirty="0"/>
              <a:t>Online documentation:</a:t>
            </a:r>
          </a:p>
          <a:p>
            <a:pPr lvl="1"/>
            <a:r>
              <a:rPr lang="en-GB" sz="1900" dirty="0">
                <a:solidFill>
                  <a:srgbClr val="0000FF"/>
                </a:solidFill>
                <a:hlinkClick r:id="rId4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help.dyalog.com</a:t>
            </a:r>
            <a:r>
              <a:rPr lang="en-GB" sz="1900" dirty="0">
                <a:solidFill>
                  <a:srgbClr val="0000FF"/>
                </a:solidFill>
              </a:rPr>
              <a:t> </a:t>
            </a:r>
            <a:r>
              <a:rPr lang="en-GB" sz="1900" dirty="0"/>
              <a:t>(F1 from Windows Session or the RIDE)</a:t>
            </a:r>
          </a:p>
          <a:p>
            <a:pPr lvl="1"/>
            <a:r>
              <a:rPr lang="en-GB" sz="1900" dirty="0"/>
              <a:t>RIDE Session: Help &gt; Dyalog Help</a:t>
            </a:r>
          </a:p>
          <a:p>
            <a:pPr lvl="1"/>
            <a:r>
              <a:rPr lang="en-GB" sz="1900" dirty="0"/>
              <a:t>Windows/RIDE Session: F1</a:t>
            </a:r>
          </a:p>
          <a:p>
            <a:pPr lvl="1"/>
            <a:r>
              <a:rPr lang="en-GB" sz="1900" dirty="0"/>
              <a:t>Windows: Help &gt; Dyalog Help (offline CHM file)</a:t>
            </a:r>
          </a:p>
          <a:p>
            <a:pPr>
              <a:spcBef>
                <a:spcPts val="600"/>
              </a:spcBef>
            </a:pPr>
            <a:r>
              <a:rPr lang="en-GB" dirty="0"/>
              <a:t>GitHub documentation:</a:t>
            </a:r>
          </a:p>
          <a:p>
            <a:pPr lvl="1"/>
            <a:r>
              <a:rPr lang="en-GB" sz="1900" dirty="0">
                <a:solidFill>
                  <a:srgbClr val="0000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https://github.com/Dyalog</a:t>
            </a:r>
            <a:endParaRPr lang="en-GB" sz="1900" dirty="0">
              <a:solidFill>
                <a:srgbClr val="0000FF"/>
              </a:solidFill>
            </a:endParaRPr>
          </a:p>
          <a:p>
            <a:pPr lvl="1"/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121F21-5CCF-42B7-852D-EE13557A3D5A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796A6DB-3079-4794-B4B3-380E80CEE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Dyalog's Documentation Set</a:t>
            </a:r>
          </a:p>
        </p:txBody>
      </p:sp>
    </p:spTree>
    <p:extLst>
      <p:ext uri="{BB962C8B-B14F-4D97-AF65-F5344CB8AC3E}">
        <p14:creationId xmlns:p14="http://schemas.microsoft.com/office/powerpoint/2010/main" val="379052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EEDF2E5-CA23-410D-B8E1-898D50A3956A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DE6077-A52B-4ECC-A04A-818B4520BB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Tell me!</a:t>
            </a:r>
          </a:p>
          <a:p>
            <a:r>
              <a:rPr lang="en-GB" dirty="0"/>
              <a:t>Email:</a:t>
            </a:r>
          </a:p>
          <a:p>
            <a:pPr lvl="1"/>
            <a:r>
              <a:rPr lang="en-GB" dirty="0">
                <a:hlinkClick r:id="rId3"/>
              </a:rPr>
              <a:t>docs@dyalog.com</a:t>
            </a:r>
            <a:endParaRPr lang="en-GB" dirty="0"/>
          </a:p>
          <a:p>
            <a:pPr lvl="1"/>
            <a:r>
              <a:rPr lang="en-GB" dirty="0">
                <a:hlinkClick r:id="rId4"/>
              </a:rPr>
              <a:t>fiona@dyalog.com</a:t>
            </a:r>
            <a:r>
              <a:rPr lang="en-GB" dirty="0"/>
              <a:t>	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DEC910-4A42-458F-8665-D2B6797EBA46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1A815F6-8C05-4731-8BC7-27E07EDF3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Suggestions</a:t>
            </a:r>
          </a:p>
        </p:txBody>
      </p:sp>
    </p:spTree>
    <p:extLst>
      <p:ext uri="{BB962C8B-B14F-4D97-AF65-F5344CB8AC3E}">
        <p14:creationId xmlns:p14="http://schemas.microsoft.com/office/powerpoint/2010/main" val="41488092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Dyalog">
      <a:dk1>
        <a:srgbClr val="3B475E"/>
      </a:dk1>
      <a:lt1>
        <a:sysClr val="window" lastClr="FFFFFF"/>
      </a:lt1>
      <a:dk2>
        <a:srgbClr val="5A6D8F"/>
      </a:dk2>
      <a:lt2>
        <a:srgbClr val="F6F6D9"/>
      </a:lt2>
      <a:accent1>
        <a:srgbClr val="ED7F00"/>
      </a:accent1>
      <a:accent2>
        <a:srgbClr val="928ABD"/>
      </a:accent2>
      <a:accent3>
        <a:srgbClr val="2C5656"/>
      </a:accent3>
      <a:accent4>
        <a:srgbClr val="FFA336"/>
      </a:accent4>
      <a:accent5>
        <a:srgbClr val="BBB5D6"/>
      </a:accent5>
      <a:accent6>
        <a:srgbClr val="231F20"/>
      </a:accent6>
      <a:hlink>
        <a:srgbClr val="5A6D8F"/>
      </a:hlink>
      <a:folHlink>
        <a:srgbClr val="928ABD"/>
      </a:folHlink>
    </a:clrScheme>
    <a:fontScheme name="Atkinson">
      <a:majorFont>
        <a:latin typeface="Atkinson Hyperlegible"/>
        <a:ea typeface=""/>
        <a:cs typeface=""/>
      </a:majorFont>
      <a:minorFont>
        <a:latin typeface="Atkinson Hyperlegibl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yalog19_template_bold_calibri.potx" id="{F0C38D23-3AC9-47E9-8D0D-BEDB5EAFCAD2}" vid="{35320D08-F00A-4224-9D94-CDC48BBB4D0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1751</TotalTime>
  <Words>410</Words>
  <Application>Microsoft Office PowerPoint</Application>
  <PresentationFormat>On-screen Show (16:9)</PresentationFormat>
  <Paragraphs>86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Wingdings</vt:lpstr>
      <vt:lpstr>Atkinson Hyperlegible</vt:lpstr>
      <vt:lpstr>Arial</vt:lpstr>
      <vt:lpstr>Courier New</vt:lpstr>
      <vt:lpstr>APL385 Unicode</vt:lpstr>
      <vt:lpstr>Wingdings 2</vt:lpstr>
      <vt:lpstr>Calibri</vt:lpstr>
      <vt:lpstr>Sarabun</vt:lpstr>
      <vt:lpstr>Office Theme</vt:lpstr>
      <vt:lpstr>Documentation Challenges</vt:lpstr>
      <vt:lpstr>Agenda </vt:lpstr>
      <vt:lpstr>To Be a Good Technical Author…</vt:lpstr>
      <vt:lpstr>Internal Considerations</vt:lpstr>
      <vt:lpstr>To Produce Good Documentation…</vt:lpstr>
      <vt:lpstr>Dyalog's Documentation Process</vt:lpstr>
      <vt:lpstr>Dyalog's Documentation Set</vt:lpstr>
      <vt:lpstr>Suggestions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Fiona Smith</dc:creator>
  <cp:lastModifiedBy>Fiona Smith</cp:lastModifiedBy>
  <cp:revision>226</cp:revision>
  <dcterms:created xsi:type="dcterms:W3CDTF">2019-07-25T11:46:05Z</dcterms:created>
  <dcterms:modified xsi:type="dcterms:W3CDTF">2022-01-10T09:35:09Z</dcterms:modified>
</cp:coreProperties>
</file>