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5" r:id="rId2"/>
    <p:sldId id="256" r:id="rId3"/>
    <p:sldId id="266" r:id="rId4"/>
    <p:sldId id="268" r:id="rId5"/>
    <p:sldId id="269" r:id="rId6"/>
    <p:sldId id="270" r:id="rId7"/>
    <p:sldId id="267" r:id="rId8"/>
    <p:sldId id="271" r:id="rId9"/>
    <p:sldId id="272" r:id="rId10"/>
    <p:sldId id="273" r:id="rId11"/>
    <p:sldId id="274" r:id="rId12"/>
    <p:sldId id="275" r:id="rId13"/>
    <p:sldId id="277" r:id="rId14"/>
    <p:sldId id="278" r:id="rId15"/>
    <p:sldId id="27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693CA-CE7F-4C03-B4AE-D4BB40A53C19}" type="datetimeFigureOut">
              <a:rPr lang="en-US" smtClean="0"/>
              <a:t>13-Oct-12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4B672-4F35-4706-82EA-CCB1BCBCE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18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It’s less true today than</a:t>
            </a:r>
            <a:r>
              <a:rPr lang="en-US" baseline="0" dirty="0" smtClean="0"/>
              <a:t> it used to 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97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</a:t>
            </a:r>
            <a:r>
              <a:rPr lang="en-US" baseline="0" dirty="0" smtClean="0"/>
              <a:t>k about users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programmers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problem solvers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60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56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A023C1-56C4-4C9E-914A-52A340EAFE46}" type="datetimeFigureOut">
              <a:rPr lang="en-US" smtClean="0"/>
              <a:t>13-Oct-12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B1C073-7419-454D-8553-E8326D4B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2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pa.gov/exchangenetwork/glossary.html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2" y="1905615"/>
            <a:ext cx="2674194" cy="30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8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Web Service Protocols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Web Services use:</a:t>
            </a:r>
          </a:p>
          <a:p>
            <a:pPr lvl="1"/>
            <a:r>
              <a:rPr lang="en-US" sz="2000" dirty="0" smtClean="0"/>
              <a:t>WSDL – Web Service Description Language – XML based language to describe the web services to clients</a:t>
            </a:r>
          </a:p>
          <a:p>
            <a:pPr lvl="1"/>
            <a:r>
              <a:rPr lang="en-US" sz="2000" dirty="0" smtClean="0"/>
              <a:t>HTTP and SOAP – Message format for web service requests and responses</a:t>
            </a:r>
          </a:p>
          <a:p>
            <a:pPr lvl="2"/>
            <a:r>
              <a:rPr lang="en-US" sz="1600" dirty="0" smtClean="0"/>
              <a:t>HTTP – Hypertext Transport Protocol (the lingua franca of the Web)</a:t>
            </a:r>
          </a:p>
          <a:p>
            <a:pPr lvl="2"/>
            <a:r>
              <a:rPr lang="en-US" sz="1600" dirty="0" smtClean="0"/>
              <a:t>SOAP – XML based messaging protocol</a:t>
            </a:r>
          </a:p>
          <a:p>
            <a:r>
              <a:rPr lang="en-US" sz="2400" dirty="0" smtClean="0"/>
              <a:t>SAWS “hides” the complexity of WSDL and SOAP</a:t>
            </a:r>
          </a:p>
          <a:p>
            <a:pPr lvl="1"/>
            <a:r>
              <a:rPr lang="en-US" sz="2000" dirty="0" smtClean="0"/>
              <a:t>Using matrices to describe the operations, arguments, and results of your web service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03" y="457200"/>
            <a:ext cx="8856678" cy="7576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94" y="2655701"/>
            <a:ext cx="9067800" cy="383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75" y="1524000"/>
            <a:ext cx="8888413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54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(“consume”) third party Web Services</a:t>
            </a:r>
          </a:p>
          <a:p>
            <a:r>
              <a:rPr lang="en-US" sz="2800" dirty="0" smtClean="0"/>
              <a:t>Host (“provide”) Web </a:t>
            </a:r>
            <a:r>
              <a:rPr lang="en-US" sz="2800" dirty="0"/>
              <a:t>S</a:t>
            </a:r>
            <a:r>
              <a:rPr lang="en-US" sz="2800" dirty="0" smtClean="0"/>
              <a:t>ervices</a:t>
            </a:r>
          </a:p>
          <a:p>
            <a:r>
              <a:rPr lang="en-US" sz="2800" dirty="0" smtClean="0"/>
              <a:t>Give web access to legacy APL applications</a:t>
            </a:r>
          </a:p>
          <a:p>
            <a:r>
              <a:rPr lang="en-US" sz="2800" dirty="0" smtClean="0"/>
              <a:t>Build new service oriented applications</a:t>
            </a:r>
          </a:p>
          <a:p>
            <a:r>
              <a:rPr lang="en-US" sz="2800" dirty="0" smtClean="0"/>
              <a:t>Build </a:t>
            </a:r>
            <a:r>
              <a:rPr lang="en-US" sz="2800" dirty="0" err="1" smtClean="0"/>
              <a:t>mashups</a:t>
            </a:r>
            <a:r>
              <a:rPr lang="en-US" sz="2800" dirty="0" smtClean="0"/>
              <a:t> of existing services</a:t>
            </a:r>
          </a:p>
          <a:p>
            <a:r>
              <a:rPr lang="en-US" sz="2800" dirty="0" smtClean="0"/>
              <a:t>Platform independence</a:t>
            </a:r>
          </a:p>
          <a:p>
            <a:pPr lvl="1"/>
            <a:r>
              <a:rPr lang="en-US" sz="2400" dirty="0" smtClean="0"/>
              <a:t>Runs on Windows, Linux, AIX… </a:t>
            </a:r>
            <a:br>
              <a:rPr lang="en-US" sz="2400" dirty="0" smtClean="0"/>
            </a:br>
            <a:r>
              <a:rPr lang="en-US" sz="2400" smtClean="0"/>
              <a:t>Wherever Dyalog v12.1</a:t>
            </a:r>
            <a:r>
              <a:rPr lang="en-US" sz="2400" dirty="0" smtClean="0"/>
              <a:t>+ runs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Benefits of SAWS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9642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Dyalog 13.1</a:t>
            </a:r>
          </a:p>
          <a:p>
            <a:r>
              <a:rPr lang="en-US" dirty="0" smtClean="0"/>
              <a:t>Install SAWS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560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 web service (be a web service provider)</a:t>
            </a:r>
          </a:p>
          <a:p>
            <a:pPr lvl="1"/>
            <a:r>
              <a:rPr lang="en-US" dirty="0" smtClean="0"/>
              <a:t>Design it</a:t>
            </a:r>
          </a:p>
          <a:p>
            <a:pPr lvl="1"/>
            <a:r>
              <a:rPr lang="en-US" dirty="0" smtClean="0"/>
              <a:t>Write </a:t>
            </a:r>
            <a:r>
              <a:rPr lang="en-US" dirty="0" err="1" smtClean="0"/>
              <a:t>BuildAPI</a:t>
            </a:r>
            <a:endParaRPr lang="en-US" dirty="0" smtClean="0"/>
          </a:p>
          <a:p>
            <a:pPr lvl="1"/>
            <a:r>
              <a:rPr lang="en-US" dirty="0" smtClean="0"/>
              <a:t>Write "the guts"</a:t>
            </a:r>
          </a:p>
          <a:p>
            <a:r>
              <a:rPr lang="en-US" dirty="0" smtClean="0"/>
              <a:t>Run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129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 your web service (be a web service consumer)</a:t>
            </a:r>
          </a:p>
          <a:p>
            <a:r>
              <a:rPr lang="en-US" dirty="0" smtClean="0"/>
              <a:t>Run 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37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SAWS' Future?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New, object-oriented version</a:t>
            </a:r>
          </a:p>
          <a:p>
            <a:r>
              <a:rPr lang="en-US" dirty="0" smtClean="0"/>
              <a:t>"Signature" specification for simple web services</a:t>
            </a:r>
          </a:p>
          <a:p>
            <a:r>
              <a:rPr lang="en-US" dirty="0" smtClean="0"/>
              <a:t>WSDL parser to build a "wrapper" for a web service</a:t>
            </a:r>
          </a:p>
          <a:p>
            <a:r>
              <a:rPr lang="en-US" dirty="0" smtClean="0"/>
              <a:t>Other web service frameworks – REST perhaps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99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r>
              <a:rPr lang="en-US" dirty="0" smtClean="0"/>
              <a:t>Web Services</a:t>
            </a:r>
          </a:p>
          <a:p>
            <a:r>
              <a:rPr lang="en-US" dirty="0" smtClean="0"/>
              <a:t>SAWS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Applications in APL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The APL Tools Group</a:t>
            </a:r>
            <a:br>
              <a:rPr lang="en-US" dirty="0" smtClean="0"/>
            </a:br>
            <a:r>
              <a:rPr lang="en-US" sz="1800" dirty="0" smtClean="0"/>
              <a:t>Our job is to provide </a:t>
            </a:r>
            <a:r>
              <a:rPr lang="en-US" sz="1800" dirty="0" smtClean="0"/>
              <a:t>you tools </a:t>
            </a:r>
            <a:r>
              <a:rPr lang="en-US" sz="1800" dirty="0" smtClean="0"/>
              <a:t>that make it </a:t>
            </a:r>
            <a:r>
              <a:rPr lang="en-US" sz="1800" dirty="0" smtClean="0"/>
              <a:t>easier for you </a:t>
            </a:r>
            <a:r>
              <a:rPr lang="en-US" sz="1800" dirty="0" smtClean="0"/>
              <a:t>to do your job.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722174"/>
            <a:ext cx="5639879" cy="41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3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There is quite a bit of APL-based functionality and data that’s largely unavailable for use outside of APL.</a:t>
            </a:r>
          </a:p>
          <a:p>
            <a:r>
              <a:rPr lang="en-US" sz="2000" dirty="0" smtClean="0"/>
              <a:t>There is also quite a bit </a:t>
            </a:r>
            <a:r>
              <a:rPr lang="en-US" sz="2000" dirty="0" err="1" smtClean="0"/>
              <a:t>nonAPL</a:t>
            </a:r>
            <a:r>
              <a:rPr lang="en-US" sz="2000" dirty="0" smtClean="0"/>
              <a:t>-based functionality and data that’s largely unavailable for use within APL.</a:t>
            </a:r>
          </a:p>
          <a:p>
            <a:r>
              <a:rPr lang="en-US" sz="2000" dirty="0" smtClean="0"/>
              <a:t>The World Wide Web is an excellent way to make existing and new functionality available, but...</a:t>
            </a:r>
          </a:p>
          <a:p>
            <a:r>
              <a:rPr lang="en-US" sz="2000" dirty="0" smtClean="0"/>
              <a:t>It can require a significant investment to learn new technologies and protocols necessary to integrate APL with the web.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The Challenges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70458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3600" dirty="0" smtClean="0"/>
              <a:t>Design Goals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Make it possible for “ordinary” APL users to write web applications.</a:t>
            </a:r>
          </a:p>
          <a:p>
            <a:r>
              <a:rPr lang="en-US" sz="2400" dirty="0" smtClean="0"/>
              <a:t>Don’t reinvent the wheel.</a:t>
            </a:r>
            <a:br>
              <a:rPr lang="en-US" sz="2400" dirty="0" smtClean="0"/>
            </a:br>
            <a:r>
              <a:rPr lang="en-US" sz="2400" dirty="0" smtClean="0"/>
              <a:t>Integrate mainstream technologies</a:t>
            </a:r>
          </a:p>
          <a:p>
            <a:pPr lvl="1"/>
            <a:r>
              <a:rPr lang="en-US" sz="2000" dirty="0" smtClean="0"/>
              <a:t>Attempt to make use of them in an “APL-like” manner</a:t>
            </a:r>
          </a:p>
          <a:p>
            <a:pPr lvl="1"/>
            <a:r>
              <a:rPr lang="en-US" sz="2000" dirty="0" smtClean="0"/>
              <a:t>Yet, make them available in “raw form” for advanced use.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32760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Web Services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What are they?</a:t>
            </a:r>
          </a:p>
          <a:p>
            <a:pPr lvl="1"/>
            <a:r>
              <a:rPr lang="en-US" sz="2000" b="1" dirty="0"/>
              <a:t>Web Services</a:t>
            </a:r>
            <a:r>
              <a:rPr lang="en-US" sz="2000" dirty="0"/>
              <a:t> are automated information services that are conducted over the Internet, using standardized technologies and formats/protocols that simplify the exchange and integration of large amounts of data over the Internet. </a:t>
            </a:r>
            <a:endParaRPr lang="en-US" sz="2000" dirty="0" smtClean="0"/>
          </a:p>
          <a:p>
            <a:pPr lvl="1"/>
            <a:r>
              <a:rPr lang="en-US" sz="2000" dirty="0" smtClean="0"/>
              <a:t>They </a:t>
            </a:r>
            <a:r>
              <a:rPr lang="en-US" sz="2000" dirty="0"/>
              <a:t>make it easier to conduct work across organizations regardless of the types of operating systems, hardware/software, programming languages, and databases that are being used.</a:t>
            </a:r>
            <a:r>
              <a:rPr lang="en-US" dirty="0"/>
              <a:t/>
            </a:r>
            <a:br>
              <a:rPr lang="en-US" dirty="0"/>
            </a:b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epa.gov/exchangenetwork/glossary.html</a:t>
            </a:r>
            <a:endParaRPr lang="en-US" sz="2000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5593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r>
              <a:rPr lang="da-DK" sz="4000" dirty="0" smtClean="0"/>
              <a:t>Web Server or Web Service?</a:t>
            </a:r>
            <a:endParaRPr lang="da-DK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da-DK" sz="2400" dirty="0" smtClean="0"/>
              <a:t>A </a:t>
            </a:r>
            <a:r>
              <a:rPr lang="da-DK" sz="2400" b="1" i="1" dirty="0" smtClean="0"/>
              <a:t>Web Server</a:t>
            </a:r>
            <a:r>
              <a:rPr lang="da-DK" sz="2400" dirty="0" smtClean="0"/>
              <a:t> is a server that handles HTTP and returns HTML</a:t>
            </a:r>
          </a:p>
          <a:p>
            <a:pPr marL="342900" lvl="1" indent="-342900">
              <a:buFontTx/>
              <a:buChar char="•"/>
            </a:pPr>
            <a:r>
              <a:rPr lang="da-DK" sz="2400" dirty="0" smtClean="0"/>
              <a:t>A </a:t>
            </a:r>
            <a:r>
              <a:rPr lang="da-DK" sz="2400" b="1" i="1" dirty="0" smtClean="0"/>
              <a:t>Web Service</a:t>
            </a:r>
            <a:r>
              <a:rPr lang="da-DK" sz="2400" dirty="0" smtClean="0"/>
              <a:t> uses HTTP to receive function calls and return results using a form of XML called SOAP</a:t>
            </a:r>
          </a:p>
          <a:p>
            <a:pPr marL="342900" lvl="1" indent="-342900">
              <a:buFontTx/>
              <a:buChar char="•"/>
            </a:pPr>
            <a:r>
              <a:rPr lang="da-DK" sz="2400" dirty="0" smtClean="0"/>
              <a:t>MiServer is a </a:t>
            </a:r>
            <a:r>
              <a:rPr lang="da-DK" sz="2400" b="1" i="1" dirty="0" smtClean="0"/>
              <a:t>Web Server</a:t>
            </a:r>
          </a:p>
          <a:p>
            <a:pPr marL="342900" lvl="1" indent="-342900">
              <a:buFontTx/>
              <a:buChar char="•"/>
            </a:pPr>
            <a:r>
              <a:rPr lang="da-DK" sz="2400" b="1" i="1" dirty="0" smtClean="0"/>
              <a:t>SAWS</a:t>
            </a:r>
            <a:r>
              <a:rPr lang="da-DK" sz="2400" dirty="0" smtClean="0"/>
              <a:t> </a:t>
            </a:r>
            <a:r>
              <a:rPr lang="da-DK" sz="2400" dirty="0"/>
              <a:t>– the </a:t>
            </a:r>
            <a:r>
              <a:rPr lang="da-DK" sz="2400" i="1" dirty="0"/>
              <a:t>Stand-Alone Web Service </a:t>
            </a:r>
            <a:r>
              <a:rPr lang="da-DK" sz="2400" i="1" dirty="0" smtClean="0"/>
              <a:t>framework</a:t>
            </a:r>
            <a:r>
              <a:rPr lang="da-DK" sz="2400" dirty="0" smtClean="0"/>
              <a:t> -  is </a:t>
            </a:r>
            <a:r>
              <a:rPr lang="da-DK" sz="2400" dirty="0"/>
              <a:t>a </a:t>
            </a:r>
            <a:r>
              <a:rPr lang="da-DK" sz="2400" dirty="0" smtClean="0"/>
              <a:t>”pure APL” </a:t>
            </a:r>
            <a:r>
              <a:rPr lang="da-DK" sz="2400" dirty="0"/>
              <a:t>tool for building </a:t>
            </a:r>
            <a:r>
              <a:rPr lang="da-DK" sz="2400" b="1" i="1" dirty="0"/>
              <a:t>Web </a:t>
            </a:r>
            <a:r>
              <a:rPr lang="da-DK" sz="2400" b="1" i="1" dirty="0" smtClean="0"/>
              <a:t>Services</a:t>
            </a:r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110808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0" y="2602468"/>
            <a:ext cx="28194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Anatomy of a Web Service</a:t>
            </a:r>
            <a:endParaRPr lang="en-US" sz="4000" dirty="0"/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533400" y="2819932"/>
            <a:ext cx="7919581" cy="3885662"/>
            <a:chOff x="2139" y="2398"/>
            <a:chExt cx="8431" cy="3629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2139" y="3837"/>
              <a:ext cx="8431" cy="219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>
              <a:off x="2886" y="2523"/>
              <a:ext cx="2262" cy="1440"/>
            </a:xfrm>
            <a:prstGeom prst="ellipse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Service</a:t>
              </a:r>
              <a:b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Requestor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Oval 5"/>
            <p:cNvSpPr>
              <a:spLocks noChangeArrowheads="1"/>
            </p:cNvSpPr>
            <p:nvPr/>
          </p:nvSpPr>
          <p:spPr bwMode="auto">
            <a:xfrm>
              <a:off x="7472" y="2540"/>
              <a:ext cx="2262" cy="1440"/>
            </a:xfrm>
            <a:prstGeom prst="ellipse">
              <a:avLst/>
            </a:prstGeom>
            <a:solidFill>
              <a:srgbClr val="C6D9F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Service</a:t>
              </a:r>
              <a:b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Provider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Oval 6"/>
            <p:cNvSpPr>
              <a:spLocks noChangeArrowheads="1"/>
            </p:cNvSpPr>
            <p:nvPr/>
          </p:nvSpPr>
          <p:spPr bwMode="auto">
            <a:xfrm>
              <a:off x="2382" y="2611"/>
              <a:ext cx="1275" cy="35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Client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Oval 7"/>
            <p:cNvSpPr>
              <a:spLocks noChangeArrowheads="1"/>
            </p:cNvSpPr>
            <p:nvPr/>
          </p:nvSpPr>
          <p:spPr bwMode="auto">
            <a:xfrm>
              <a:off x="8684" y="3423"/>
              <a:ext cx="1726" cy="111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/>
              </a:r>
              <a:b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WSDL Service</a:t>
              </a:r>
              <a:b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Description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Oval 8"/>
            <p:cNvSpPr>
              <a:spLocks noChangeArrowheads="1"/>
            </p:cNvSpPr>
            <p:nvPr/>
          </p:nvSpPr>
          <p:spPr bwMode="auto">
            <a:xfrm>
              <a:off x="8710" y="2611"/>
              <a:ext cx="1276" cy="35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Service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3" name="AutoShape 9"/>
            <p:cNvCxnSpPr>
              <a:cxnSpLocks noChangeShapeType="1"/>
              <a:stCxn id="1028" idx="7"/>
              <a:endCxn id="1029" idx="1"/>
            </p:cNvCxnSpPr>
            <p:nvPr/>
          </p:nvCxnSpPr>
          <p:spPr bwMode="auto">
            <a:xfrm>
              <a:off x="4817" y="2734"/>
              <a:ext cx="2987" cy="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4" name="AutoShape 10"/>
            <p:cNvCxnSpPr>
              <a:cxnSpLocks noChangeShapeType="1"/>
              <a:stCxn id="1029" idx="3"/>
              <a:endCxn id="1028" idx="5"/>
            </p:cNvCxnSpPr>
            <p:nvPr/>
          </p:nvCxnSpPr>
          <p:spPr bwMode="auto">
            <a:xfrm flipH="1" flipV="1">
              <a:off x="4817" y="3752"/>
              <a:ext cx="2987" cy="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5298" y="2398"/>
              <a:ext cx="2174" cy="75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SOAP XML Request </a:t>
              </a:r>
              <a:endParaRPr kumimoji="0" 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Based on WSDL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5148" y="3394"/>
              <a:ext cx="2425" cy="93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SOAP XML Response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Based on WSDL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810000" y="488846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HTTP(S)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398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Stand-Alone Web Service Framework</a:t>
            </a:r>
          </a:p>
          <a:p>
            <a:pPr lvl="1"/>
            <a:r>
              <a:rPr lang="en-US" sz="2000" dirty="0" smtClean="0"/>
              <a:t>Stand-Alone means it doesn’t require Microsoft IIS, Apache, IBM </a:t>
            </a:r>
            <a:r>
              <a:rPr lang="en-US" sz="2000" dirty="0" err="1" smtClean="0"/>
              <a:t>WebSphere</a:t>
            </a:r>
            <a:r>
              <a:rPr lang="en-US" sz="2000" dirty="0" smtClean="0"/>
              <a:t> or other server software.  </a:t>
            </a:r>
          </a:p>
          <a:p>
            <a:pPr lvl="1"/>
            <a:r>
              <a:rPr lang="en-US" sz="2000" dirty="0" smtClean="0"/>
              <a:t>All you need is an open port and network connectivity.</a:t>
            </a:r>
          </a:p>
          <a:p>
            <a:r>
              <a:rPr lang="en-US" sz="2400" dirty="0" smtClean="0"/>
              <a:t>Uses standard protocols and formats</a:t>
            </a:r>
          </a:p>
          <a:p>
            <a:pPr lvl="1"/>
            <a:r>
              <a:rPr lang="en-US" sz="2000" dirty="0" smtClean="0"/>
              <a:t>XML, HTTP, SOAP 1.1 and WSDL.</a:t>
            </a:r>
          </a:p>
          <a:p>
            <a:pPr lvl="1"/>
            <a:r>
              <a:rPr lang="en-US" sz="2000" dirty="0" smtClean="0"/>
              <a:t>But YOU don’t have to learn them! </a:t>
            </a:r>
            <a:r>
              <a:rPr lang="en-US" sz="2000" dirty="0" smtClean="0">
                <a:sym typeface="Wingdings" pitchFamily="2" charset="2"/>
              </a:rPr>
              <a:t></a:t>
            </a:r>
            <a:endParaRPr lang="en-US" sz="2000" dirty="0" smtClean="0"/>
          </a:p>
          <a:p>
            <a:r>
              <a:rPr lang="en-US" sz="2400" dirty="0" smtClean="0"/>
              <a:t>Uses Conga for communications using HTTP(S)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4000" dirty="0" smtClean="0"/>
              <a:t>Enter SAWS…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474241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Presentation 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 8oct12</Template>
  <TotalTime>623</TotalTime>
  <Words>554</Words>
  <Application>Microsoft Office PowerPoint</Application>
  <PresentationFormat>On-screen Show (4:3)</PresentationFormat>
  <Paragraphs>86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Presentation template</vt:lpstr>
      <vt:lpstr>PowerPoint Presentation</vt:lpstr>
      <vt:lpstr>Web Applications in APL</vt:lpstr>
      <vt:lpstr>The APL Tools Group Our job is to provide you tools that make it easier for you to do your job.</vt:lpstr>
      <vt:lpstr>The Challenges</vt:lpstr>
      <vt:lpstr>Design Goals</vt:lpstr>
      <vt:lpstr>Web Services</vt:lpstr>
      <vt:lpstr>Web Server or Web Service?</vt:lpstr>
      <vt:lpstr>Anatomy of a Web Service</vt:lpstr>
      <vt:lpstr>Enter SAWS…</vt:lpstr>
      <vt:lpstr>Web Service Protocols</vt:lpstr>
      <vt:lpstr>Benefits of SAWS</vt:lpstr>
      <vt:lpstr>Exercise 1</vt:lpstr>
      <vt:lpstr>Exercise 2</vt:lpstr>
      <vt:lpstr>Exercise 3</vt:lpstr>
      <vt:lpstr>SAWS' Future?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Brian P Becker</cp:lastModifiedBy>
  <cp:revision>6</cp:revision>
  <dcterms:created xsi:type="dcterms:W3CDTF">2012-10-09T22:24:11Z</dcterms:created>
  <dcterms:modified xsi:type="dcterms:W3CDTF">2012-10-13T23:24:25Z</dcterms:modified>
</cp:coreProperties>
</file>