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65" r:id="rId2"/>
    <p:sldId id="289" r:id="rId3"/>
    <p:sldId id="268" r:id="rId4"/>
    <p:sldId id="270" r:id="rId5"/>
    <p:sldId id="271" r:id="rId6"/>
    <p:sldId id="273" r:id="rId7"/>
    <p:sldId id="275" r:id="rId8"/>
    <p:sldId id="301" r:id="rId9"/>
    <p:sldId id="276" r:id="rId10"/>
    <p:sldId id="277" r:id="rId11"/>
    <p:sldId id="291" r:id="rId12"/>
    <p:sldId id="300" r:id="rId13"/>
    <p:sldId id="292" r:id="rId14"/>
    <p:sldId id="293" r:id="rId15"/>
    <p:sldId id="302" r:id="rId16"/>
    <p:sldId id="294" r:id="rId17"/>
    <p:sldId id="295" r:id="rId18"/>
    <p:sldId id="296" r:id="rId19"/>
    <p:sldId id="297" r:id="rId20"/>
    <p:sldId id="278" r:id="rId21"/>
    <p:sldId id="279" r:id="rId22"/>
    <p:sldId id="285" r:id="rId23"/>
    <p:sldId id="298" r:id="rId24"/>
    <p:sldId id="299" r:id="rId25"/>
    <p:sldId id="286" r:id="rId26"/>
    <p:sldId id="28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693CA-CE7F-4C03-B4AE-D4BB40A53C19}" type="datetimeFigureOut">
              <a:rPr lang="en-US" smtClean="0"/>
              <a:t>13-Oct-12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4B672-4F35-4706-82EA-CCB1BCBCE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18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2692E248-E839-457D-9AD6-C51FC0DA83EE}" type="slidenum">
              <a:rPr lang="en-GB" sz="1200" smtClean="0">
                <a:latin typeface="Times New Roman" pitchFamily="18" charset="0"/>
              </a:rPr>
              <a:pPr/>
              <a:t>14</a:t>
            </a:fld>
            <a:endParaRPr lang="en-GB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F7263E17-F703-4BEB-900D-08FE2A402946}" type="slidenum">
              <a:rPr lang="en-GB" sz="1200" smtClean="0">
                <a:latin typeface="Times New Roman" pitchFamily="18" charset="0"/>
              </a:rPr>
              <a:pPr/>
              <a:t>16</a:t>
            </a:fld>
            <a:endParaRPr lang="en-GB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C6ECA494-C763-4829-899A-1F3C97943D90}" type="slidenum">
              <a:rPr lang="en-GB" sz="1200" smtClean="0">
                <a:latin typeface="Times New Roman" pitchFamily="18" charset="0"/>
              </a:rPr>
              <a:pPr/>
              <a:t>17</a:t>
            </a:fld>
            <a:endParaRPr lang="en-GB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136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sure people know</a:t>
            </a:r>
            <a:r>
              <a:rPr lang="en-US" baseline="0" dirty="0" smtClean="0"/>
              <a:t> something about Dyalog, SALT, Conga, SQAPL,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7745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9400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7524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309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341AB728-4DA9-426B-926B-25D4E3712703}" type="slidenum">
              <a:rPr lang="en-US" sz="1200" smtClean="0">
                <a:latin typeface="Arial" charset="0"/>
              </a:rPr>
              <a:pPr eaLnBrk="1" hangingPunct="1"/>
              <a:t>4</a:t>
            </a:fld>
            <a:endParaRPr lang="en-US" sz="1200" smtClean="0">
              <a:latin typeface="Arial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31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237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856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403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5447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0814B843-C6B6-40CB-818D-1374622BC86C}" type="slidenum">
              <a:rPr lang="en-GB" sz="1200" smtClean="0">
                <a:latin typeface="Times New Roman" pitchFamily="18" charset="0"/>
              </a:rPr>
              <a:pPr/>
              <a:t>11</a:t>
            </a:fld>
            <a:endParaRPr lang="en-GB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6E65DCCC-D708-4A05-8D24-B08F0074DF95}" type="slidenum">
              <a:rPr lang="en-GB" sz="1200" smtClean="0">
                <a:latin typeface="Times New Roman" pitchFamily="18" charset="0"/>
              </a:rPr>
              <a:pPr/>
              <a:t>13</a:t>
            </a:fld>
            <a:endParaRPr lang="en-GB" sz="12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45" y="6021288"/>
            <a:ext cx="952705" cy="75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74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A023C1-56C4-4C9E-914A-52A340EAFE46}" type="datetimeFigureOut">
              <a:rPr lang="en-US" smtClean="0"/>
              <a:t>13-Oct-12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B1C073-7419-454D-8553-E8326D4B8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2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14288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45" y="6021288"/>
            <a:ext cx="952705" cy="7564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902" y="1905615"/>
            <a:ext cx="2674194" cy="3046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80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What’s the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Web application design can involve many technologies</a:t>
            </a:r>
            <a:endParaRPr lang="en-US" sz="2800" dirty="0"/>
          </a:p>
          <a:p>
            <a:pPr lvl="1"/>
            <a:r>
              <a:rPr lang="en-US" sz="2400" dirty="0" smtClean="0"/>
              <a:t>HTML, XHTML, HTML5</a:t>
            </a:r>
          </a:p>
          <a:p>
            <a:pPr lvl="1"/>
            <a:r>
              <a:rPr lang="en-US" sz="2400" dirty="0" smtClean="0"/>
              <a:t>Cascading Style Sheets - CSS</a:t>
            </a:r>
          </a:p>
          <a:p>
            <a:pPr lvl="1"/>
            <a:r>
              <a:rPr lang="en-US" sz="2400" dirty="0" smtClean="0"/>
              <a:t>Scripting - </a:t>
            </a:r>
            <a:r>
              <a:rPr lang="en-US" sz="2400" dirty="0" err="1" smtClean="0"/>
              <a:t>Javascript</a:t>
            </a:r>
            <a:r>
              <a:rPr lang="en-US" sz="2400" dirty="0" smtClean="0"/>
              <a:t>, VBScript, </a:t>
            </a:r>
            <a:r>
              <a:rPr lang="en-US" sz="2400" dirty="0" err="1" smtClean="0"/>
              <a:t>jQuery</a:t>
            </a:r>
            <a:endParaRPr lang="en-US" sz="2400" dirty="0" smtClean="0"/>
          </a:p>
          <a:p>
            <a:r>
              <a:rPr lang="en-US" sz="2800" dirty="0" smtClean="0"/>
              <a:t>The challenge for the </a:t>
            </a:r>
            <a:r>
              <a:rPr lang="en-US" sz="2800" dirty="0" err="1" smtClean="0"/>
              <a:t>APL’er</a:t>
            </a:r>
            <a:endParaRPr lang="en-US" sz="2800" dirty="0" smtClean="0"/>
          </a:p>
          <a:p>
            <a:pPr lvl="1"/>
            <a:r>
              <a:rPr lang="en-US" sz="2400" dirty="0" smtClean="0"/>
              <a:t>These may be foreign</a:t>
            </a:r>
            <a:endParaRPr lang="en-US" sz="2400" dirty="0"/>
          </a:p>
          <a:p>
            <a:pPr lvl="1"/>
            <a:r>
              <a:rPr lang="en-US" sz="2400" dirty="0" smtClean="0"/>
              <a:t>Not easily “usable” from APL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0401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da-DK" sz="4000" dirty="0" smtClean="0"/>
              <a:t>A MiPage (MiServer Page)</a:t>
            </a:r>
          </a:p>
        </p:txBody>
      </p:sp>
      <p:sp>
        <p:nvSpPr>
          <p:cNvPr id="22531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dirty="0" smtClean="0"/>
              <a:t>Each page is a class which must derive from </a:t>
            </a:r>
            <a:r>
              <a:rPr lang="da-DK" sz="2400" b="1" dirty="0" smtClean="0"/>
              <a:t>MildPage.  </a:t>
            </a:r>
            <a:r>
              <a:rPr lang="da-DK" sz="2400" dirty="0" smtClean="0"/>
              <a:t>We call a derived MildPage a </a:t>
            </a:r>
            <a:r>
              <a:rPr lang="da-DK" sz="2400" b="1" dirty="0" smtClean="0"/>
              <a:t>MiPage.</a:t>
            </a:r>
            <a:br>
              <a:rPr lang="da-DK" sz="2400" b="1" dirty="0" smtClean="0"/>
            </a:br>
            <a:endParaRPr lang="da-DK" sz="2400" b="1" dirty="0" smtClean="0"/>
          </a:p>
          <a:p>
            <a:r>
              <a:rPr lang="da-DK" sz="2400" dirty="0" smtClean="0"/>
              <a:t>It must have a public function called </a:t>
            </a:r>
            <a:r>
              <a:rPr lang="da-DK" sz="2400" b="1" dirty="0" smtClean="0"/>
              <a:t>Render</a:t>
            </a:r>
            <a:r>
              <a:rPr lang="da-DK" sz="2400" dirty="0" smtClean="0"/>
              <a:t> which takes an instance of </a:t>
            </a:r>
            <a:r>
              <a:rPr lang="da-DK" sz="2400" b="1" dirty="0" smtClean="0"/>
              <a:t>HTTPRequest</a:t>
            </a:r>
            <a:r>
              <a:rPr lang="da-DK" sz="2400" dirty="0" smtClean="0"/>
              <a:t> as its argument</a:t>
            </a:r>
            <a:br>
              <a:rPr lang="da-DK" sz="2400" dirty="0" smtClean="0"/>
            </a:br>
            <a:endParaRPr lang="da-DK" sz="2400" dirty="0" smtClean="0"/>
          </a:p>
          <a:p>
            <a:r>
              <a:rPr lang="da-DK" sz="2400" dirty="0" smtClean="0"/>
              <a:t>Render must end by one of:</a:t>
            </a:r>
          </a:p>
          <a:p>
            <a:pPr lvl="1"/>
            <a:r>
              <a:rPr lang="da-DK" sz="2000" dirty="0" smtClean="0"/>
              <a:t>Calling Request.</a:t>
            </a:r>
            <a:r>
              <a:rPr lang="da-DK" sz="2000" b="1" dirty="0" smtClean="0"/>
              <a:t>Return</a:t>
            </a:r>
            <a:r>
              <a:rPr lang="da-DK" sz="2000" dirty="0" smtClean="0"/>
              <a:t> (HTML)</a:t>
            </a:r>
          </a:p>
          <a:p>
            <a:pPr lvl="1"/>
            <a:r>
              <a:rPr lang="da-DK" sz="2000" dirty="0" smtClean="0"/>
              <a:t>Calling Request.</a:t>
            </a:r>
            <a:r>
              <a:rPr lang="da-DK" sz="2000" b="1" dirty="0" smtClean="0"/>
              <a:t>ReturnFile</a:t>
            </a:r>
            <a:r>
              <a:rPr lang="da-DK" sz="2000" dirty="0" smtClean="0"/>
              <a:t> (FileName)</a:t>
            </a:r>
          </a:p>
          <a:p>
            <a:pPr lvl="1"/>
            <a:r>
              <a:rPr lang="da-DK" sz="2000" dirty="0" smtClean="0"/>
              <a:t>Calling Request.</a:t>
            </a:r>
            <a:r>
              <a:rPr lang="da-DK" sz="2000" b="1" dirty="0" smtClean="0"/>
              <a:t>Fail</a:t>
            </a:r>
            <a:r>
              <a:rPr lang="da-DK" sz="2000" dirty="0" smtClean="0"/>
              <a:t> (HTTPCode)</a:t>
            </a:r>
          </a:p>
          <a:p>
            <a:pPr lvl="1"/>
            <a:r>
              <a:rPr lang="da-DK" sz="2000" dirty="0" smtClean="0"/>
              <a:t>Returning HTML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8115300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418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dirty="0" smtClean="0"/>
              <a:t>Basic Web Page Interaction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62100"/>
            <a:ext cx="5181600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382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da-DK" sz="4000" dirty="0" smtClean="0"/>
              <a:t>Page Data</a:t>
            </a:r>
          </a:p>
        </p:txBody>
      </p:sp>
      <p:sp>
        <p:nvSpPr>
          <p:cNvPr id="23555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dirty="0" smtClean="0"/>
              <a:t>For each user </a:t>
            </a:r>
            <a:r>
              <a:rPr lang="da-DK" sz="2400" b="1" dirty="0" smtClean="0"/>
              <a:t>session</a:t>
            </a:r>
            <a:r>
              <a:rPr lang="da-DK" sz="2400" dirty="0" smtClean="0"/>
              <a:t>, an </a:t>
            </a:r>
            <a:r>
              <a:rPr lang="da-DK" sz="2400" b="1" dirty="0" smtClean="0"/>
              <a:t>instance</a:t>
            </a:r>
            <a:r>
              <a:rPr lang="da-DK" sz="2400" dirty="0" smtClean="0"/>
              <a:t> of the </a:t>
            </a:r>
            <a:r>
              <a:rPr lang="da-DK" sz="2400" b="1" dirty="0" smtClean="0"/>
              <a:t>page class</a:t>
            </a:r>
            <a:r>
              <a:rPr lang="da-DK" sz="2400" dirty="0" smtClean="0"/>
              <a:t> is made</a:t>
            </a:r>
          </a:p>
          <a:p>
            <a:r>
              <a:rPr lang="da-DK" sz="2400" dirty="0" smtClean="0"/>
              <a:t>If your page has </a:t>
            </a:r>
            <a:r>
              <a:rPr lang="da-DK" sz="2400" b="1" dirty="0" smtClean="0"/>
              <a:t>Public Fields</a:t>
            </a:r>
            <a:r>
              <a:rPr lang="da-DK" sz="2400" dirty="0" smtClean="0"/>
              <a:t> or </a:t>
            </a:r>
            <a:r>
              <a:rPr lang="da-DK" sz="2400" b="1" dirty="0" smtClean="0"/>
              <a:t>Properties</a:t>
            </a:r>
            <a:r>
              <a:rPr lang="da-DK" sz="2400" dirty="0" smtClean="0"/>
              <a:t>, MiServer will move data </a:t>
            </a:r>
            <a:r>
              <a:rPr lang="da-DK" sz="2400" b="1" dirty="0" smtClean="0"/>
              <a:t>from</a:t>
            </a:r>
            <a:r>
              <a:rPr lang="da-DK" sz="2400" dirty="0" smtClean="0"/>
              <a:t> the HTTP request </a:t>
            </a:r>
            <a:r>
              <a:rPr lang="da-DK" sz="2400" b="1" dirty="0" smtClean="0"/>
              <a:t>into</a:t>
            </a:r>
            <a:r>
              <a:rPr lang="da-DK" sz="2400" dirty="0" smtClean="0"/>
              <a:t> your page if the HTTP element has the </a:t>
            </a:r>
            <a:r>
              <a:rPr lang="da-DK" sz="2400" b="1" dirty="0" smtClean="0"/>
              <a:t>same name</a:t>
            </a:r>
          </a:p>
          <a:p>
            <a:r>
              <a:rPr lang="da-DK" sz="2400" dirty="0" smtClean="0"/>
              <a:t>Any data inside the instance will survive until the session ends (times out after inactivity or user LogOut)</a:t>
            </a:r>
          </a:p>
        </p:txBody>
      </p:sp>
    </p:spTree>
    <p:extLst>
      <p:ext uri="{BB962C8B-B14F-4D97-AF65-F5344CB8AC3E}">
        <p14:creationId xmlns:p14="http://schemas.microsoft.com/office/powerpoint/2010/main" val="252933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da-DK" sz="4000" dirty="0" smtClean="0"/>
              <a:t>Page Data – Example ...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71450"/>
            <a:ext cx="9791700" cy="668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1876425"/>
            <a:ext cx="4972050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1141095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162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dirty="0" smtClean="0"/>
              <a:t>Exercise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a </a:t>
            </a:r>
            <a:r>
              <a:rPr lang="en-US" dirty="0" err="1" smtClean="0"/>
              <a:t>MiPage</a:t>
            </a:r>
            <a:r>
              <a:rPr lang="en-US" dirty="0" smtClean="0"/>
              <a:t> to...</a:t>
            </a:r>
          </a:p>
          <a:p>
            <a:pPr lvl="1"/>
            <a:r>
              <a:rPr lang="en-US" dirty="0" smtClean="0"/>
              <a:t>Accept a field of text input</a:t>
            </a:r>
          </a:p>
          <a:p>
            <a:pPr lvl="1"/>
            <a:r>
              <a:rPr lang="en-US" dirty="0" smtClean="0"/>
              <a:t>Return a table of letter frequency counts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1927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da-DK" sz="4000" dirty="0" smtClean="0"/>
              <a:t>Source Code Management ...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r>
              <a:rPr lang="da-DK" sz="2400" dirty="0" smtClean="0"/>
              <a:t>Virtually all of MiServer’s the code is in UTF-8 text files, managed by SALT (the Simple APL Library Toolkit).  The are many advantages to using SALT and text files.</a:t>
            </a:r>
          </a:p>
          <a:p>
            <a:pPr lvl="1"/>
            <a:r>
              <a:rPr lang="da-DK" sz="2000" dirty="0" smtClean="0"/>
              <a:t>Use almost any text editor</a:t>
            </a:r>
          </a:p>
          <a:p>
            <a:pPr lvl="1"/>
            <a:r>
              <a:rPr lang="da-DK" sz="2000" dirty="0" smtClean="0"/>
              <a:t>Use other text file utilities (file compare, etc)</a:t>
            </a:r>
          </a:p>
          <a:p>
            <a:pPr lvl="1"/>
            <a:r>
              <a:rPr lang="da-DK" sz="2000" dirty="0" smtClean="0"/>
              <a:t>Manage source code with standard utilities (Subversion, etc)</a:t>
            </a:r>
          </a:p>
          <a:p>
            <a:pPr lvl="1"/>
            <a:r>
              <a:rPr lang="da-DK" sz="2000" dirty="0" smtClean="0"/>
              <a:t>SALT supports versioning of files</a:t>
            </a:r>
          </a:p>
          <a:p>
            <a:pPr lvl="2"/>
            <a:r>
              <a:rPr lang="da-DK" sz="2000" dirty="0" smtClean="0"/>
              <a:t>Compare versions</a:t>
            </a:r>
          </a:p>
          <a:p>
            <a:pPr lvl="2"/>
            <a:r>
              <a:rPr lang="da-DK" sz="2000" dirty="0" smtClean="0"/>
              <a:t>Revert to earlier version</a:t>
            </a:r>
          </a:p>
          <a:p>
            <a:r>
              <a:rPr lang="da-DK" sz="2400" dirty="0" smtClean="0"/>
              <a:t>This does not compromise the way that you develop APL applications at all ...</a:t>
            </a:r>
          </a:p>
        </p:txBody>
      </p:sp>
    </p:spTree>
    <p:extLst>
      <p:ext uri="{BB962C8B-B14F-4D97-AF65-F5344CB8AC3E}">
        <p14:creationId xmlns:p14="http://schemas.microsoft.com/office/powerpoint/2010/main" val="1844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da-DK" sz="4000" dirty="0" smtClean="0"/>
              <a:t>MiServer /Core Components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400" b="1" dirty="0" smtClean="0"/>
              <a:t>MildServer</a:t>
            </a:r>
            <a:r>
              <a:rPr lang="da-DK" sz="2400" dirty="0" smtClean="0"/>
              <a:t> is a TCP/IP server which accepts connections, incoming data, and returns output</a:t>
            </a:r>
          </a:p>
          <a:p>
            <a:r>
              <a:rPr lang="da-DK" sz="2400" b="1" dirty="0" smtClean="0"/>
              <a:t>HTTPRequest</a:t>
            </a:r>
            <a:r>
              <a:rPr lang="da-DK" sz="2400" dirty="0" smtClean="0"/>
              <a:t> is a class which decodes an HTTP Request into APL data</a:t>
            </a:r>
          </a:p>
          <a:p>
            <a:r>
              <a:rPr lang="da-DK" sz="2400" b="1" dirty="0" smtClean="0"/>
              <a:t>MildPage</a:t>
            </a:r>
            <a:r>
              <a:rPr lang="da-DK" sz="2400" dirty="0" smtClean="0"/>
              <a:t> is a class which provides the basic functionality and structure for a MiPage</a:t>
            </a:r>
            <a:endParaRPr lang="da-DK" sz="2400" b="1" dirty="0" smtClean="0"/>
          </a:p>
          <a:p>
            <a:endParaRPr lang="da-DK" sz="2400" dirty="0" smtClean="0"/>
          </a:p>
        </p:txBody>
      </p:sp>
    </p:spTree>
    <p:extLst>
      <p:ext uri="{BB962C8B-B14F-4D97-AF65-F5344CB8AC3E}">
        <p14:creationId xmlns:p14="http://schemas.microsoft.com/office/powerpoint/2010/main" val="197369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r>
              <a:rPr lang="en-US" dirty="0" err="1" smtClean="0"/>
              <a:t>MiServer</a:t>
            </a:r>
            <a:r>
              <a:rPr lang="en-US" dirty="0" smtClean="0"/>
              <a:t> /Extensions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r>
              <a:rPr lang="da-DK" sz="2000" dirty="0"/>
              <a:t>Extensions are script files that you can modify, replace or write brand new extensions (and share them </a:t>
            </a:r>
            <a:r>
              <a:rPr lang="da-DK" sz="2000" dirty="0">
                <a:sym typeface="Wingdings" pitchFamily="2" charset="2"/>
              </a:rPr>
              <a:t></a:t>
            </a:r>
            <a:r>
              <a:rPr lang="da-DK" sz="2000" dirty="0" smtClean="0">
                <a:sym typeface="Wingdings" pitchFamily="2" charset="2"/>
              </a:rPr>
              <a:t>)</a:t>
            </a:r>
            <a:endParaRPr lang="da-DK" sz="2000" b="1" dirty="0" smtClean="0"/>
          </a:p>
          <a:p>
            <a:r>
              <a:rPr lang="da-DK" sz="2000" b="1" dirty="0" smtClean="0"/>
              <a:t>SimpleAuth</a:t>
            </a:r>
            <a:r>
              <a:rPr lang="da-DK" sz="2000" dirty="0" smtClean="0"/>
              <a:t> implements HTTP basic authentication (userid/password)</a:t>
            </a:r>
            <a:endParaRPr lang="da-DK" sz="2000" dirty="0"/>
          </a:p>
          <a:p>
            <a:r>
              <a:rPr lang="da-DK" sz="2000" b="1" dirty="0"/>
              <a:t>SimpleSessions</a:t>
            </a:r>
            <a:r>
              <a:rPr lang="da-DK" sz="2000" dirty="0"/>
              <a:t> is a simple cookie-based session manager which preserves application data for the duration of a </a:t>
            </a:r>
            <a:r>
              <a:rPr lang="da-DK" sz="2000" dirty="0" smtClean="0"/>
              <a:t>session</a:t>
            </a:r>
          </a:p>
          <a:p>
            <a:r>
              <a:rPr lang="da-DK" sz="2000" b="1" dirty="0" smtClean="0"/>
              <a:t>ContentEncoder</a:t>
            </a:r>
            <a:r>
              <a:rPr lang="da-DK" sz="2000" dirty="0" smtClean="0"/>
              <a:t> is an interface upon which to build HTTP content encoding schemes. ”deflate” HTTP compression is currently implemented.</a:t>
            </a:r>
          </a:p>
          <a:p>
            <a:r>
              <a:rPr lang="da-DK" sz="2000" b="1" dirty="0" smtClean="0"/>
              <a:t>Logger </a:t>
            </a:r>
            <a:r>
              <a:rPr lang="da-DK" sz="2000" dirty="0" smtClean="0"/>
              <a:t>logs HTTP requests.  Useful for tracking activity.</a:t>
            </a:r>
            <a:endParaRPr lang="da-DK" sz="2000" b="1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41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err="1" smtClean="0"/>
              <a:t>MiServer</a:t>
            </a:r>
            <a:r>
              <a:rPr lang="en-US" dirty="0" smtClean="0"/>
              <a:t> /Plugins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r>
              <a:rPr lang="da-DK" sz="2400" dirty="0" smtClean="0"/>
              <a:t>Plugins are utilities and other bodies of code that are self contained and can be ”plugged” into a MiServer</a:t>
            </a:r>
          </a:p>
          <a:p>
            <a:r>
              <a:rPr lang="da-DK" sz="2400" dirty="0" smtClean="0"/>
              <a:t>JQuery is a plugin which is an extensive Javascript library that does some amazing things</a:t>
            </a:r>
            <a:endParaRPr lang="da-DK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261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 1</a:t>
            </a:r>
          </a:p>
          <a:p>
            <a:r>
              <a:rPr lang="en-US" dirty="0" smtClean="0"/>
              <a:t>Web Servers</a:t>
            </a:r>
          </a:p>
          <a:p>
            <a:r>
              <a:rPr lang="en-US" dirty="0" err="1" smtClean="0"/>
              <a:t>MiServer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APL and the Web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78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dirty="0" err="1" smtClean="0"/>
              <a:t>MiServer</a:t>
            </a:r>
            <a:r>
              <a:rPr lang="en-US" dirty="0" smtClean="0"/>
              <a:t>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Make these technologies easier to use by:</a:t>
            </a:r>
          </a:p>
          <a:p>
            <a:pPr lvl="1"/>
            <a:r>
              <a:rPr lang="en-US" sz="2400" dirty="0" smtClean="0"/>
              <a:t>Providing interfaces that address common usage patterns</a:t>
            </a:r>
          </a:p>
          <a:p>
            <a:pPr lvl="1"/>
            <a:r>
              <a:rPr lang="en-US" sz="2400" dirty="0" smtClean="0"/>
              <a:t>Make them more familiar to an </a:t>
            </a:r>
            <a:r>
              <a:rPr lang="en-US" sz="2400" dirty="0" err="1" smtClean="0"/>
              <a:t>APL’er</a:t>
            </a:r>
            <a:endParaRPr lang="en-US" sz="2400" dirty="0" smtClean="0"/>
          </a:p>
          <a:p>
            <a:r>
              <a:rPr lang="en-US" sz="2800" dirty="0" smtClean="0"/>
              <a:t>Provide access to the underlying features for more advanced use.</a:t>
            </a:r>
          </a:p>
          <a:p>
            <a:r>
              <a:rPr lang="en-US" sz="2800" dirty="0" smtClean="0"/>
              <a:t>Promote community use and development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dirty="0" err="1" smtClean="0"/>
              <a:t>MiServer</a:t>
            </a:r>
            <a:r>
              <a:rPr lang="en-US" sz="2400" dirty="0" smtClean="0"/>
              <a:t> Project is also “open source”</a:t>
            </a:r>
            <a:endParaRPr lang="en-US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57400"/>
            <a:ext cx="7534275" cy="3611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768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err="1" smtClean="0"/>
              <a:t>MiServer</a:t>
            </a:r>
            <a:r>
              <a:rPr lang="en-US" dirty="0" smtClean="0"/>
              <a:t>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Easy to install and deploy</a:t>
            </a:r>
          </a:p>
          <a:p>
            <a:pPr lvl="1"/>
            <a:r>
              <a:rPr lang="en-US" sz="2000" dirty="0" smtClean="0"/>
              <a:t>Stand alone</a:t>
            </a:r>
          </a:p>
          <a:p>
            <a:pPr lvl="2"/>
            <a:r>
              <a:rPr lang="en-US" sz="1800" dirty="0" smtClean="0"/>
              <a:t>All you need is an open port</a:t>
            </a:r>
          </a:p>
          <a:p>
            <a:pPr lvl="2"/>
            <a:r>
              <a:rPr lang="en-US" sz="1800" dirty="0" smtClean="0"/>
              <a:t>And Dyalog APL </a:t>
            </a:r>
            <a:r>
              <a:rPr lang="en-US" sz="1800" dirty="0" smtClean="0">
                <a:sym typeface="Wingdings" pitchFamily="2" charset="2"/>
              </a:rPr>
              <a:t></a:t>
            </a:r>
          </a:p>
          <a:p>
            <a:pPr lvl="1"/>
            <a:r>
              <a:rPr lang="en-US" sz="2000" dirty="0" smtClean="0">
                <a:sym typeface="Wingdings" pitchFamily="2" charset="2"/>
              </a:rPr>
              <a:t>Configuration is maintained in XML files</a:t>
            </a:r>
            <a:endParaRPr lang="en-US" sz="2000" dirty="0" smtClean="0"/>
          </a:p>
          <a:p>
            <a:r>
              <a:rPr lang="en-US" sz="2400" dirty="0" smtClean="0"/>
              <a:t>Open source and extensible </a:t>
            </a:r>
          </a:p>
          <a:p>
            <a:pPr lvl="1"/>
            <a:r>
              <a:rPr lang="en-US" sz="2000" dirty="0" smtClean="0"/>
              <a:t>You can examine, modify and extend </a:t>
            </a:r>
            <a:r>
              <a:rPr lang="en-US" sz="2000" dirty="0" err="1" smtClean="0"/>
              <a:t>MiServer</a:t>
            </a:r>
            <a:r>
              <a:rPr lang="en-US" sz="2000" dirty="0" smtClean="0"/>
              <a:t> as you see fit</a:t>
            </a:r>
          </a:p>
          <a:p>
            <a:pPr lvl="1"/>
            <a:r>
              <a:rPr lang="en-US" sz="2000" dirty="0" smtClean="0"/>
              <a:t>All the code is in script files, so easy to manage:</a:t>
            </a:r>
          </a:p>
          <a:p>
            <a:pPr lvl="2"/>
            <a:r>
              <a:rPr lang="en-US" sz="1600" dirty="0" smtClean="0"/>
              <a:t>Use almost any text editor</a:t>
            </a:r>
          </a:p>
          <a:p>
            <a:pPr lvl="2"/>
            <a:r>
              <a:rPr lang="en-US" sz="1600" dirty="0" smtClean="0"/>
              <a:t>Use other text file utilities, compare</a:t>
            </a:r>
          </a:p>
          <a:p>
            <a:pPr lvl="2"/>
            <a:r>
              <a:rPr lang="en-US" sz="1600" dirty="0" smtClean="0"/>
              <a:t>Use source code management tools like </a:t>
            </a:r>
            <a:r>
              <a:rPr lang="en-US" sz="1600" dirty="0" err="1" smtClean="0"/>
              <a:t>svn</a:t>
            </a:r>
            <a:r>
              <a:rPr lang="en-US" sz="1600" dirty="0"/>
              <a:t> </a:t>
            </a:r>
            <a:r>
              <a:rPr lang="en-US" sz="1600" dirty="0" smtClean="0"/>
              <a:t>and </a:t>
            </a:r>
            <a:r>
              <a:rPr lang="en-US" sz="1600" dirty="0" err="1" smtClean="0"/>
              <a:t>git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66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Other Features of </a:t>
            </a:r>
            <a:r>
              <a:rPr lang="en-US" dirty="0" err="1" smtClean="0"/>
              <a:t>MiServer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 compression and encryption</a:t>
            </a:r>
          </a:p>
          <a:p>
            <a:r>
              <a:rPr lang="en-US" dirty="0" smtClean="0"/>
              <a:t>Configurable data sources</a:t>
            </a:r>
          </a:p>
          <a:p>
            <a:r>
              <a:rPr lang="en-US" dirty="0" smtClean="0"/>
              <a:t>Flexible resource mapping</a:t>
            </a:r>
          </a:p>
          <a:p>
            <a:r>
              <a:rPr lang="en-US" dirty="0" smtClean="0"/>
              <a:t>Virtual resources</a:t>
            </a:r>
          </a:p>
          <a:p>
            <a:r>
              <a:rPr lang="en-US" dirty="0" smtClean="0"/>
              <a:t>HTTP authentication</a:t>
            </a:r>
            <a:endParaRPr lang="en-US" dirty="0"/>
          </a:p>
          <a:p>
            <a:r>
              <a:rPr lang="en-US" dirty="0" smtClean="0"/>
              <a:t>Configurable access control</a:t>
            </a:r>
          </a:p>
        </p:txBody>
      </p:sp>
    </p:spTree>
    <p:extLst>
      <p:ext uri="{BB962C8B-B14F-4D97-AF65-F5344CB8AC3E}">
        <p14:creationId xmlns:p14="http://schemas.microsoft.com/office/powerpoint/2010/main" val="420184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dirty="0" smtClean="0"/>
              <a:t>I Have Too Much To Say...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/>
              <a:t>Debugging</a:t>
            </a:r>
          </a:p>
          <a:p>
            <a:r>
              <a:rPr lang="en-US" dirty="0" smtClean="0"/>
              <a:t>Adding New Resources</a:t>
            </a:r>
          </a:p>
          <a:p>
            <a:r>
              <a:rPr lang="en-US" dirty="0" err="1" smtClean="0"/>
              <a:t>DataTables</a:t>
            </a:r>
            <a:endParaRPr lang="en-US" dirty="0" smtClean="0"/>
          </a:p>
          <a:p>
            <a:r>
              <a:rPr lang="en-US" dirty="0" smtClean="0"/>
              <a:t>Event Handling</a:t>
            </a:r>
          </a:p>
          <a:p>
            <a:r>
              <a:rPr lang="en-US" dirty="0" smtClean="0"/>
              <a:t>How I Develop</a:t>
            </a:r>
          </a:p>
          <a:p>
            <a:r>
              <a:rPr lang="en-US" dirty="0" smtClean="0"/>
              <a:t>Look </a:t>
            </a:r>
            <a:r>
              <a:rPr lang="en-US" dirty="0" smtClean="0"/>
              <a:t>and </a:t>
            </a:r>
            <a:r>
              <a:rPr lang="en-US" dirty="0" smtClean="0"/>
              <a:t>Feel –Styles, CSS</a:t>
            </a:r>
            <a:endParaRPr lang="en-US" dirty="0"/>
          </a:p>
          <a:p>
            <a:r>
              <a:rPr lang="en-US" dirty="0" err="1" smtClean="0"/>
              <a:t>jQuery</a:t>
            </a:r>
            <a:r>
              <a:rPr lang="en-US" dirty="0" smtClean="0"/>
              <a:t> Themes</a:t>
            </a:r>
          </a:p>
          <a:p>
            <a:r>
              <a:rPr lang="en-US" dirty="0" smtClean="0"/>
              <a:t>Web Services</a:t>
            </a:r>
          </a:p>
          <a:p>
            <a:r>
              <a:rPr lang="en-US" dirty="0" smtClean="0"/>
              <a:t>Secure Servers</a:t>
            </a:r>
          </a:p>
          <a:p>
            <a:r>
              <a:rPr lang="en-US" dirty="0" smtClean="0"/>
              <a:t>Running </a:t>
            </a:r>
            <a:r>
              <a:rPr lang="en-US" dirty="0" smtClean="0"/>
              <a:t>as an </a:t>
            </a:r>
            <a:r>
              <a:rPr lang="en-US" dirty="0" smtClean="0"/>
              <a:t>Application Server</a:t>
            </a:r>
          </a:p>
          <a:p>
            <a:r>
              <a:rPr lang="en-US" dirty="0" smtClean="0"/>
              <a:t>Configuration</a:t>
            </a:r>
          </a:p>
          <a:p>
            <a:r>
              <a:rPr lang="en-US" dirty="0" smtClean="0"/>
              <a:t>Error Handling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69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w3schools.com</a:t>
            </a:r>
          </a:p>
          <a:p>
            <a:r>
              <a:rPr lang="en-US" dirty="0" smtClean="0"/>
              <a:t>jsfiddle.net</a:t>
            </a:r>
          </a:p>
          <a:p>
            <a:r>
              <a:rPr lang="en-US" dirty="0" smtClean="0"/>
              <a:t>jquery.com</a:t>
            </a:r>
          </a:p>
          <a:p>
            <a:r>
              <a:rPr lang="en-US" dirty="0" smtClean="0"/>
              <a:t>Google Chrome</a:t>
            </a:r>
          </a:p>
          <a:p>
            <a:pPr lvl="1"/>
            <a:r>
              <a:rPr lang="en-US" dirty="0" smtClean="0"/>
              <a:t>F12</a:t>
            </a:r>
          </a:p>
          <a:p>
            <a:pPr lvl="1"/>
            <a:r>
              <a:rPr lang="en-US" dirty="0" smtClean="0"/>
              <a:t>Inspect Element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39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dirty="0" err="1" smtClean="0"/>
              <a:t>MiServer’s</a:t>
            </a:r>
            <a:r>
              <a:rPr lang="en-US" dirty="0" smtClean="0"/>
              <a:t>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We are committed to working with the APL community to extend </a:t>
            </a:r>
            <a:r>
              <a:rPr lang="en-GB" sz="1800" dirty="0" err="1"/>
              <a:t>MiServer</a:t>
            </a:r>
            <a:r>
              <a:rPr lang="en-GB" sz="1800" dirty="0"/>
              <a:t> and will continue to develop </a:t>
            </a:r>
            <a:r>
              <a:rPr lang="en-GB" sz="1800" dirty="0" smtClean="0"/>
              <a:t>it on our own. </a:t>
            </a:r>
          </a:p>
          <a:p>
            <a:r>
              <a:rPr lang="en-GB" sz="1800" dirty="0" smtClean="0"/>
              <a:t>We will use it for own web sites and products (</a:t>
            </a:r>
            <a:r>
              <a:rPr lang="en-GB" sz="1800" dirty="0" err="1" smtClean="0"/>
              <a:t>TryAPL</a:t>
            </a:r>
            <a:r>
              <a:rPr lang="en-GB" sz="1800" dirty="0" smtClean="0"/>
              <a:t>, DFS Console)</a:t>
            </a:r>
            <a:endParaRPr lang="en-GB" sz="1800" dirty="0"/>
          </a:p>
          <a:p>
            <a:r>
              <a:rPr lang="en-GB" sz="1800" dirty="0"/>
              <a:t>Make </a:t>
            </a:r>
            <a:r>
              <a:rPr lang="en-GB" sz="1800" dirty="0" err="1"/>
              <a:t>MiServer</a:t>
            </a:r>
            <a:r>
              <a:rPr lang="en-GB" sz="1800" dirty="0"/>
              <a:t> easier to administer:</a:t>
            </a:r>
            <a:endParaRPr lang="en-US" sz="1800" dirty="0"/>
          </a:p>
          <a:p>
            <a:pPr lvl="1"/>
            <a:r>
              <a:rPr lang="en-GB" sz="1400" dirty="0"/>
              <a:t>Run as a </a:t>
            </a:r>
            <a:r>
              <a:rPr lang="en-GB" sz="1400" dirty="0" smtClean="0"/>
              <a:t>service under Windows or *NIX</a:t>
            </a:r>
            <a:endParaRPr lang="en-GB" sz="1400" dirty="0"/>
          </a:p>
          <a:p>
            <a:pPr lvl="1"/>
            <a:r>
              <a:rPr lang="en-GB" sz="1400" dirty="0" smtClean="0"/>
              <a:t>Remote </a:t>
            </a:r>
            <a:r>
              <a:rPr lang="en-GB" sz="1400" dirty="0"/>
              <a:t>management and configuration</a:t>
            </a:r>
            <a:r>
              <a:rPr lang="en-US" sz="1400" dirty="0"/>
              <a:t> using a browser-based management console.</a:t>
            </a:r>
          </a:p>
          <a:p>
            <a:pPr lvl="0"/>
            <a:r>
              <a:rPr lang="en-GB" sz="1800" dirty="0" smtClean="0"/>
              <a:t>Continue </a:t>
            </a:r>
            <a:r>
              <a:rPr lang="en-GB" sz="1800" dirty="0"/>
              <a:t>to enhance </a:t>
            </a:r>
            <a:r>
              <a:rPr lang="en-GB" sz="1800" dirty="0" err="1"/>
              <a:t>j</a:t>
            </a:r>
            <a:r>
              <a:rPr lang="en-GB" sz="1800" dirty="0" err="1" smtClean="0"/>
              <a:t>Query</a:t>
            </a:r>
            <a:r>
              <a:rPr lang="en-GB" sz="1800" dirty="0" smtClean="0"/>
              <a:t> </a:t>
            </a:r>
            <a:r>
              <a:rPr lang="en-GB" sz="1800" dirty="0"/>
              <a:t>support</a:t>
            </a:r>
            <a:endParaRPr lang="en-US" sz="1800" dirty="0"/>
          </a:p>
          <a:p>
            <a:pPr lvl="1"/>
            <a:r>
              <a:rPr lang="en-GB" sz="1600" dirty="0"/>
              <a:t>Add </a:t>
            </a:r>
            <a:r>
              <a:rPr lang="en-GB" sz="1600" dirty="0" smtClean="0"/>
              <a:t>interfaces </a:t>
            </a:r>
            <a:r>
              <a:rPr lang="en-GB" sz="1600" dirty="0"/>
              <a:t>for more widgets and </a:t>
            </a:r>
            <a:r>
              <a:rPr lang="en-GB" sz="1600" dirty="0" smtClean="0"/>
              <a:t>plug-ins (grids, trees, </a:t>
            </a:r>
            <a:r>
              <a:rPr lang="en-GB" sz="1600" dirty="0" err="1" smtClean="0"/>
              <a:t>etc</a:t>
            </a:r>
            <a:r>
              <a:rPr lang="en-GB" sz="1600" dirty="0" smtClean="0"/>
              <a:t>)</a:t>
            </a:r>
            <a:endParaRPr lang="en-US" sz="1600" dirty="0"/>
          </a:p>
          <a:p>
            <a:pPr lvl="1"/>
            <a:r>
              <a:rPr lang="en-GB" sz="1600" dirty="0"/>
              <a:t>Client side form validation</a:t>
            </a:r>
            <a:endParaRPr lang="en-US" sz="1600" dirty="0"/>
          </a:p>
          <a:p>
            <a:r>
              <a:rPr lang="en-US" sz="1800" dirty="0" smtClean="0"/>
              <a:t>Implement additional authentication</a:t>
            </a:r>
          </a:p>
          <a:p>
            <a:pPr lvl="1"/>
            <a:r>
              <a:rPr lang="en-US" sz="1400" dirty="0" smtClean="0"/>
              <a:t>Use TLS (HTTPS) certificates for authentication</a:t>
            </a:r>
          </a:p>
          <a:p>
            <a:pPr lvl="1"/>
            <a:r>
              <a:rPr lang="en-US" sz="1400" dirty="0" smtClean="0"/>
              <a:t>Other authentication mechanisms</a:t>
            </a:r>
          </a:p>
          <a:p>
            <a:r>
              <a:rPr lang="en-US" sz="1800" dirty="0" smtClean="0"/>
              <a:t>Make </a:t>
            </a:r>
            <a:r>
              <a:rPr lang="en-US" sz="1800" dirty="0" err="1" smtClean="0"/>
              <a:t>MiServer</a:t>
            </a:r>
            <a:r>
              <a:rPr lang="en-US" sz="1800" dirty="0" smtClean="0"/>
              <a:t> available as a “Mapping Handler” in other web servers</a:t>
            </a:r>
            <a:r>
              <a:rPr lang="en-US" sz="2000" dirty="0" smtClean="0"/>
              <a:t> (IIS and Apache)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81964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dirty="0" err="1" smtClean="0"/>
              <a:t>MiServer’s</a:t>
            </a:r>
            <a:r>
              <a:rPr lang="en-US" dirty="0" smtClean="0"/>
              <a:t>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 smtClean="0"/>
              <a:t>Clearly there’s a lot we’d like to do...</a:t>
            </a:r>
          </a:p>
          <a:p>
            <a:pPr lvl="0"/>
            <a:r>
              <a:rPr lang="en-US" sz="2800" dirty="0" smtClean="0"/>
              <a:t>We’d </a:t>
            </a:r>
            <a:r>
              <a:rPr lang="en-US" sz="2800" dirty="0"/>
              <a:t>like your feedback and contribution.</a:t>
            </a:r>
          </a:p>
          <a:p>
            <a:pPr lvl="1"/>
            <a:r>
              <a:rPr lang="en-US" sz="2400" dirty="0"/>
              <a:t>What should we be building?</a:t>
            </a:r>
          </a:p>
          <a:p>
            <a:pPr lvl="1"/>
            <a:r>
              <a:rPr lang="en-US" sz="2400" dirty="0"/>
              <a:t>Please participate and contribute</a:t>
            </a:r>
            <a:r>
              <a:rPr lang="en-US" sz="2400" dirty="0" smtClean="0"/>
              <a:t>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April 2012</a:t>
            </a: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a-DK" smtClean="0"/>
              <a:t>Introducing MiServer</a:t>
            </a:r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EE5F72-5524-4A60-A437-08A00FB1A917}" type="slidenum">
              <a:rPr lang="da-DK" smtClean="0"/>
              <a:pPr>
                <a:defRPr/>
              </a:pPr>
              <a:t>26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7796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 smtClean="0"/>
              <a:t>The APL Tools Group</a:t>
            </a:r>
            <a:br>
              <a:rPr lang="en-US" dirty="0" smtClean="0"/>
            </a:br>
            <a:r>
              <a:rPr lang="en-US" sz="1800" dirty="0" smtClean="0"/>
              <a:t>Our job is to provide </a:t>
            </a:r>
            <a:r>
              <a:rPr lang="en-US" sz="1800" dirty="0" smtClean="0"/>
              <a:t>you </a:t>
            </a:r>
            <a:r>
              <a:rPr lang="en-US" sz="1800" dirty="0" smtClean="0"/>
              <a:t>tools that make it </a:t>
            </a:r>
            <a:r>
              <a:rPr lang="en-US" sz="1800" dirty="0" smtClean="0"/>
              <a:t>easier for you </a:t>
            </a:r>
            <a:r>
              <a:rPr lang="en-US" sz="1800" dirty="0" smtClean="0"/>
              <a:t>to do your job.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722174"/>
            <a:ext cx="5639879" cy="410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067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4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pPr eaLnBrk="1" hangingPunct="1"/>
            <a:r>
              <a:rPr lang="da-DK" dirty="0" smtClean="0"/>
              <a:t>Goals for Today</a:t>
            </a:r>
          </a:p>
        </p:txBody>
      </p:sp>
      <p:sp>
        <p:nvSpPr>
          <p:cNvPr id="3075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Teach you MiServer</a:t>
            </a:r>
          </a:p>
          <a:p>
            <a:pPr lvl="1"/>
            <a:r>
              <a:rPr lang="da-DK" dirty="0" smtClean="0"/>
              <a:t>Hands On</a:t>
            </a:r>
          </a:p>
          <a:p>
            <a:r>
              <a:rPr lang="da-DK" dirty="0" smtClean="0"/>
              <a:t>Teach a bit about </a:t>
            </a:r>
          </a:p>
          <a:p>
            <a:pPr lvl="1"/>
            <a:r>
              <a:rPr lang="da-DK" dirty="0" smtClean="0"/>
              <a:t>Javascript/jQuery</a:t>
            </a:r>
          </a:p>
          <a:p>
            <a:pPr lvl="1"/>
            <a:r>
              <a:rPr lang="da-DK" dirty="0" smtClean="0"/>
              <a:t>HTML</a:t>
            </a:r>
          </a:p>
          <a:p>
            <a:pPr lvl="1"/>
            <a:r>
              <a:rPr lang="da-DK" dirty="0" smtClean="0"/>
              <a:t>CSS</a:t>
            </a:r>
          </a:p>
          <a:p>
            <a:r>
              <a:rPr lang="da-DK" dirty="0" smtClean="0"/>
              <a:t>Develop enthusiasm</a:t>
            </a:r>
          </a:p>
        </p:txBody>
      </p:sp>
    </p:spTree>
    <p:extLst>
      <p:ext uri="{BB962C8B-B14F-4D97-AF65-F5344CB8AC3E}">
        <p14:creationId xmlns:p14="http://schemas.microsoft.com/office/powerpoint/2010/main" val="566049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dirty="0"/>
              <a:t>What is a Web Server?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495800"/>
          </a:xfrm>
        </p:spPr>
        <p:txBody>
          <a:bodyPr/>
          <a:lstStyle/>
          <a:p>
            <a:r>
              <a:rPr lang="en-US" dirty="0"/>
              <a:t>A program that listens for HTTP requests for </a:t>
            </a:r>
            <a:r>
              <a:rPr lang="en-US" dirty="0" smtClean="0"/>
              <a:t>“resources” </a:t>
            </a:r>
            <a:r>
              <a:rPr lang="en-US" dirty="0"/>
              <a:t>from </a:t>
            </a:r>
            <a:r>
              <a:rPr lang="en-US" dirty="0" smtClean="0"/>
              <a:t>clients, which are typically web browsers.</a:t>
            </a:r>
            <a:endParaRPr lang="en-US" dirty="0"/>
          </a:p>
          <a:p>
            <a:r>
              <a:rPr lang="en-US" dirty="0" smtClean="0"/>
              <a:t>The server attempts </a:t>
            </a:r>
            <a:r>
              <a:rPr lang="en-US" dirty="0"/>
              <a:t>to locate the </a:t>
            </a:r>
            <a:r>
              <a:rPr lang="en-US" dirty="0" smtClean="0"/>
              <a:t>resource (typically an HTML file) </a:t>
            </a:r>
            <a:r>
              <a:rPr lang="en-US" dirty="0"/>
              <a:t>and send </a:t>
            </a:r>
            <a:r>
              <a:rPr lang="en-US" dirty="0" smtClean="0"/>
              <a:t>the contents to </a:t>
            </a:r>
            <a:r>
              <a:rPr lang="en-US" dirty="0"/>
              <a:t>the client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If the resource is a “script”, execute it and generate “dynamic” output.</a:t>
            </a:r>
          </a:p>
        </p:txBody>
      </p:sp>
    </p:spTree>
    <p:extLst>
      <p:ext uri="{BB962C8B-B14F-4D97-AF65-F5344CB8AC3E}">
        <p14:creationId xmlns:p14="http://schemas.microsoft.com/office/powerpoint/2010/main" val="221983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r>
              <a:rPr lang="en-US" sz="3200" dirty="0" err="1" smtClean="0"/>
              <a:t>MiServer</a:t>
            </a:r>
            <a:r>
              <a:rPr lang="en-US" sz="3200" dirty="0"/>
              <a:t> -</a:t>
            </a:r>
            <a:r>
              <a:rPr lang="en-US" sz="3200" dirty="0" smtClean="0"/>
              <a:t> More Than Just a Web Server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sz="2400" dirty="0" smtClean="0"/>
              <a:t>Yes, it is web server written in APL by </a:t>
            </a:r>
            <a:r>
              <a:rPr lang="en-US" sz="2400" dirty="0" err="1" smtClean="0"/>
              <a:t>APL’ers</a:t>
            </a:r>
            <a:r>
              <a:rPr lang="en-US" sz="2400" dirty="0" smtClean="0"/>
              <a:t> for </a:t>
            </a:r>
            <a:r>
              <a:rPr lang="en-US" sz="2400" dirty="0" err="1" smtClean="0"/>
              <a:t>APL’ers</a:t>
            </a:r>
            <a:endParaRPr lang="en-US" sz="2400" dirty="0"/>
          </a:p>
          <a:p>
            <a:pPr lvl="1"/>
            <a:r>
              <a:rPr lang="en-US" sz="2000" dirty="0"/>
              <a:t>B</a:t>
            </a:r>
            <a:r>
              <a:rPr lang="en-US" sz="2000" dirty="0" smtClean="0"/>
              <a:t>oth experienced and new Dyalog APL users</a:t>
            </a:r>
          </a:p>
          <a:p>
            <a:r>
              <a:rPr lang="en-US" sz="2400" dirty="0" smtClean="0"/>
              <a:t>It's also an extensible web server framework</a:t>
            </a:r>
          </a:p>
          <a:p>
            <a:pPr lvl="1"/>
            <a:r>
              <a:rPr lang="en-US" sz="2000" dirty="0" smtClean="0"/>
              <a:t>You can add your own features</a:t>
            </a:r>
          </a:p>
          <a:p>
            <a:r>
              <a:rPr lang="en-US" sz="2400" dirty="0" smtClean="0"/>
              <a:t>And a web application server</a:t>
            </a:r>
          </a:p>
          <a:p>
            <a:pPr lvl="1"/>
            <a:r>
              <a:rPr lang="en-US" sz="2000" dirty="0" smtClean="0"/>
              <a:t>Provide a web interface to existing and new APL applications</a:t>
            </a:r>
          </a:p>
          <a:p>
            <a:pPr lvl="1"/>
            <a:r>
              <a:rPr lang="en-US" sz="2000" dirty="0" smtClean="0"/>
              <a:t>For example, the Dyalog File Server uses </a:t>
            </a:r>
            <a:r>
              <a:rPr lang="en-US" sz="2000" dirty="0" err="1" smtClean="0"/>
              <a:t>MiServer</a:t>
            </a:r>
            <a:r>
              <a:rPr lang="en-US" sz="2000" dirty="0" smtClean="0"/>
              <a:t> to provide a web console for administration and monitoring</a:t>
            </a:r>
          </a:p>
          <a:p>
            <a:r>
              <a:rPr lang="en-US" sz="2400" dirty="0" smtClean="0"/>
              <a:t>And an ever-growing suite of tools to help </a:t>
            </a:r>
            <a:r>
              <a:rPr lang="en-US" sz="2400" dirty="0" err="1" smtClean="0"/>
              <a:t>APLers</a:t>
            </a:r>
            <a:r>
              <a:rPr lang="en-US" sz="2400" dirty="0" smtClean="0"/>
              <a:t> build web content.</a:t>
            </a:r>
          </a:p>
        </p:txBody>
      </p:sp>
    </p:spTree>
    <p:extLst>
      <p:ext uri="{BB962C8B-B14F-4D97-AF65-F5344CB8AC3E}">
        <p14:creationId xmlns:p14="http://schemas.microsoft.com/office/powerpoint/2010/main" val="184528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153400" cy="1143000"/>
          </a:xfrm>
        </p:spPr>
        <p:txBody>
          <a:bodyPr/>
          <a:lstStyle/>
          <a:p>
            <a:r>
              <a:rPr lang="da-DK" dirty="0" smtClean="0"/>
              <a:t>Web Server or Web Service?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da-DK" sz="2400" dirty="0" smtClean="0"/>
              <a:t>A </a:t>
            </a:r>
            <a:r>
              <a:rPr lang="da-DK" sz="2400" b="1" i="1" dirty="0" smtClean="0"/>
              <a:t>Web Server</a:t>
            </a:r>
            <a:r>
              <a:rPr lang="da-DK" sz="2400" dirty="0" smtClean="0"/>
              <a:t> is a server that handles HTTP and returns HTML</a:t>
            </a:r>
          </a:p>
          <a:p>
            <a:pPr marL="342900" lvl="1" indent="-342900">
              <a:buFontTx/>
              <a:buChar char="•"/>
            </a:pPr>
            <a:r>
              <a:rPr lang="da-DK" sz="2400" dirty="0" smtClean="0"/>
              <a:t>A </a:t>
            </a:r>
            <a:r>
              <a:rPr lang="da-DK" sz="2400" b="1" i="1" dirty="0" smtClean="0"/>
              <a:t>Web Service</a:t>
            </a:r>
            <a:r>
              <a:rPr lang="da-DK" sz="2400" dirty="0" smtClean="0"/>
              <a:t> uses HTTP to receive function calls and return results using a form of XML called SOAP</a:t>
            </a:r>
          </a:p>
          <a:p>
            <a:pPr marL="342900" lvl="1" indent="-342900">
              <a:buFontTx/>
              <a:buChar char="•"/>
            </a:pPr>
            <a:r>
              <a:rPr lang="da-DK" sz="2400" dirty="0" smtClean="0"/>
              <a:t>MiServer is a </a:t>
            </a:r>
            <a:r>
              <a:rPr lang="da-DK" sz="2400" b="1" i="1" dirty="0" smtClean="0"/>
              <a:t>Web Server</a:t>
            </a:r>
          </a:p>
          <a:p>
            <a:pPr marL="342900" lvl="1" indent="-342900">
              <a:buFontTx/>
              <a:buChar char="•"/>
            </a:pPr>
            <a:r>
              <a:rPr lang="da-DK" sz="2400" b="1" i="1" dirty="0" smtClean="0"/>
              <a:t>SAWS</a:t>
            </a:r>
            <a:r>
              <a:rPr lang="da-DK" sz="2400" dirty="0" smtClean="0"/>
              <a:t> </a:t>
            </a:r>
            <a:r>
              <a:rPr lang="da-DK" sz="2400" dirty="0"/>
              <a:t>– the </a:t>
            </a:r>
            <a:r>
              <a:rPr lang="da-DK" sz="2400" i="1" dirty="0"/>
              <a:t>Stand-Alone Web Service </a:t>
            </a:r>
            <a:r>
              <a:rPr lang="da-DK" sz="2400" i="1" dirty="0" smtClean="0"/>
              <a:t>framework</a:t>
            </a:r>
            <a:r>
              <a:rPr lang="da-DK" sz="2400" dirty="0" smtClean="0"/>
              <a:t> -  is </a:t>
            </a:r>
            <a:r>
              <a:rPr lang="da-DK" sz="2400" dirty="0"/>
              <a:t>a </a:t>
            </a:r>
            <a:r>
              <a:rPr lang="da-DK" sz="2400" dirty="0" smtClean="0"/>
              <a:t>”pure APL” </a:t>
            </a:r>
            <a:r>
              <a:rPr lang="da-DK" sz="2400" dirty="0"/>
              <a:t>tool for building </a:t>
            </a:r>
            <a:r>
              <a:rPr lang="da-DK" sz="2400" b="1" i="1" dirty="0"/>
              <a:t>Web </a:t>
            </a:r>
            <a:r>
              <a:rPr lang="da-DK" sz="2400" b="1" i="1" dirty="0" smtClean="0"/>
              <a:t>Services</a:t>
            </a:r>
          </a:p>
          <a:p>
            <a:pPr marL="742950" lvl="2" indent="-342900"/>
            <a:r>
              <a:rPr lang="da-DK" sz="2000" dirty="0" smtClean="0"/>
              <a:t>Come to this afternoon's workshop to learn more about SAWS</a:t>
            </a:r>
            <a:endParaRPr lang="da-DK" sz="2000" dirty="0"/>
          </a:p>
        </p:txBody>
      </p:sp>
    </p:spTree>
    <p:extLst>
      <p:ext uri="{BB962C8B-B14F-4D97-AF65-F5344CB8AC3E}">
        <p14:creationId xmlns:p14="http://schemas.microsoft.com/office/powerpoint/2010/main" val="215367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Exercise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 Dyalog 13.1</a:t>
            </a:r>
          </a:p>
          <a:p>
            <a:r>
              <a:rPr lang="en-US" dirty="0" smtClean="0"/>
              <a:t>Install </a:t>
            </a:r>
            <a:r>
              <a:rPr lang="en-US" dirty="0" err="1" smtClean="0"/>
              <a:t>MiServer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531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r>
              <a:rPr lang="en-US" sz="4000" dirty="0" smtClean="0"/>
              <a:t>What is </a:t>
            </a:r>
            <a:r>
              <a:rPr lang="en-US" sz="4000" dirty="0" err="1" smtClean="0"/>
              <a:t>jQuery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“Cool” Web UI is hard to do in HTML</a:t>
            </a:r>
          </a:p>
          <a:p>
            <a:r>
              <a:rPr lang="en-US" sz="2400" dirty="0" smtClean="0"/>
              <a:t>JavaScript is a programming language which runs in the browser and CAN make cool UI’s</a:t>
            </a:r>
          </a:p>
          <a:p>
            <a:pPr lvl="1"/>
            <a:r>
              <a:rPr lang="en-US" sz="2000" dirty="0" smtClean="0"/>
              <a:t>(but we don’t really want to learn JavaScript!)</a:t>
            </a:r>
          </a:p>
          <a:p>
            <a:r>
              <a:rPr lang="en-US" sz="2400" dirty="0" err="1" smtClean="0"/>
              <a:t>jQuery</a:t>
            </a:r>
            <a:r>
              <a:rPr lang="en-US" sz="2400" dirty="0" smtClean="0"/>
              <a:t> is </a:t>
            </a:r>
            <a:r>
              <a:rPr lang="en-US" sz="2400" dirty="0"/>
              <a:t>a </a:t>
            </a:r>
            <a:r>
              <a:rPr lang="en-US" sz="2400" dirty="0" smtClean="0"/>
              <a:t>JavaScript </a:t>
            </a:r>
            <a:r>
              <a:rPr lang="en-US" sz="2400" dirty="0"/>
              <a:t>l</a:t>
            </a:r>
            <a:r>
              <a:rPr lang="en-US" sz="2400" dirty="0" smtClean="0"/>
              <a:t>ibrary that provides “DOM manipulation”, event </a:t>
            </a:r>
            <a:r>
              <a:rPr lang="en-US" sz="2400" dirty="0"/>
              <a:t>handling</a:t>
            </a:r>
            <a:r>
              <a:rPr lang="en-US" sz="2400" dirty="0" smtClean="0"/>
              <a:t>, </a:t>
            </a:r>
            <a:r>
              <a:rPr lang="en-US" sz="2400" dirty="0"/>
              <a:t>and </a:t>
            </a:r>
            <a:r>
              <a:rPr lang="en-US" sz="2400" dirty="0" smtClean="0"/>
              <a:t>“Ajax” interactions</a:t>
            </a:r>
          </a:p>
          <a:p>
            <a:pPr lvl="1"/>
            <a:r>
              <a:rPr lang="en-US" sz="2000" dirty="0" smtClean="0"/>
              <a:t>It is cross platform/cross browser</a:t>
            </a:r>
          </a:p>
          <a:p>
            <a:pPr lvl="1"/>
            <a:r>
              <a:rPr lang="en-US" sz="2000" dirty="0" smtClean="0"/>
              <a:t>It has a broad user community (is “open source”)</a:t>
            </a:r>
          </a:p>
          <a:p>
            <a:r>
              <a:rPr lang="en-US" sz="2400" dirty="0" err="1" smtClean="0"/>
              <a:t>jQueryUI</a:t>
            </a:r>
            <a:r>
              <a:rPr lang="en-US" sz="2400" dirty="0" smtClean="0"/>
              <a:t> is </a:t>
            </a:r>
            <a:r>
              <a:rPr lang="en-US" sz="2400" dirty="0"/>
              <a:t>a </a:t>
            </a:r>
            <a:r>
              <a:rPr lang="en-US" sz="2400" dirty="0" err="1" smtClean="0"/>
              <a:t>jQuery</a:t>
            </a:r>
            <a:r>
              <a:rPr lang="en-US" sz="2400" dirty="0" smtClean="0"/>
              <a:t> library </a:t>
            </a:r>
            <a:r>
              <a:rPr lang="en-US" sz="2400" dirty="0"/>
              <a:t>that provides nice “Widgets</a:t>
            </a:r>
            <a:r>
              <a:rPr lang="en-US" sz="2400" dirty="0" smtClean="0"/>
              <a:t>”, animation, and other user interface effects</a:t>
            </a:r>
          </a:p>
          <a:p>
            <a:r>
              <a:rPr lang="en-US" sz="2400" dirty="0" err="1" smtClean="0"/>
              <a:t>jQuery</a:t>
            </a:r>
            <a:r>
              <a:rPr lang="en-US" sz="2400" dirty="0" smtClean="0"/>
              <a:t> Mobile is a library targeted at mobile platforms</a:t>
            </a:r>
            <a:endParaRPr lang="en-US" sz="2400" dirty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29470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Presentation template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 8oct12</Template>
  <TotalTime>731</TotalTime>
  <Words>1155</Words>
  <Application>Microsoft Office PowerPoint</Application>
  <PresentationFormat>On-screen Show (4:3)</PresentationFormat>
  <Paragraphs>177</Paragraphs>
  <Slides>26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Presentation template</vt:lpstr>
      <vt:lpstr>PowerPoint Presentation</vt:lpstr>
      <vt:lpstr>APL and the Web</vt:lpstr>
      <vt:lpstr>The APL Tools Group Our job is to provide you tools that make it easier for you to do your job.</vt:lpstr>
      <vt:lpstr>Goals for Today</vt:lpstr>
      <vt:lpstr>What is a Web Server?</vt:lpstr>
      <vt:lpstr>MiServer - More Than Just a Web Server</vt:lpstr>
      <vt:lpstr>Web Server or Web Service?</vt:lpstr>
      <vt:lpstr>Exercise 1</vt:lpstr>
      <vt:lpstr>What is jQuery?</vt:lpstr>
      <vt:lpstr>What’s the Problem?</vt:lpstr>
      <vt:lpstr>A MiPage (MiServer Page)</vt:lpstr>
      <vt:lpstr>Basic Web Page Interaction</vt:lpstr>
      <vt:lpstr>Page Data</vt:lpstr>
      <vt:lpstr>Page Data – Example ...</vt:lpstr>
      <vt:lpstr>Exercise 2</vt:lpstr>
      <vt:lpstr>Source Code Management ...</vt:lpstr>
      <vt:lpstr>MiServer /Core Components</vt:lpstr>
      <vt:lpstr>MiServer /Extensions</vt:lpstr>
      <vt:lpstr>MiServer /Plugins</vt:lpstr>
      <vt:lpstr>MiServer Goals</vt:lpstr>
      <vt:lpstr>MiServer Benefits</vt:lpstr>
      <vt:lpstr>Other Features of MiServer</vt:lpstr>
      <vt:lpstr>I Have Too Much To Say...</vt:lpstr>
      <vt:lpstr>Resources</vt:lpstr>
      <vt:lpstr>MiServer’s Future</vt:lpstr>
      <vt:lpstr>MiServer’s Future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P Becker</dc:creator>
  <cp:lastModifiedBy>Brian P Becker</cp:lastModifiedBy>
  <cp:revision>14</cp:revision>
  <dcterms:created xsi:type="dcterms:W3CDTF">2012-10-09T22:24:11Z</dcterms:created>
  <dcterms:modified xsi:type="dcterms:W3CDTF">2012-10-13T23:14:57Z</dcterms:modified>
</cp:coreProperties>
</file>