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45"/>
  </p:notesMasterIdLst>
  <p:sldIdLst>
    <p:sldId id="256" r:id="rId2"/>
    <p:sldId id="257" r:id="rId3"/>
    <p:sldId id="258" r:id="rId4"/>
    <p:sldId id="267" r:id="rId5"/>
    <p:sldId id="259" r:id="rId6"/>
    <p:sldId id="261" r:id="rId7"/>
    <p:sldId id="262" r:id="rId8"/>
    <p:sldId id="265" r:id="rId9"/>
    <p:sldId id="266" r:id="rId10"/>
    <p:sldId id="260" r:id="rId11"/>
    <p:sldId id="263" r:id="rId12"/>
    <p:sldId id="264" r:id="rId13"/>
    <p:sldId id="268" r:id="rId14"/>
    <p:sldId id="273" r:id="rId15"/>
    <p:sldId id="272" r:id="rId16"/>
    <p:sldId id="274" r:id="rId17"/>
    <p:sldId id="296" r:id="rId18"/>
    <p:sldId id="295" r:id="rId19"/>
    <p:sldId id="299" r:id="rId20"/>
    <p:sldId id="275" r:id="rId21"/>
    <p:sldId id="276" r:id="rId22"/>
    <p:sldId id="269" r:id="rId23"/>
    <p:sldId id="271" r:id="rId24"/>
    <p:sldId id="270" r:id="rId25"/>
    <p:sldId id="277" r:id="rId26"/>
    <p:sldId id="278" r:id="rId27"/>
    <p:sldId id="288" r:id="rId28"/>
    <p:sldId id="279" r:id="rId29"/>
    <p:sldId id="289" r:id="rId30"/>
    <p:sldId id="293" r:id="rId31"/>
    <p:sldId id="291" r:id="rId32"/>
    <p:sldId id="292" r:id="rId33"/>
    <p:sldId id="294" r:id="rId34"/>
    <p:sldId id="290" r:id="rId35"/>
    <p:sldId id="280" r:id="rId36"/>
    <p:sldId id="281" r:id="rId37"/>
    <p:sldId id="283" r:id="rId38"/>
    <p:sldId id="282" r:id="rId39"/>
    <p:sldId id="284" r:id="rId40"/>
    <p:sldId id="286" r:id="rId41"/>
    <p:sldId id="285" r:id="rId42"/>
    <p:sldId id="287" r:id="rId43"/>
    <p:sldId id="297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18" autoAdjust="0"/>
  </p:normalViewPr>
  <p:slideViewPr>
    <p:cSldViewPr>
      <p:cViewPr>
        <p:scale>
          <a:sx n="60" d="100"/>
          <a:sy n="60" d="100"/>
        </p:scale>
        <p:origin x="-69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a-DK" dirty="0" smtClean="0"/>
              <a:t>The real subject</a:t>
            </a:r>
            <a:r>
              <a:rPr lang="da-DK" baseline="0" dirty="0" smtClean="0"/>
              <a:t> is changes since last year but a review will be made for those who know nothing about UCMDs</a:t>
            </a:r>
            <a:endParaRPr lang="da-DK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Modifiers are a kind of argument too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8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It had started</a:t>
            </a:r>
            <a:r>
              <a:rPr lang="en-GB" baseline="0" dirty="0" smtClean="0"/>
              <a:t> life as Spice commands before that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31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⍙GETOPT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92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Default</a:t>
            </a:r>
            <a:r>
              <a:rPr lang="en-GB" baseline="0" dirty="0" smtClean="0"/>
              <a:t> encrypt: </a:t>
            </a:r>
            <a:r>
              <a:rPr lang="en-GB" baseline="0" dirty="0" err="1" smtClean="0"/>
              <a:t>Rinjdael</a:t>
            </a:r>
            <a:r>
              <a:rPr lang="en-GB" baseline="0" dirty="0" smtClean="0"/>
              <a:t> (rain-</a:t>
            </a:r>
            <a:r>
              <a:rPr lang="en-GB" baseline="0" dirty="0" err="1" smtClean="0"/>
              <a:t>dahl</a:t>
            </a:r>
            <a:r>
              <a:rPr lang="en-GB" baseline="0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35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661248"/>
            <a:ext cx="584844" cy="10200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1" r:id="rId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1" y="2498686"/>
            <a:ext cx="4824535" cy="42426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983630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latin typeface="Segoe UI Semibold" panose="020B0702040204020203" pitchFamily="34" charset="0"/>
              </a:rPr>
              <a:t>New User commands </a:t>
            </a:r>
          </a:p>
          <a:p>
            <a:pPr algn="ctr"/>
            <a:r>
              <a:rPr lang="en-GB" sz="4800" dirty="0" smtClean="0">
                <a:latin typeface="Segoe UI Semibold" panose="020B0702040204020203" pitchFamily="34" charset="0"/>
              </a:rPr>
              <a:t>in Dyalog APL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31626" y="5279295"/>
            <a:ext cx="2440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Dan Baronet 2013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028384" y="623731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2276872"/>
            <a:ext cx="7088832" cy="3361928"/>
          </a:xfrm>
        </p:spPr>
        <p:txBody>
          <a:bodyPr/>
          <a:lstStyle/>
          <a:p>
            <a:pPr algn="l"/>
            <a:r>
              <a:rPr lang="en-GB" dirty="0" smtClean="0"/>
              <a:t>User commands </a:t>
            </a:r>
            <a:r>
              <a:rPr lang="en-GB" dirty="0" smtClean="0"/>
              <a:t>came to life in APL/PC (STSC) about 1990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They were simulated in some other systems (e.g. Sharp APL)</a:t>
            </a:r>
          </a:p>
          <a:p>
            <a:pPr algn="l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1608"/>
            <a:ext cx="8062664" cy="1451248"/>
          </a:xfrm>
        </p:spPr>
        <p:txBody>
          <a:bodyPr/>
          <a:lstStyle/>
          <a:p>
            <a:r>
              <a:rPr lang="en-GB" dirty="0"/>
              <a:t>User commands are </a:t>
            </a:r>
            <a:r>
              <a:rPr lang="en-GB" dirty="0" smtClean="0"/>
              <a:t>not new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55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844824"/>
            <a:ext cx="7704856" cy="3793976"/>
          </a:xfrm>
        </p:spPr>
        <p:txBody>
          <a:bodyPr/>
          <a:lstStyle/>
          <a:p>
            <a:pPr algn="l"/>
            <a:r>
              <a:rPr lang="en-GB" dirty="0" smtClean="0"/>
              <a:t>The original implementation was different (component files) but the idea was the same: read the code in, execute it and get rid of it afterwards.</a:t>
            </a:r>
          </a:p>
          <a:p>
            <a:pPr algn="l"/>
            <a:endParaRPr lang="en-GB" dirty="0" smtClean="0"/>
          </a:p>
          <a:p>
            <a:pPr algn="l"/>
            <a:r>
              <a:rPr lang="en-GB" dirty="0" err="1" smtClean="0"/>
              <a:t>Dyalog’s</a:t>
            </a:r>
            <a:r>
              <a:rPr lang="en-GB" dirty="0" smtClean="0"/>
              <a:t> implementation uses text files.</a:t>
            </a:r>
          </a:p>
          <a:p>
            <a:pPr algn="l"/>
            <a:r>
              <a:rPr lang="en-GB" dirty="0" smtClean="0"/>
              <a:t>It was introduced 4 years ago with V12.1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1608"/>
            <a:ext cx="7772400" cy="1451248"/>
          </a:xfrm>
        </p:spPr>
        <p:txBody>
          <a:bodyPr/>
          <a:lstStyle/>
          <a:p>
            <a:r>
              <a:rPr lang="en-GB" dirty="0"/>
              <a:t>User commands are </a:t>
            </a:r>
            <a:r>
              <a:rPr lang="en-GB" dirty="0" smtClean="0"/>
              <a:t>no</a:t>
            </a:r>
            <a:endParaRPr lang="en-GB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685800" y="681608"/>
            <a:ext cx="8062664" cy="145124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kern="0" smtClean="0"/>
              <a:t>User commands are not new</a:t>
            </a:r>
            <a:endParaRPr lang="en-GB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8028384" y="623731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51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7848872" cy="4082008"/>
          </a:xfrm>
        </p:spPr>
        <p:txBody>
          <a:bodyPr/>
          <a:lstStyle/>
          <a:p>
            <a:pPr algn="l">
              <a:spcBef>
                <a:spcPts val="1800"/>
              </a:spcBef>
            </a:pPr>
            <a:r>
              <a:rPr lang="en-GB" dirty="0" smtClean="0"/>
              <a:t>One major problem was the lack of line parser.</a:t>
            </a:r>
          </a:p>
          <a:p>
            <a:pPr algn="l">
              <a:spcBef>
                <a:spcPts val="1800"/>
              </a:spcBef>
            </a:pPr>
            <a:r>
              <a:rPr lang="en-GB" dirty="0" err="1" smtClean="0"/>
              <a:t>Manugistics</a:t>
            </a:r>
            <a:r>
              <a:rPr lang="en-GB" dirty="0" smtClean="0"/>
              <a:t> eventually incorporated one in the system but it was limited.</a:t>
            </a:r>
          </a:p>
          <a:p>
            <a:pPr algn="l">
              <a:spcBef>
                <a:spcPts val="1800"/>
              </a:spcBef>
            </a:pPr>
            <a:r>
              <a:rPr lang="en-GB" dirty="0" smtClean="0"/>
              <a:t>Dyalog incorporates a comprehensive line parser.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1608"/>
            <a:ext cx="8062664" cy="875184"/>
          </a:xfrm>
        </p:spPr>
        <p:txBody>
          <a:bodyPr/>
          <a:lstStyle/>
          <a:p>
            <a:r>
              <a:rPr lang="en-GB" dirty="0" smtClean="0"/>
              <a:t>User commands are not new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51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7344816" cy="3937992"/>
          </a:xfrm>
        </p:spPr>
        <p:txBody>
          <a:bodyPr/>
          <a:lstStyle/>
          <a:p>
            <a:pPr algn="l"/>
            <a:r>
              <a:rPr lang="en-GB" dirty="0" smtClean="0"/>
              <a:t>Dyalog ships with predefined user commands.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User commands fall into several categories.</a:t>
            </a:r>
          </a:p>
          <a:p>
            <a:pPr algn="l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Prepackaged</a:t>
            </a:r>
            <a:r>
              <a:rPr lang="en-GB" dirty="0" smtClean="0"/>
              <a:t> commands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848872" cy="3361928"/>
          </a:xfrm>
        </p:spPr>
        <p:txBody>
          <a:bodyPr/>
          <a:lstStyle/>
          <a:p>
            <a:pPr algn="l"/>
            <a:r>
              <a:rPr lang="en-GB" dirty="0" smtClean="0"/>
              <a:t>New addition to the company staff: </a:t>
            </a:r>
            <a:r>
              <a:rPr lang="en-GB" b="1" dirty="0" smtClean="0"/>
              <a:t>Fiona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With her the revision of names was made.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773832"/>
            <a:ext cx="7772400" cy="1143000"/>
          </a:xfrm>
        </p:spPr>
        <p:txBody>
          <a:bodyPr/>
          <a:lstStyle/>
          <a:p>
            <a:pPr algn="ctr"/>
            <a:r>
              <a:rPr lang="en-GB" dirty="0" smtClean="0"/>
              <a:t>This year’s word: reorganisation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98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556792"/>
            <a:ext cx="7560840" cy="3793976"/>
          </a:xfrm>
        </p:spPr>
        <p:txBody>
          <a:bodyPr/>
          <a:lstStyle/>
          <a:p>
            <a:pPr marL="457200" indent="-457200" algn="l">
              <a:buFontTx/>
              <a:buChar char="-"/>
            </a:pPr>
            <a:r>
              <a:rPr lang="en-GB" dirty="0">
                <a:solidFill>
                  <a:srgbClr val="00B050"/>
                </a:solidFill>
              </a:rPr>
              <a:t>Minimum # arguments</a:t>
            </a:r>
          </a:p>
          <a:p>
            <a:pPr marL="457200" indent="-457200" algn="l">
              <a:buFontTx/>
              <a:buChar char="-"/>
            </a:pPr>
            <a:r>
              <a:rPr lang="en-GB" dirty="0" smtClean="0">
                <a:solidFill>
                  <a:srgbClr val="00B050"/>
                </a:solidFill>
              </a:rPr>
              <a:t>Ability to specify the minimum length for command names and switches</a:t>
            </a:r>
          </a:p>
          <a:p>
            <a:pPr marL="457200" indent="-457200" algn="l">
              <a:buFontTx/>
              <a:buChar char="-"/>
            </a:pPr>
            <a:r>
              <a:rPr lang="en-GB" dirty="0" smtClean="0">
                <a:solidFill>
                  <a:srgbClr val="00B050"/>
                </a:solidFill>
              </a:rPr>
              <a:t>Default value for modifiers (switches)</a:t>
            </a:r>
          </a:p>
          <a:p>
            <a:pPr marL="457200" indent="-457200" algn="l">
              <a:buFontTx/>
              <a:buChar char="-"/>
            </a:pPr>
            <a:r>
              <a:rPr lang="en-GB" dirty="0">
                <a:solidFill>
                  <a:srgbClr val="0070C0"/>
                </a:solidFill>
              </a:rPr>
              <a:t>⎕AT tracking</a:t>
            </a:r>
          </a:p>
          <a:p>
            <a:pPr marL="457200" indent="-457200" algn="l">
              <a:buFontTx/>
              <a:buChar char="-"/>
            </a:pPr>
            <a:r>
              <a:rPr lang="en-GB" dirty="0">
                <a:solidFill>
                  <a:srgbClr val="0070C0"/>
                </a:solidFill>
              </a:rPr>
              <a:t>Encryption</a:t>
            </a:r>
          </a:p>
          <a:p>
            <a:pPr marL="457200" indent="-457200" algn="l">
              <a:buFontTx/>
              <a:buChar char="-"/>
            </a:pPr>
            <a:r>
              <a:rPr lang="en-GB" dirty="0" smtClean="0">
                <a:solidFill>
                  <a:srgbClr val="0070C0"/>
                </a:solidFill>
              </a:rPr>
              <a:t>Boot with a function </a:t>
            </a:r>
          </a:p>
          <a:p>
            <a:pPr marL="457200" indent="-457200" algn="l">
              <a:buFontTx/>
              <a:buChar char="-"/>
            </a:pPr>
            <a:r>
              <a:rPr lang="en-GB" dirty="0" smtClean="0">
                <a:solidFill>
                  <a:srgbClr val="FF0000"/>
                </a:solidFill>
              </a:rPr>
              <a:t>Start debugging on line 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New</a:t>
            </a:r>
            <a:r>
              <a:rPr lang="en-GB" dirty="0" smtClean="0"/>
              <a:t> features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028384" y="623731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85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556792"/>
            <a:ext cx="6944816" cy="4082008"/>
          </a:xfrm>
        </p:spPr>
        <p:txBody>
          <a:bodyPr/>
          <a:lstStyle/>
          <a:p>
            <a:pPr algn="l"/>
            <a:r>
              <a:rPr lang="en-GB" dirty="0" smtClean="0"/>
              <a:t>Open and Compare:</a:t>
            </a:r>
          </a:p>
          <a:p>
            <a:pPr algn="l"/>
            <a:r>
              <a:rPr lang="en-GB" dirty="0" smtClean="0"/>
              <a:t>-</a:t>
            </a:r>
            <a:r>
              <a:rPr lang="en-GB" dirty="0" smtClean="0">
                <a:solidFill>
                  <a:srgbClr val="FF0000"/>
                </a:solidFill>
              </a:rPr>
              <a:t>use</a:t>
            </a:r>
            <a:r>
              <a:rPr lang="en-GB" dirty="0" smtClean="0"/>
              <a:t> has been changed to –</a:t>
            </a:r>
            <a:r>
              <a:rPr lang="en-GB" dirty="0" smtClean="0">
                <a:solidFill>
                  <a:srgbClr val="00B050"/>
                </a:solidFill>
              </a:rPr>
              <a:t>using</a:t>
            </a:r>
          </a:p>
          <a:p>
            <a:pPr algn="l"/>
            <a:endParaRPr lang="en-GB" dirty="0" smtClean="0">
              <a:solidFill>
                <a:schemeClr val="tx1"/>
              </a:solidFill>
            </a:endParaRP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Compare:</a:t>
            </a:r>
          </a:p>
          <a:p>
            <a:pPr algn="l"/>
            <a:r>
              <a:rPr lang="en-GB" dirty="0" smtClean="0">
                <a:solidFill>
                  <a:srgbClr val="00B050"/>
                </a:solidFill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zone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became</a:t>
            </a:r>
            <a:r>
              <a:rPr lang="en-GB" dirty="0" smtClean="0">
                <a:solidFill>
                  <a:srgbClr val="00B050"/>
                </a:solidFill>
              </a:rPr>
              <a:t> –window</a:t>
            </a:r>
          </a:p>
          <a:p>
            <a:pPr algn="l"/>
            <a:endParaRPr lang="en-GB" dirty="0" smtClean="0">
              <a:solidFill>
                <a:srgbClr val="00B050"/>
              </a:solidFill>
            </a:endParaRP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Boot:</a:t>
            </a:r>
          </a:p>
          <a:p>
            <a:pPr algn="l"/>
            <a:r>
              <a:rPr lang="en-GB" dirty="0" smtClean="0">
                <a:solidFill>
                  <a:srgbClr val="FF0000"/>
                </a:solidFill>
              </a:rPr>
              <a:t>-function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is gone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SALT changes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193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556792"/>
            <a:ext cx="6944816" cy="4082008"/>
          </a:xfrm>
        </p:spPr>
        <p:txBody>
          <a:bodyPr/>
          <a:lstStyle/>
          <a:p>
            <a:pPr algn="l"/>
            <a:r>
              <a:rPr lang="en-GB" dirty="0" smtClean="0"/>
              <a:t>Up until now you could specify that a file was in the same folder as where the current workspace came from by using ⍵ as in</a:t>
            </a:r>
          </a:p>
          <a:p>
            <a:pPr algn="l"/>
            <a:r>
              <a:rPr lang="en-GB" dirty="0">
                <a:solidFill>
                  <a:schemeClr val="tx1"/>
                </a:solidFill>
              </a:rPr>
              <a:t>	</a:t>
            </a:r>
            <a:r>
              <a:rPr lang="en-GB" dirty="0" smtClean="0"/>
              <a:t>]load  </a:t>
            </a:r>
            <a:r>
              <a:rPr lang="en-GB" b="1" dirty="0" smtClean="0"/>
              <a:t>⍵</a:t>
            </a:r>
            <a:r>
              <a:rPr lang="en-GB" dirty="0" smtClean="0"/>
              <a:t>\</a:t>
            </a:r>
            <a:r>
              <a:rPr lang="en-GB" dirty="0" err="1" smtClean="0"/>
              <a:t>myfile</a:t>
            </a:r>
            <a:endParaRPr lang="en-GB" dirty="0" smtClean="0"/>
          </a:p>
          <a:p>
            <a:pPr algn="l"/>
            <a:r>
              <a:rPr lang="en-GB" dirty="0" smtClean="0"/>
              <a:t>If your workspace was named \A\B\C</a:t>
            </a:r>
            <a:r>
              <a:rPr lang="en-GB" dirty="0"/>
              <a:t> </a:t>
            </a:r>
            <a:r>
              <a:rPr lang="en-GB" dirty="0" smtClean="0"/>
              <a:t>then the file loaded would be 	\A\B\</a:t>
            </a:r>
            <a:r>
              <a:rPr lang="en-GB" dirty="0" err="1" smtClean="0"/>
              <a:t>myfile.dyalog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SALT changes: file paths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67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844824"/>
            <a:ext cx="6944816" cy="3793976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chemeClr val="tx1"/>
                </a:solidFill>
              </a:rPr>
              <a:t>There is a proposal to change this, e.g.</a:t>
            </a:r>
          </a:p>
          <a:p>
            <a:pPr algn="l"/>
            <a:r>
              <a:rPr lang="en-GB" dirty="0">
                <a:solidFill>
                  <a:schemeClr val="tx1"/>
                </a:solidFill>
              </a:rPr>
              <a:t>	</a:t>
            </a:r>
            <a:r>
              <a:rPr lang="en-GB" dirty="0" smtClean="0">
                <a:solidFill>
                  <a:schemeClr val="tx1"/>
                </a:solidFill>
              </a:rPr>
              <a:t>]load [w]\</a:t>
            </a:r>
            <a:r>
              <a:rPr lang="en-GB" dirty="0" err="1" smtClean="0">
                <a:solidFill>
                  <a:schemeClr val="tx1"/>
                </a:solidFill>
              </a:rPr>
              <a:t>myfile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SALT changes: file paths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41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556792"/>
            <a:ext cx="6944816" cy="4082008"/>
          </a:xfrm>
        </p:spPr>
        <p:txBody>
          <a:bodyPr/>
          <a:lstStyle/>
          <a:p>
            <a:pPr algn="l"/>
            <a:r>
              <a:rPr lang="en-GB" dirty="0" smtClean="0"/>
              <a:t>Up until now you could specify that a file was in the same folder as the current directory by using ./ e.g.</a:t>
            </a:r>
          </a:p>
          <a:p>
            <a:pPr algn="l"/>
            <a:r>
              <a:rPr lang="en-GB" dirty="0">
                <a:solidFill>
                  <a:schemeClr val="tx1"/>
                </a:solidFill>
              </a:rPr>
              <a:t>	</a:t>
            </a:r>
            <a:r>
              <a:rPr lang="en-GB" dirty="0" smtClean="0"/>
              <a:t>]load  </a:t>
            </a:r>
            <a:r>
              <a:rPr lang="en-GB" b="1" dirty="0" smtClean="0"/>
              <a:t>.</a:t>
            </a:r>
            <a:r>
              <a:rPr lang="en-GB" dirty="0" smtClean="0"/>
              <a:t>\</a:t>
            </a:r>
            <a:r>
              <a:rPr lang="en-GB" dirty="0" err="1" smtClean="0"/>
              <a:t>myfile</a:t>
            </a:r>
            <a:endParaRPr lang="en-GB" dirty="0" smtClean="0"/>
          </a:p>
          <a:p>
            <a:pPr algn="l"/>
            <a:r>
              <a:rPr lang="en-GB" dirty="0" smtClean="0"/>
              <a:t>You could now however specify ../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Now you can.</a:t>
            </a:r>
          </a:p>
          <a:p>
            <a:pPr algn="l"/>
            <a:r>
              <a:rPr lang="en-GB" dirty="0"/>
              <a:t>	</a:t>
            </a:r>
            <a:r>
              <a:rPr lang="en-GB" dirty="0" smtClean="0"/>
              <a:t>]load ../</a:t>
            </a:r>
            <a:r>
              <a:rPr lang="en-GB" dirty="0" err="1" smtClean="0"/>
              <a:t>myfile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SALT changes: file paths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819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2276872"/>
            <a:ext cx="6944816" cy="3361928"/>
          </a:xfrm>
        </p:spPr>
        <p:txBody>
          <a:bodyPr/>
          <a:lstStyle/>
          <a:p>
            <a:pPr algn="l"/>
            <a:r>
              <a:rPr lang="en-GB" dirty="0" smtClean="0"/>
              <a:t>System commands start with a right parenthesis, e.g. </a:t>
            </a:r>
          </a:p>
          <a:p>
            <a:pPr algn="l"/>
            <a:r>
              <a:rPr lang="en-GB" dirty="0" smtClean="0"/>
              <a:t>)SAVE</a:t>
            </a:r>
          </a:p>
          <a:p>
            <a:pPr algn="l"/>
            <a:r>
              <a:rPr lang="en-GB" dirty="0" smtClean="0"/>
              <a:t>User commands start with a right square bracket, e.g.</a:t>
            </a:r>
          </a:p>
          <a:p>
            <a:pPr algn="l"/>
            <a:r>
              <a:rPr lang="en-GB" dirty="0" smtClean="0"/>
              <a:t>]SAVE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1608"/>
            <a:ext cx="7772400" cy="1667272"/>
          </a:xfrm>
        </p:spPr>
        <p:txBody>
          <a:bodyPr/>
          <a:lstStyle/>
          <a:p>
            <a:r>
              <a:rPr lang="en-GB" dirty="0"/>
              <a:t>User commands are akin to System commands 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7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7704856" cy="3721968"/>
          </a:xfrm>
        </p:spPr>
        <p:txBody>
          <a:bodyPr/>
          <a:lstStyle/>
          <a:p>
            <a:pPr algn="l"/>
            <a:r>
              <a:rPr lang="en-GB" dirty="0" smtClean="0"/>
              <a:t>The display now shows groups followed by a list of commands </a:t>
            </a:r>
          </a:p>
          <a:p>
            <a:pPr algn="l"/>
            <a:r>
              <a:rPr lang="en-GB" dirty="0" smtClean="0"/>
              <a:t>If a command is ambiguous (e.g. Compare) then its group is prepended.</a:t>
            </a:r>
          </a:p>
          <a:p>
            <a:pPr algn="l"/>
            <a:r>
              <a:rPr lang="en-GB" dirty="0" smtClean="0"/>
              <a:t>e.g.</a:t>
            </a:r>
          </a:p>
          <a:p>
            <a:pPr algn="l"/>
            <a:r>
              <a:rPr lang="en-GB" dirty="0" err="1" smtClean="0"/>
              <a:t>SALT.</a:t>
            </a:r>
            <a:r>
              <a:rPr lang="en-GB" dirty="0" err="1" smtClean="0">
                <a:solidFill>
                  <a:srgbClr val="FF0000"/>
                </a:solidFill>
              </a:rPr>
              <a:t>Compare</a:t>
            </a:r>
            <a:r>
              <a:rPr lang="en-GB" dirty="0" smtClean="0"/>
              <a:t> and </a:t>
            </a:r>
            <a:r>
              <a:rPr lang="en-GB" dirty="0" err="1" smtClean="0"/>
              <a:t>FN.</a:t>
            </a:r>
            <a:r>
              <a:rPr lang="en-GB" dirty="0" err="1" smtClean="0">
                <a:solidFill>
                  <a:srgbClr val="FF0000"/>
                </a:solidFill>
              </a:rPr>
              <a:t>Compare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]? Display format change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89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7704856" cy="3721968"/>
          </a:xfrm>
        </p:spPr>
        <p:txBody>
          <a:bodyPr/>
          <a:lstStyle/>
          <a:p>
            <a:pPr algn="l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]? Display format change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97" y="1556792"/>
            <a:ext cx="8181975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77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7344816" cy="3937992"/>
          </a:xfrm>
        </p:spPr>
        <p:txBody>
          <a:bodyPr/>
          <a:lstStyle/>
          <a:p>
            <a:pPr algn="l"/>
            <a:r>
              <a:rPr lang="en-GB" b="1" dirty="0" smtClean="0"/>
              <a:t>File </a:t>
            </a:r>
            <a:r>
              <a:rPr lang="en-GB" dirty="0" smtClean="0"/>
              <a:t>commands</a:t>
            </a:r>
          </a:p>
          <a:p>
            <a:pPr algn="l"/>
            <a:r>
              <a:rPr lang="en-GB" b="1" dirty="0" smtClean="0"/>
              <a:t>Function</a:t>
            </a:r>
            <a:r>
              <a:rPr lang="en-GB" dirty="0" smtClean="0"/>
              <a:t> related commands (FN)</a:t>
            </a:r>
          </a:p>
          <a:p>
            <a:pPr algn="l"/>
            <a:r>
              <a:rPr lang="en-GB" b="1" dirty="0" smtClean="0"/>
              <a:t>Namespace</a:t>
            </a:r>
            <a:r>
              <a:rPr lang="en-GB" dirty="0" smtClean="0"/>
              <a:t> related commands (NS)</a:t>
            </a:r>
          </a:p>
          <a:p>
            <a:pPr algn="l"/>
            <a:r>
              <a:rPr lang="en-GB" b="1" dirty="0" smtClean="0"/>
              <a:t>Workspace</a:t>
            </a:r>
            <a:r>
              <a:rPr lang="en-GB" dirty="0" smtClean="0"/>
              <a:t> related commands (WS)</a:t>
            </a:r>
          </a:p>
          <a:p>
            <a:pPr algn="l"/>
            <a:r>
              <a:rPr lang="en-GB" b="1" dirty="0" smtClean="0"/>
              <a:t>SALT</a:t>
            </a:r>
            <a:r>
              <a:rPr lang="en-GB" dirty="0" smtClean="0"/>
              <a:t> commands</a:t>
            </a:r>
          </a:p>
          <a:p>
            <a:pPr algn="l"/>
            <a:r>
              <a:rPr lang="en-GB" b="1" dirty="0" smtClean="0"/>
              <a:t>Tools</a:t>
            </a:r>
          </a:p>
          <a:p>
            <a:pPr algn="l"/>
            <a:r>
              <a:rPr lang="en-GB" b="1" dirty="0" smtClean="0"/>
              <a:t>UCMD </a:t>
            </a:r>
          </a:p>
          <a:p>
            <a:pPr algn="l"/>
            <a:r>
              <a:rPr lang="en-GB" dirty="0" smtClean="0"/>
              <a:t>Etc.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Commands Groups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57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7344816" cy="3937992"/>
          </a:xfrm>
        </p:spPr>
        <p:txBody>
          <a:bodyPr/>
          <a:lstStyle/>
          <a:p>
            <a:pPr algn="l"/>
            <a:r>
              <a:rPr lang="en-GB" smtClean="0"/>
              <a:t>In v1.34 </a:t>
            </a:r>
            <a:r>
              <a:rPr lang="en-GB" dirty="0" smtClean="0"/>
              <a:t>a few commands have been </a:t>
            </a:r>
            <a:r>
              <a:rPr lang="en-GB" dirty="0" smtClean="0">
                <a:solidFill>
                  <a:srgbClr val="00B050"/>
                </a:solidFill>
              </a:rPr>
              <a:t>added</a:t>
            </a:r>
            <a:r>
              <a:rPr lang="en-GB" dirty="0" smtClean="0"/>
              <a:t> and </a:t>
            </a:r>
          </a:p>
          <a:p>
            <a:pPr algn="l"/>
            <a:r>
              <a:rPr lang="en-GB" dirty="0" smtClean="0"/>
              <a:t>many commands have been </a:t>
            </a:r>
            <a:r>
              <a:rPr lang="en-GB" dirty="0" smtClean="0">
                <a:solidFill>
                  <a:srgbClr val="FF0000"/>
                </a:solidFill>
              </a:rPr>
              <a:t>renamed</a:t>
            </a:r>
          </a:p>
          <a:p>
            <a:pPr algn="l"/>
            <a:r>
              <a:rPr lang="en-GB" dirty="0" smtClean="0"/>
              <a:t>Or</a:t>
            </a:r>
          </a:p>
          <a:p>
            <a:pPr algn="l"/>
            <a:r>
              <a:rPr lang="en-GB" dirty="0" smtClean="0"/>
              <a:t>Assigned a </a:t>
            </a:r>
            <a:r>
              <a:rPr lang="en-GB" dirty="0" smtClean="0">
                <a:solidFill>
                  <a:srgbClr val="00B050"/>
                </a:solidFill>
              </a:rPr>
              <a:t>new</a:t>
            </a:r>
            <a:r>
              <a:rPr lang="en-GB" dirty="0" smtClean="0"/>
              <a:t> group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New</a:t>
            </a:r>
            <a:r>
              <a:rPr lang="en-GB" dirty="0" smtClean="0"/>
              <a:t> / </a:t>
            </a:r>
            <a:r>
              <a:rPr lang="en-GB" dirty="0" smtClean="0">
                <a:solidFill>
                  <a:srgbClr val="FF0000"/>
                </a:solidFill>
              </a:rPr>
              <a:t>changed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7344816" cy="3937992"/>
          </a:xfrm>
        </p:spPr>
        <p:txBody>
          <a:bodyPr/>
          <a:lstStyle/>
          <a:p>
            <a:pPr algn="l"/>
            <a:r>
              <a:rPr lang="en-GB" b="1" dirty="0" err="1">
                <a:solidFill>
                  <a:srgbClr val="FF0000"/>
                </a:solidFill>
              </a:rPr>
              <a:t>array.compare</a:t>
            </a:r>
            <a:r>
              <a:rPr lang="en-GB" dirty="0">
                <a:solidFill>
                  <a:srgbClr val="FF0000"/>
                </a:solidFill>
              </a:rPr>
              <a:t> 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varcompare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GB" b="1" dirty="0" err="1" smtClean="0">
                <a:solidFill>
                  <a:srgbClr val="FF0000"/>
                </a:solidFill>
              </a:rPr>
              <a:t>array.edit</a:t>
            </a:r>
            <a:r>
              <a:rPr lang="en-GB" dirty="0" smtClean="0">
                <a:solidFill>
                  <a:srgbClr val="FF0000"/>
                </a:solidFill>
              </a:rPr>
              <a:t> 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>
                <a:solidFill>
                  <a:schemeClr val="tx1"/>
                </a:solidFill>
              </a:rPr>
              <a:t>A</a:t>
            </a:r>
            <a:r>
              <a:rPr lang="en-GB" dirty="0" err="1" smtClean="0">
                <a:solidFill>
                  <a:schemeClr val="tx1"/>
                </a:solidFill>
              </a:rPr>
              <a:t>edit</a:t>
            </a:r>
            <a:r>
              <a:rPr lang="en-GB" dirty="0" smtClean="0">
                <a:solidFill>
                  <a:schemeClr val="tx1"/>
                </a:solidFill>
              </a:rPr>
              <a:t>): </a:t>
            </a:r>
            <a:r>
              <a:rPr lang="en-GB" dirty="0" err="1" smtClean="0">
                <a:solidFill>
                  <a:schemeClr val="tx1"/>
                </a:solidFill>
              </a:rPr>
              <a:t>D.Leibtag’s</a:t>
            </a:r>
            <a:r>
              <a:rPr lang="en-GB" dirty="0" smtClean="0">
                <a:solidFill>
                  <a:schemeClr val="tx1"/>
                </a:solidFill>
              </a:rPr>
              <a:t> editor</a:t>
            </a:r>
          </a:p>
          <a:p>
            <a:pPr algn="l"/>
            <a:r>
              <a:rPr lang="en-GB" b="1" dirty="0" err="1" smtClean="0">
                <a:solidFill>
                  <a:schemeClr val="tx1"/>
                </a:solidFill>
              </a:rPr>
              <a:t>tohtml</a:t>
            </a:r>
            <a:endParaRPr lang="en-GB" b="1" dirty="0" smtClean="0">
              <a:solidFill>
                <a:schemeClr val="tx1"/>
              </a:solidFill>
            </a:endParaRPr>
          </a:p>
          <a:p>
            <a:pPr algn="l"/>
            <a:endParaRPr lang="en-GB" b="1" dirty="0" smtClean="0">
              <a:solidFill>
                <a:schemeClr val="tx1"/>
              </a:solidFill>
            </a:endParaRP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All the Compare functions have seen 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–zone</a:t>
            </a:r>
            <a:r>
              <a:rPr lang="en-GB" dirty="0" smtClean="0">
                <a:solidFill>
                  <a:schemeClr val="tx1"/>
                </a:solidFill>
              </a:rPr>
              <a:t> become –</a:t>
            </a:r>
            <a:r>
              <a:rPr lang="en-GB" dirty="0" smtClean="0">
                <a:solidFill>
                  <a:srgbClr val="00B050"/>
                </a:solidFill>
              </a:rPr>
              <a:t>window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Array</a:t>
            </a:r>
            <a:r>
              <a:rPr lang="en-GB" dirty="0" smtClean="0"/>
              <a:t>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40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/>
              <a:t>cd  </a:t>
            </a:r>
            <a:endParaRPr lang="en-GB" b="1" dirty="0" smtClean="0"/>
          </a:p>
          <a:p>
            <a:pPr algn="l"/>
            <a:r>
              <a:rPr lang="en-GB" b="1" dirty="0" smtClean="0"/>
              <a:t>collect/</a:t>
            </a:r>
            <a:r>
              <a:rPr lang="en-GB" b="1" dirty="0" smtClean="0">
                <a:solidFill>
                  <a:srgbClr val="FF0000"/>
                </a:solidFill>
              </a:rPr>
              <a:t>split</a:t>
            </a:r>
            <a:r>
              <a:rPr lang="en-GB" b="1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splitfile</a:t>
            </a:r>
            <a:r>
              <a:rPr lang="en-GB" dirty="0" smtClean="0"/>
              <a:t>)</a:t>
            </a:r>
          </a:p>
          <a:p>
            <a:pPr algn="l"/>
            <a:r>
              <a:rPr lang="en-GB" b="1" dirty="0" err="1" smtClean="0">
                <a:solidFill>
                  <a:srgbClr val="FF0000"/>
                </a:solidFill>
              </a:rPr>
              <a:t>file.compare</a:t>
            </a:r>
            <a:r>
              <a:rPr lang="en-GB" b="1" dirty="0" smtClean="0"/>
              <a:t>  </a:t>
            </a:r>
            <a:r>
              <a:rPr lang="en-GB" dirty="0" smtClean="0"/>
              <a:t>(</a:t>
            </a:r>
            <a:r>
              <a:rPr lang="en-GB" dirty="0" err="1" smtClean="0"/>
              <a:t>cfcompare</a:t>
            </a:r>
            <a:r>
              <a:rPr lang="en-GB" dirty="0" smtClean="0"/>
              <a:t>)</a:t>
            </a:r>
          </a:p>
          <a:p>
            <a:pPr algn="l"/>
            <a:r>
              <a:rPr lang="en-GB" b="1" dirty="0" err="1" smtClean="0">
                <a:solidFill>
                  <a:srgbClr val="00B050"/>
                </a:solidFill>
              </a:rPr>
              <a:t>file.edit</a:t>
            </a:r>
            <a:r>
              <a:rPr lang="en-GB" b="1" dirty="0" smtClean="0"/>
              <a:t>  </a:t>
            </a: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find</a:t>
            </a:r>
            <a:r>
              <a:rPr lang="en-GB" b="1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ffind</a:t>
            </a:r>
            <a:r>
              <a:rPr lang="en-GB" dirty="0" smtClean="0"/>
              <a:t>)</a:t>
            </a:r>
            <a:r>
              <a:rPr lang="en-GB" b="1" dirty="0" smtClean="0"/>
              <a:t>/</a:t>
            </a:r>
            <a:r>
              <a:rPr lang="en-GB" b="1" dirty="0" smtClean="0">
                <a:solidFill>
                  <a:srgbClr val="FF0000"/>
                </a:solidFill>
              </a:rPr>
              <a:t>replace</a:t>
            </a:r>
            <a:r>
              <a:rPr lang="en-GB" b="1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freplace</a:t>
            </a:r>
            <a:r>
              <a:rPr lang="en-GB" dirty="0" smtClean="0"/>
              <a:t>)</a:t>
            </a: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tots</a:t>
            </a:r>
            <a:r>
              <a:rPr lang="en-GB" b="1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ffttots</a:t>
            </a:r>
            <a:r>
              <a:rPr lang="en-GB" dirty="0" smtClean="0"/>
              <a:t>)</a:t>
            </a:r>
            <a:r>
              <a:rPr lang="en-GB" b="1" dirty="0" smtClean="0"/>
              <a:t> </a:t>
            </a:r>
          </a:p>
          <a:p>
            <a:pPr algn="l"/>
            <a:r>
              <a:rPr lang="en-GB" b="1" dirty="0" smtClean="0">
                <a:solidFill>
                  <a:srgbClr val="00B050"/>
                </a:solidFill>
              </a:rPr>
              <a:t>touch  </a:t>
            </a:r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t</a:t>
            </a:r>
            <a:r>
              <a:rPr lang="en-GB" b="1" dirty="0" smtClean="0">
                <a:solidFill>
                  <a:srgbClr val="FF0000"/>
                </a:solidFill>
              </a:rPr>
              <a:t>o64</a:t>
            </a:r>
            <a:r>
              <a:rPr lang="en-GB" b="1" dirty="0" smtClean="0"/>
              <a:t> </a:t>
            </a:r>
            <a:r>
              <a:rPr lang="en-GB" dirty="0" smtClean="0"/>
              <a:t>(fto64)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File</a:t>
            </a:r>
            <a:r>
              <a:rPr lang="en-GB" dirty="0" smtClean="0"/>
              <a:t>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10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344816" cy="4154016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align</a:t>
            </a:r>
            <a:r>
              <a:rPr lang="en-GB" b="1" dirty="0"/>
              <a:t>  </a:t>
            </a:r>
            <a:r>
              <a:rPr lang="en-GB" dirty="0" smtClean="0"/>
              <a:t>(</a:t>
            </a:r>
            <a:r>
              <a:rPr lang="en-GB" dirty="0" err="1" smtClean="0"/>
              <a:t>commentalign</a:t>
            </a:r>
            <a:r>
              <a:rPr lang="en-GB" dirty="0" smtClean="0"/>
              <a:t>)</a:t>
            </a: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calls</a:t>
            </a:r>
            <a:r>
              <a:rPr lang="en-GB" b="1" dirty="0" smtClean="0"/>
              <a:t>  </a:t>
            </a:r>
            <a:r>
              <a:rPr lang="en-GB" dirty="0" smtClean="0"/>
              <a:t>(</a:t>
            </a:r>
            <a:r>
              <a:rPr lang="en-GB" dirty="0" err="1" smtClean="0"/>
              <a:t>fncalls</a:t>
            </a:r>
            <a:r>
              <a:rPr lang="en-GB" dirty="0" smtClean="0"/>
              <a:t>)</a:t>
            </a:r>
          </a:p>
          <a:p>
            <a:pPr algn="l"/>
            <a:r>
              <a:rPr lang="en-GB" b="1" dirty="0" err="1" smtClean="0"/>
              <a:t>dinput</a:t>
            </a:r>
            <a:r>
              <a:rPr lang="en-GB" b="1" dirty="0" smtClean="0"/>
              <a:t>  </a:t>
            </a:r>
          </a:p>
          <a:p>
            <a:pPr algn="l"/>
            <a:r>
              <a:rPr lang="en-GB" b="1" dirty="0" err="1" smtClean="0">
                <a:solidFill>
                  <a:srgbClr val="FF0000"/>
                </a:solidFill>
              </a:rPr>
              <a:t>fn.compare</a:t>
            </a:r>
            <a:r>
              <a:rPr lang="en-GB" b="1" dirty="0" smtClean="0"/>
              <a:t>  </a:t>
            </a:r>
            <a:r>
              <a:rPr lang="en-GB" dirty="0" smtClean="0"/>
              <a:t>(</a:t>
            </a:r>
            <a:r>
              <a:rPr lang="en-GB" dirty="0" err="1" smtClean="0"/>
              <a:t>fncompare</a:t>
            </a:r>
            <a:r>
              <a:rPr lang="en-GB" dirty="0" smtClean="0"/>
              <a:t>)</a:t>
            </a: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latest  </a:t>
            </a:r>
          </a:p>
          <a:p>
            <a:pPr algn="l"/>
            <a:r>
              <a:rPr lang="en-GB" b="1" dirty="0" err="1" smtClean="0">
                <a:solidFill>
                  <a:srgbClr val="FF0000"/>
                </a:solidFill>
              </a:rPr>
              <a:t>reorderlocals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(</a:t>
            </a:r>
            <a:r>
              <a:rPr lang="en-GB" dirty="0" err="1" smtClean="0"/>
              <a:t>reordlocals</a:t>
            </a:r>
            <a:r>
              <a:rPr lang="en-GB" dirty="0" smtClean="0"/>
              <a:t>)</a:t>
            </a: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Vocabulary</a:t>
            </a:r>
            <a:r>
              <a:rPr lang="en-GB" b="1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defs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FN</a:t>
            </a:r>
            <a:r>
              <a:rPr lang="en-GB" dirty="0" smtClean="0"/>
              <a:t>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74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/>
              <a:t>calendar  </a:t>
            </a:r>
            <a:endParaRPr lang="en-GB" b="1" dirty="0" smtClean="0"/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factors</a:t>
            </a:r>
            <a:r>
              <a:rPr lang="en-GB" b="1" dirty="0" smtClean="0"/>
              <a:t>  </a:t>
            </a:r>
            <a:r>
              <a:rPr lang="en-GB" dirty="0" smtClean="0"/>
              <a:t>(</a:t>
            </a:r>
            <a:r>
              <a:rPr lang="en-GB" dirty="0" err="1" smtClean="0"/>
              <a:t>factorsof</a:t>
            </a:r>
            <a:r>
              <a:rPr lang="en-GB" dirty="0" smtClean="0"/>
              <a:t>)</a:t>
            </a:r>
          </a:p>
          <a:p>
            <a:pPr algn="l"/>
            <a:r>
              <a:rPr lang="en-GB" b="1" dirty="0" err="1" smtClean="0"/>
              <a:t>fromhex</a:t>
            </a:r>
            <a:r>
              <a:rPr lang="en-GB" b="1" dirty="0" smtClean="0"/>
              <a:t>  </a:t>
            </a:r>
          </a:p>
          <a:p>
            <a:pPr algn="l"/>
            <a:r>
              <a:rPr lang="en-GB" b="1" dirty="0" err="1" smtClean="0"/>
              <a:t>tohex</a:t>
            </a:r>
            <a:endParaRPr lang="en-GB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B050"/>
                </a:solidFill>
              </a:rPr>
              <a:t>Misc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476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 err="1">
                <a:solidFill>
                  <a:srgbClr val="FF0000"/>
                </a:solidFill>
              </a:rPr>
              <a:t>scriptupdate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supdate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–DONT(SAVE)</a:t>
            </a: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summary  </a:t>
            </a:r>
          </a:p>
          <a:p>
            <a:pPr algn="l"/>
            <a:r>
              <a:rPr lang="en-GB" b="1" dirty="0" err="1" smtClean="0">
                <a:solidFill>
                  <a:schemeClr val="tx1"/>
                </a:solidFill>
              </a:rPr>
              <a:t>Xref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–file=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NS</a:t>
            </a:r>
            <a:r>
              <a:rPr lang="en-GB" dirty="0" smtClean="0"/>
              <a:t>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160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boxing  </a:t>
            </a:r>
            <a:endParaRPr lang="en-GB" b="1" dirty="0" smtClean="0">
              <a:solidFill>
                <a:srgbClr val="00B050"/>
              </a:solidFill>
            </a:endParaRPr>
          </a:p>
          <a:p>
            <a:pPr algn="l"/>
            <a:r>
              <a:rPr lang="en-GB" b="1" dirty="0" err="1" smtClean="0">
                <a:solidFill>
                  <a:schemeClr val="tx1"/>
                </a:solidFill>
              </a:rPr>
              <a:t>disp</a:t>
            </a:r>
            <a:endParaRPr lang="en-GB" b="1" dirty="0" smtClean="0">
              <a:solidFill>
                <a:schemeClr val="tx1"/>
              </a:solidFill>
            </a:endParaRP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display</a:t>
            </a:r>
          </a:p>
          <a:p>
            <a:pPr algn="l"/>
            <a:r>
              <a:rPr lang="en-GB" b="1" dirty="0" smtClean="0">
                <a:solidFill>
                  <a:srgbClr val="00B050"/>
                </a:solidFill>
              </a:rPr>
              <a:t>rows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Output </a:t>
            </a:r>
            <a:r>
              <a:rPr lang="en-GB" dirty="0" smtClean="0"/>
              <a:t>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10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2420888"/>
            <a:ext cx="7088832" cy="3217912"/>
          </a:xfrm>
        </p:spPr>
        <p:txBody>
          <a:bodyPr/>
          <a:lstStyle/>
          <a:p>
            <a:pPr algn="l"/>
            <a:r>
              <a:rPr lang="en-GB" dirty="0" smtClean="0"/>
              <a:t>System commands are case insensitive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User commands too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1608"/>
            <a:ext cx="7772400" cy="1451248"/>
          </a:xfrm>
        </p:spPr>
        <p:txBody>
          <a:bodyPr/>
          <a:lstStyle/>
          <a:p>
            <a:r>
              <a:rPr lang="en-GB" dirty="0"/>
              <a:t>User commands are akin to System commands </a:t>
            </a:r>
          </a:p>
        </p:txBody>
      </p:sp>
    </p:spTree>
    <p:extLst>
      <p:ext uri="{BB962C8B-B14F-4D97-AF65-F5344CB8AC3E}">
        <p14:creationId xmlns:p14="http://schemas.microsoft.com/office/powerpoint/2010/main" val="345200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boxing  </a:t>
            </a:r>
            <a:endParaRPr lang="en-GB" b="1" dirty="0" smtClean="0">
              <a:solidFill>
                <a:srgbClr val="00B050"/>
              </a:solidFill>
            </a:endParaRPr>
          </a:p>
          <a:p>
            <a:pPr algn="l"/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	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]box  on  -style=min</a:t>
            </a:r>
          </a:p>
          <a:p>
            <a:pPr algn="l"/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	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⍳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¨⍳3</a:t>
            </a:r>
          </a:p>
          <a:p>
            <a:pPr algn="l">
              <a:spcBef>
                <a:spcPts val="0"/>
              </a:spcBef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┌─┬───┬─────┐</a:t>
            </a:r>
          </a:p>
          <a:p>
            <a:pPr algn="l">
              <a:spcBef>
                <a:spcPts val="0"/>
              </a:spcBef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│1│1 2│1 2 3│</a:t>
            </a:r>
          </a:p>
          <a:p>
            <a:pPr algn="l">
              <a:spcBef>
                <a:spcPts val="0"/>
              </a:spcBef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└─┴───┴─────┘</a:t>
            </a:r>
            <a:endParaRPr lang="en-GB" dirty="0" smtClean="0">
              <a:solidFill>
                <a:schemeClr val="accent6">
                  <a:lumMod val="60000"/>
                  <a:lumOff val="40000"/>
                </a:schemeClr>
              </a:solidFill>
              <a:latin typeface="APL385 Unicode" panose="020B0709000202000203" pitchFamily="49" charset="0"/>
            </a:endParaRPr>
          </a:p>
          <a:p>
            <a:pPr algn="l"/>
            <a:endParaRPr lang="en-GB" b="1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Output </a:t>
            </a:r>
            <a:r>
              <a:rPr lang="en-GB" dirty="0" smtClean="0"/>
              <a:t>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315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 smtClean="0">
                <a:solidFill>
                  <a:srgbClr val="00B050"/>
                </a:solidFill>
              </a:rPr>
              <a:t>rows</a:t>
            </a:r>
          </a:p>
          <a:p>
            <a:pPr algn="l"/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      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]rows -fold=</a:t>
            </a:r>
            <a:r>
              <a:rPr lang="en-GB" sz="2400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           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Was off                                                              </a:t>
            </a: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                                                                     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      ⍳10 4                   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┌→───┬────┬────┬────┐         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↓1 1 │1 2 │1 3 │1 4 │         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├~──→┼~──→┼~──→┼~──→┤         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│2 1 │2 2 │2 3 │2 4 │         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├~──→┼~──→┼~──→┼~──→┤         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·····················                                                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rgbClr val="00B0F0"/>
                </a:solidFill>
                <a:latin typeface="APL385 Unicode" panose="020B0709000202000203" pitchFamily="49" charset="0"/>
              </a:rPr>
              <a:t>├~──→┼~──→┼~──→┼~──→┤         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rgbClr val="00B0F0"/>
                </a:solidFill>
                <a:latin typeface="APL385 Unicode" panose="020B0709000202000203" pitchFamily="49" charset="0"/>
              </a:rPr>
              <a:t>│10 1│10 2│10 3│10 4│         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rgbClr val="00B0F0"/>
                </a:solidFill>
                <a:latin typeface="APL385 Unicode" panose="020B0709000202000203" pitchFamily="49" charset="0"/>
              </a:rPr>
              <a:t>└~──→┴~──→┴~──→┴~──→┘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Output </a:t>
            </a:r>
            <a:r>
              <a:rPr lang="en-GB" dirty="0" smtClean="0"/>
              <a:t>group</a:t>
            </a:r>
            <a:endParaRPr lang="en-GB" dirty="0"/>
          </a:p>
        </p:txBody>
      </p:sp>
      <p:sp>
        <p:nvSpPr>
          <p:cNvPr id="4" name="Right Arrow 3"/>
          <p:cNvSpPr/>
          <p:nvPr/>
        </p:nvSpPr>
        <p:spPr bwMode="auto">
          <a:xfrm flipH="1">
            <a:off x="5148064" y="5373216"/>
            <a:ext cx="1368152" cy="108012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3 rows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4788024" y="5517232"/>
            <a:ext cx="144016" cy="144016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788024" y="5877272"/>
            <a:ext cx="144016" cy="144016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788024" y="6237312"/>
            <a:ext cx="144016" cy="144016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36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 smtClean="0">
                <a:solidFill>
                  <a:srgbClr val="00B050"/>
                </a:solidFill>
              </a:rPr>
              <a:t>rows</a:t>
            </a:r>
          </a:p>
          <a:p>
            <a:pPr algn="l"/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     ]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rows </a:t>
            </a: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wrap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Was off </a:t>
            </a:r>
            <a:endParaRPr lang="en-GB" sz="2400" dirty="0" smtClean="0">
              <a:solidFill>
                <a:schemeClr val="accent6">
                  <a:lumMod val="60000"/>
                  <a:lumOff val="40000"/>
                </a:schemeClr>
              </a:solidFill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                                                                                                                                  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	2 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22⍴⍳88</a:t>
            </a: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 1  2  3  4  5  6  7  8  9 10 11 12 13 </a:t>
            </a: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	14 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15 16 17 </a:t>
            </a: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18 19 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20 21 22</a:t>
            </a: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23 24 25 26 27 28 29 30 31 32 33 34 35 </a:t>
            </a: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	36 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37 38 39 </a:t>
            </a: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40 41 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42 43 44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Output </a:t>
            </a:r>
            <a:r>
              <a:rPr lang="en-GB" dirty="0" smtClean="0"/>
              <a:t>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41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 smtClean="0">
                <a:solidFill>
                  <a:srgbClr val="00B050"/>
                </a:solidFill>
              </a:rPr>
              <a:t>rows</a:t>
            </a:r>
          </a:p>
          <a:p>
            <a:pPr algn="l"/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     ]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rows </a:t>
            </a: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cut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Was </a:t>
            </a: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WRAP</a:t>
            </a:r>
          </a:p>
          <a:p>
            <a:pPr algn="l">
              <a:spcBef>
                <a:spcPts val="0"/>
              </a:spcBef>
            </a:pP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                                                                                                                                  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	2 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22⍴⍳88</a:t>
            </a:r>
          </a:p>
          <a:p>
            <a:pPr algn="l">
              <a:spcBef>
                <a:spcPts val="0"/>
              </a:spcBef>
            </a:pP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 1  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2  3  4  5  6  7  8  9 10 11 12 </a:t>
            </a: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13·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23 24 25 26 27 28 29 30 31 32 33 34 </a:t>
            </a:r>
            <a:r>
              <a:rPr lang="en-GB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PL385 Unicode" panose="020B0709000202000203" pitchFamily="49" charset="0"/>
              </a:rPr>
              <a:t>35·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Output </a:t>
            </a:r>
            <a:r>
              <a:rPr lang="en-GB" dirty="0" smtClean="0"/>
              <a:t>group</a:t>
            </a:r>
            <a:endParaRPr lang="en-GB" dirty="0"/>
          </a:p>
        </p:txBody>
      </p:sp>
      <p:sp>
        <p:nvSpPr>
          <p:cNvPr id="4" name="Down Arrow 3"/>
          <p:cNvSpPr/>
          <p:nvPr/>
        </p:nvSpPr>
        <p:spPr bwMode="auto">
          <a:xfrm>
            <a:off x="7596336" y="2204864"/>
            <a:ext cx="648072" cy="136815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75446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 err="1">
                <a:solidFill>
                  <a:schemeClr val="tx1"/>
                </a:solidFill>
              </a:rPr>
              <a:t>aplmon</a:t>
            </a:r>
            <a:r>
              <a:rPr lang="en-GB" b="1" dirty="0">
                <a:solidFill>
                  <a:schemeClr val="tx1"/>
                </a:solidFill>
              </a:rPr>
              <a:t>  </a:t>
            </a:r>
            <a:endParaRPr lang="en-GB" b="1" dirty="0" smtClean="0">
              <a:solidFill>
                <a:schemeClr val="tx1"/>
              </a:solidFill>
            </a:endParaRP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monitor  </a:t>
            </a: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profile  </a:t>
            </a: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time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CPUtime</a:t>
            </a:r>
            <a:r>
              <a:rPr lang="en-GB" dirty="0" smtClean="0">
                <a:solidFill>
                  <a:schemeClr val="tx1"/>
                </a:solidFill>
              </a:rPr>
              <a:t>) </a:t>
            </a:r>
            <a:r>
              <a:rPr lang="en-GB" dirty="0" smtClean="0">
                <a:solidFill>
                  <a:srgbClr val="00B050"/>
                </a:solidFill>
              </a:rPr>
              <a:t>-compare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>
                <a:solidFill>
                  <a:srgbClr val="00B050"/>
                </a:solidFill>
              </a:rPr>
              <a:t> Performance  </a:t>
            </a:r>
            <a:r>
              <a:rPr lang="en-GB" dirty="0" smtClean="0"/>
              <a:t>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97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clean</a:t>
            </a:r>
            <a:r>
              <a:rPr lang="en-GB" b="1" dirty="0">
                <a:solidFill>
                  <a:srgbClr val="00B050"/>
                </a:solidFill>
              </a:rPr>
              <a:t> 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uclean</a:t>
            </a:r>
            <a:r>
              <a:rPr lang="en-GB" dirty="0" smtClean="0">
                <a:solidFill>
                  <a:schemeClr val="tx1"/>
                </a:solidFill>
              </a:rPr>
              <a:t>) </a:t>
            </a:r>
            <a:r>
              <a:rPr lang="en-GB" dirty="0" smtClean="0">
                <a:solidFill>
                  <a:srgbClr val="00B050"/>
                </a:solidFill>
              </a:rPr>
              <a:t>–delete(files)</a:t>
            </a: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list  </a:t>
            </a: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load  </a:t>
            </a: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open </a:t>
            </a:r>
            <a:r>
              <a:rPr lang="en-GB" b="1" dirty="0" smtClean="0">
                <a:solidFill>
                  <a:srgbClr val="00B050"/>
                </a:solidFill>
              </a:rPr>
              <a:t>–using= (*)</a:t>
            </a:r>
          </a:p>
          <a:p>
            <a:pPr algn="l"/>
            <a:r>
              <a:rPr lang="en-GB" b="1" dirty="0" err="1" smtClean="0">
                <a:solidFill>
                  <a:schemeClr val="tx1"/>
                </a:solidFill>
              </a:rPr>
              <a:t>removeversions</a:t>
            </a:r>
            <a:r>
              <a:rPr lang="en-GB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en-GB" b="1" dirty="0" err="1" smtClean="0">
                <a:solidFill>
                  <a:srgbClr val="FF0000"/>
                </a:solidFill>
              </a:rPr>
              <a:t>salt.compare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–using</a:t>
            </a:r>
            <a:r>
              <a:rPr lang="en-GB" b="1" dirty="0" smtClean="0">
                <a:solidFill>
                  <a:srgbClr val="00B050"/>
                </a:solidFill>
              </a:rPr>
              <a:t>= (*)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save,  settings,  snap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* Switch </a:t>
            </a:r>
            <a:r>
              <a:rPr lang="en-GB" i="1" dirty="0" smtClean="0">
                <a:solidFill>
                  <a:schemeClr val="tx1"/>
                </a:solidFill>
              </a:rPr>
              <a:t>–use </a:t>
            </a:r>
            <a:r>
              <a:rPr lang="en-GB" dirty="0" smtClean="0">
                <a:solidFill>
                  <a:schemeClr val="tx1"/>
                </a:solidFill>
              </a:rPr>
              <a:t>now </a:t>
            </a:r>
            <a:r>
              <a:rPr lang="en-GB" i="1" dirty="0" smtClean="0">
                <a:solidFill>
                  <a:schemeClr val="tx1"/>
                </a:solidFill>
              </a:rPr>
              <a:t>–using </a:t>
            </a:r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/>
              <a:t>SALT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188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 err="1">
                <a:solidFill>
                  <a:srgbClr val="FF0000"/>
                </a:solidFill>
              </a:rPr>
              <a:t>ucmdhelp</a:t>
            </a:r>
            <a:r>
              <a:rPr lang="en-GB" b="1" dirty="0">
                <a:solidFill>
                  <a:srgbClr val="FF0000"/>
                </a:solidFill>
              </a:rPr>
              <a:t> 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helpexample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GB" b="1" dirty="0" err="1" smtClean="0">
                <a:solidFill>
                  <a:srgbClr val="FF0000"/>
                </a:solidFill>
              </a:rPr>
              <a:t>ucmdnoparsing</a:t>
            </a:r>
            <a:r>
              <a:rPr lang="en-GB" b="1" dirty="0" smtClean="0">
                <a:solidFill>
                  <a:srgbClr val="FF0000"/>
                </a:solidFill>
              </a:rPr>
              <a:t> 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sampleA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GB" b="1" dirty="0" err="1">
                <a:solidFill>
                  <a:srgbClr val="FF0000"/>
                </a:solidFill>
              </a:rPr>
              <a:t>u</a:t>
            </a:r>
            <a:r>
              <a:rPr lang="en-GB" b="1" dirty="0" err="1" smtClean="0">
                <a:solidFill>
                  <a:srgbClr val="FF0000"/>
                </a:solidFill>
              </a:rPr>
              <a:t>cmdparsing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sampleB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/>
              <a:t>Samples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92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en-GB" b="1" dirty="0">
                <a:solidFill>
                  <a:schemeClr val="tx1"/>
                </a:solidFill>
              </a:rPr>
              <a:t>add  </a:t>
            </a:r>
            <a:endParaRPr lang="en-GB" b="1" dirty="0" smtClean="0">
              <a:solidFill>
                <a:schemeClr val="tx1"/>
              </a:solidFill>
            </a:endParaRPr>
          </a:p>
          <a:p>
            <a:pPr algn="l"/>
            <a:r>
              <a:rPr lang="en-GB" b="1" dirty="0" err="1" smtClean="0">
                <a:solidFill>
                  <a:srgbClr val="FF0000"/>
                </a:solidFill>
              </a:rPr>
              <a:t>checkin</a:t>
            </a:r>
            <a:r>
              <a:rPr lang="en-GB" b="1" dirty="0" smtClean="0">
                <a:solidFill>
                  <a:schemeClr val="tx1"/>
                </a:solidFill>
              </a:rPr>
              <a:t>  </a:t>
            </a:r>
            <a:r>
              <a:rPr lang="en-GB" dirty="0" smtClean="0">
                <a:solidFill>
                  <a:schemeClr val="tx1"/>
                </a:solidFill>
              </a:rPr>
              <a:t>(ci)</a:t>
            </a: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co  </a:t>
            </a: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delete  </a:t>
            </a:r>
            <a:r>
              <a:rPr lang="en-GB" b="1" dirty="0">
                <a:solidFill>
                  <a:schemeClr val="tx1"/>
                </a:solidFill>
              </a:rPr>
              <a:t>diff  export  import  </a:t>
            </a:r>
            <a:endParaRPr lang="en-GB" b="1" dirty="0" smtClean="0">
              <a:solidFill>
                <a:schemeClr val="tx1"/>
              </a:solidFill>
            </a:endParaRP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resolve  </a:t>
            </a:r>
            <a:r>
              <a:rPr lang="en-GB" b="1" dirty="0">
                <a:solidFill>
                  <a:schemeClr val="tx1"/>
                </a:solidFill>
              </a:rPr>
              <a:t>status  </a:t>
            </a:r>
            <a:r>
              <a:rPr lang="en-GB" b="1" dirty="0" smtClean="0">
                <a:solidFill>
                  <a:schemeClr val="tx1"/>
                </a:solidFill>
              </a:rPr>
              <a:t>update</a:t>
            </a:r>
          </a:p>
          <a:p>
            <a:pPr algn="l"/>
            <a:endParaRPr lang="en-GB" b="1" dirty="0">
              <a:solidFill>
                <a:schemeClr val="tx1"/>
              </a:solidFill>
            </a:endParaRP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All renamed from </a:t>
            </a:r>
            <a:r>
              <a:rPr lang="en-GB" dirty="0" err="1" smtClean="0">
                <a:solidFill>
                  <a:schemeClr val="tx1"/>
                </a:solidFill>
              </a:rPr>
              <a:t>svnX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/>
              <a:t>SVN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63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fr-FR" b="1" dirty="0" err="1">
                <a:solidFill>
                  <a:schemeClr val="tx1"/>
                </a:solidFill>
              </a:rPr>
              <a:t>assemblies</a:t>
            </a:r>
            <a:r>
              <a:rPr lang="fr-FR" b="1" dirty="0">
                <a:solidFill>
                  <a:schemeClr val="tx1"/>
                </a:solidFill>
              </a:rPr>
              <a:t>  </a:t>
            </a:r>
            <a:endParaRPr lang="fr-FR" b="1" dirty="0" smtClean="0">
              <a:solidFill>
                <a:schemeClr val="tx1"/>
              </a:solidFill>
            </a:endParaRPr>
          </a:p>
          <a:p>
            <a:pPr algn="l"/>
            <a:r>
              <a:rPr lang="fr-FR" b="1" dirty="0" err="1" smtClean="0">
                <a:solidFill>
                  <a:schemeClr val="tx1"/>
                </a:solidFill>
              </a:rPr>
              <a:t>demo</a:t>
            </a:r>
            <a:r>
              <a:rPr lang="fr-FR" b="1" dirty="0" smtClean="0">
                <a:solidFill>
                  <a:schemeClr val="tx1"/>
                </a:solidFill>
              </a:rPr>
              <a:t>  </a:t>
            </a:r>
            <a:r>
              <a:rPr lang="fr-FR" b="1" dirty="0" smtClean="0">
                <a:solidFill>
                  <a:srgbClr val="00B050"/>
                </a:solidFill>
              </a:rPr>
              <a:t>(</a:t>
            </a:r>
            <a:r>
              <a:rPr lang="fr-FR" b="1" dirty="0" err="1" smtClean="0">
                <a:solidFill>
                  <a:srgbClr val="00B050"/>
                </a:solidFill>
              </a:rPr>
              <a:t>works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under</a:t>
            </a:r>
            <a:r>
              <a:rPr lang="fr-FR" b="1" dirty="0" smtClean="0">
                <a:solidFill>
                  <a:srgbClr val="00B050"/>
                </a:solidFill>
              </a:rPr>
              <a:t> Unix)</a:t>
            </a:r>
          </a:p>
          <a:p>
            <a:pPr algn="l"/>
            <a:r>
              <a:rPr lang="fr-FR" b="1" dirty="0" err="1" smtClean="0">
                <a:solidFill>
                  <a:schemeClr val="tx1"/>
                </a:solidFill>
              </a:rPr>
              <a:t>dmx</a:t>
            </a:r>
            <a:r>
              <a:rPr lang="fr-FR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fr-FR" b="1" dirty="0" err="1" smtClean="0">
                <a:solidFill>
                  <a:srgbClr val="FF0000"/>
                </a:solidFill>
              </a:rPr>
              <a:t>fileassociations</a:t>
            </a:r>
            <a:r>
              <a:rPr lang="fr-FR" b="1" dirty="0" smtClean="0">
                <a:solidFill>
                  <a:schemeClr val="tx1"/>
                </a:solidFill>
              </a:rPr>
              <a:t>  </a:t>
            </a:r>
            <a:r>
              <a:rPr lang="fr-FR" dirty="0" smtClean="0">
                <a:solidFill>
                  <a:schemeClr val="tx1"/>
                </a:solidFill>
              </a:rPr>
              <a:t>(</a:t>
            </a:r>
            <a:r>
              <a:rPr lang="fr-FR" dirty="0" err="1" smtClean="0">
                <a:solidFill>
                  <a:schemeClr val="tx1"/>
                </a:solidFill>
              </a:rPr>
              <a:t>efa</a:t>
            </a:r>
            <a:r>
              <a:rPr lang="fr-FR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fr-FR" b="1" dirty="0" err="1" smtClean="0">
                <a:solidFill>
                  <a:schemeClr val="tx1"/>
                </a:solidFill>
              </a:rPr>
              <a:t>guiprops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/>
              <a:t>Tools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89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/>
          <a:lstStyle/>
          <a:p>
            <a:pPr algn="l"/>
            <a:r>
              <a:rPr lang="fr-FR" b="1" dirty="0" smtClean="0">
                <a:solidFill>
                  <a:schemeClr val="tx1"/>
                </a:solidFill>
              </a:rPr>
              <a:t>in </a:t>
            </a:r>
            <a:r>
              <a:rPr lang="fr-FR" dirty="0" smtClean="0">
                <a:solidFill>
                  <a:schemeClr val="tx1"/>
                </a:solidFill>
              </a:rPr>
              <a:t>(</a:t>
            </a:r>
            <a:r>
              <a:rPr lang="fr-FR" dirty="0" err="1" smtClean="0">
                <a:solidFill>
                  <a:schemeClr val="tx1"/>
                </a:solidFill>
              </a:rPr>
              <a:t>merged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with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inx</a:t>
            </a:r>
            <a:r>
              <a:rPr lang="fr-FR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GB" b="1" dirty="0">
                <a:solidFill>
                  <a:schemeClr val="tx1"/>
                </a:solidFill>
              </a:rPr>
              <a:t>o</a:t>
            </a:r>
            <a:r>
              <a:rPr lang="en-GB" b="1" dirty="0" smtClean="0">
                <a:solidFill>
                  <a:schemeClr val="tx1"/>
                </a:solidFill>
              </a:rPr>
              <a:t>ut </a:t>
            </a:r>
            <a:r>
              <a:rPr lang="fr-FR" dirty="0">
                <a:solidFill>
                  <a:schemeClr val="tx1"/>
                </a:solidFill>
              </a:rPr>
              <a:t>(</a:t>
            </a:r>
            <a:r>
              <a:rPr lang="fr-FR" dirty="0" err="1">
                <a:solidFill>
                  <a:schemeClr val="tx1"/>
                </a:solidFill>
              </a:rPr>
              <a:t>merged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outx</a:t>
            </a:r>
            <a:r>
              <a:rPr lang="fr-FR" dirty="0">
                <a:solidFill>
                  <a:schemeClr val="tx1"/>
                </a:solidFill>
              </a:rPr>
              <a:t>)</a:t>
            </a:r>
            <a:endParaRPr lang="en-GB" b="1" dirty="0" smtClean="0">
              <a:solidFill>
                <a:schemeClr val="tx1"/>
              </a:solidFill>
            </a:endParaRPr>
          </a:p>
          <a:p>
            <a:pPr algn="l"/>
            <a:endParaRPr lang="en-GB" b="1" dirty="0" smtClean="0">
              <a:solidFill>
                <a:schemeClr val="tx1"/>
              </a:solidFill>
            </a:endParaRPr>
          </a:p>
          <a:p>
            <a:pPr algn="l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/>
              <a:t>Transfer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580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2420888"/>
            <a:ext cx="7088832" cy="3217912"/>
          </a:xfrm>
        </p:spPr>
        <p:txBody>
          <a:bodyPr/>
          <a:lstStyle/>
          <a:p>
            <a:pPr algn="l"/>
            <a:r>
              <a:rPr lang="en-GB" dirty="0" smtClean="0"/>
              <a:t>System commands are provided with the system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User commands are WRITTEN by the user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1608"/>
            <a:ext cx="7772400" cy="1451248"/>
          </a:xfrm>
        </p:spPr>
        <p:txBody>
          <a:bodyPr/>
          <a:lstStyle/>
          <a:p>
            <a:r>
              <a:rPr lang="en-GB" dirty="0"/>
              <a:t>User commands are akin to System commands </a:t>
            </a:r>
          </a:p>
        </p:txBody>
      </p:sp>
    </p:spTree>
    <p:extLst>
      <p:ext uri="{BB962C8B-B14F-4D97-AF65-F5344CB8AC3E}">
        <p14:creationId xmlns:p14="http://schemas.microsoft.com/office/powerpoint/2010/main" val="54958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1988840"/>
            <a:ext cx="7344816" cy="2592288"/>
          </a:xfrm>
        </p:spPr>
        <p:txBody>
          <a:bodyPr numCol="2"/>
          <a:lstStyle/>
          <a:p>
            <a:pPr algn="l"/>
            <a:r>
              <a:rPr lang="fr-FR" b="1" dirty="0" err="1" smtClean="0">
                <a:solidFill>
                  <a:schemeClr val="tx1"/>
                </a:solidFill>
              </a:rPr>
              <a:t>udebug</a:t>
            </a:r>
            <a:r>
              <a:rPr lang="fr-FR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fr-FR" b="1" dirty="0" err="1" smtClean="0">
                <a:solidFill>
                  <a:schemeClr val="tx1"/>
                </a:solidFill>
              </a:rPr>
              <a:t>uload</a:t>
            </a:r>
            <a:r>
              <a:rPr lang="fr-FR" b="1" dirty="0" smtClean="0">
                <a:solidFill>
                  <a:schemeClr val="tx1"/>
                </a:solidFill>
              </a:rPr>
              <a:t>    </a:t>
            </a:r>
          </a:p>
          <a:p>
            <a:pPr algn="l"/>
            <a:r>
              <a:rPr lang="fr-FR" b="1" dirty="0" err="1" smtClean="0">
                <a:solidFill>
                  <a:schemeClr val="tx1"/>
                </a:solidFill>
              </a:rPr>
              <a:t>unew</a:t>
            </a:r>
            <a:r>
              <a:rPr lang="fr-FR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fr-FR" b="1" dirty="0" err="1" smtClean="0">
                <a:solidFill>
                  <a:schemeClr val="tx1"/>
                </a:solidFill>
              </a:rPr>
              <a:t>urefresh</a:t>
            </a:r>
            <a:r>
              <a:rPr lang="fr-FR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fr-FR" b="1" dirty="0" err="1" smtClean="0">
                <a:solidFill>
                  <a:schemeClr val="tx1"/>
                </a:solidFill>
              </a:rPr>
              <a:t>ureset</a:t>
            </a:r>
            <a:r>
              <a:rPr lang="fr-FR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fr-FR" b="1" dirty="0" err="1" smtClean="0">
                <a:solidFill>
                  <a:schemeClr val="tx1"/>
                </a:solidFill>
              </a:rPr>
              <a:t>usetup</a:t>
            </a:r>
            <a:r>
              <a:rPr lang="fr-FR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fr-FR" b="1" dirty="0" err="1" smtClean="0">
                <a:solidFill>
                  <a:schemeClr val="tx1"/>
                </a:solidFill>
              </a:rPr>
              <a:t>uupdate</a:t>
            </a:r>
            <a:r>
              <a:rPr lang="fr-FR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fr-FR" b="1" dirty="0" err="1" smtClean="0">
                <a:solidFill>
                  <a:schemeClr val="tx1"/>
                </a:solidFill>
              </a:rPr>
              <a:t>uversion</a:t>
            </a:r>
            <a:r>
              <a:rPr lang="fr-FR" b="1" dirty="0" smtClean="0">
                <a:solidFill>
                  <a:schemeClr val="tx1"/>
                </a:solidFill>
              </a:rPr>
              <a:t>  </a:t>
            </a:r>
            <a:r>
              <a:rPr lang="fr-FR" dirty="0" err="1" smtClean="0">
                <a:solidFill>
                  <a:srgbClr val="00B050"/>
                </a:solidFill>
              </a:rPr>
              <a:t>ws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UCMD</a:t>
            </a:r>
            <a:r>
              <a:rPr lang="en-GB" dirty="0" smtClean="0"/>
              <a:t> </a:t>
            </a:r>
            <a:r>
              <a:rPr lang="en-GB" b="0" dirty="0" smtClean="0"/>
              <a:t>(Spice) </a:t>
            </a:r>
            <a:r>
              <a:rPr lang="en-GB" dirty="0" smtClean="0"/>
              <a:t>group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4605816"/>
            <a:ext cx="35092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 smtClean="0">
                <a:latin typeface="+mn-lt"/>
              </a:rPr>
              <a:t>umonitor</a:t>
            </a:r>
            <a:r>
              <a:rPr lang="fr-FR" sz="3200" b="1" dirty="0" smtClean="0">
                <a:latin typeface="+mn-lt"/>
              </a:rPr>
              <a:t>  </a:t>
            </a:r>
            <a:r>
              <a:rPr lang="fr-FR" sz="3200" dirty="0" smtClean="0">
                <a:solidFill>
                  <a:srgbClr val="00B050"/>
                </a:solidFill>
                <a:latin typeface="+mn-lt"/>
              </a:rPr>
              <a:t>-report</a:t>
            </a:r>
            <a:endParaRPr lang="en-GB" sz="3200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763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748464" cy="3600400"/>
          </a:xfrm>
        </p:spPr>
        <p:txBody>
          <a:bodyPr numCol="2"/>
          <a:lstStyle/>
          <a:p>
            <a:pPr algn="l"/>
            <a:r>
              <a:rPr lang="en-GB" b="1" dirty="0" smtClean="0">
                <a:solidFill>
                  <a:srgbClr val="FF0000"/>
                </a:solidFill>
              </a:rPr>
              <a:t>Document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wsdoc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r>
              <a:rPr lang="en-GB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en-GB" b="1" dirty="0" err="1" smtClean="0">
                <a:solidFill>
                  <a:srgbClr val="FF0000"/>
                </a:solidFill>
              </a:rPr>
              <a:t>findrefs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(refs)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GB" b="1" dirty="0" err="1" smtClean="0">
                <a:solidFill>
                  <a:schemeClr val="tx1"/>
                </a:solidFill>
              </a:rPr>
              <a:t>fnslike</a:t>
            </a:r>
            <a:r>
              <a:rPr lang="en-GB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locate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wslocate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GB" b="1" dirty="0" smtClean="0">
                <a:solidFill>
                  <a:srgbClr val="00B050"/>
                </a:solidFill>
              </a:rPr>
              <a:t>map  </a:t>
            </a:r>
          </a:p>
          <a:p>
            <a:pPr algn="l"/>
            <a:r>
              <a:rPr lang="en-GB" b="1" dirty="0" err="1" smtClean="0">
                <a:solidFill>
                  <a:schemeClr val="tx1"/>
                </a:solidFill>
              </a:rPr>
              <a:t>nameslike</a:t>
            </a:r>
            <a:r>
              <a:rPr lang="en-GB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peek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wspeek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GB" b="1" dirty="0" err="1" smtClean="0">
                <a:solidFill>
                  <a:schemeClr val="tx1"/>
                </a:solidFill>
              </a:rPr>
              <a:t>sizeof</a:t>
            </a:r>
            <a:r>
              <a:rPr lang="en-GB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en-GB" b="1" dirty="0" err="1" smtClean="0">
                <a:solidFill>
                  <a:schemeClr val="tx1"/>
                </a:solidFill>
              </a:rPr>
              <a:t>varslike</a:t>
            </a:r>
            <a:r>
              <a:rPr lang="en-GB" b="1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en-GB" b="1" dirty="0" err="1" smtClean="0">
                <a:solidFill>
                  <a:srgbClr val="FF0000"/>
                </a:solidFill>
              </a:rPr>
              <a:t>ws.compare</a:t>
            </a:r>
            <a:r>
              <a:rPr lang="en-GB" b="1" dirty="0" smtClean="0">
                <a:solidFill>
                  <a:schemeClr val="tx1"/>
                </a:solidFill>
              </a:rPr>
              <a:t> 	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wscompare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GB" dirty="0" smtClean="0"/>
              <a:t>WS group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5085184"/>
            <a:ext cx="78422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Locate is now –</a:t>
            </a:r>
            <a:r>
              <a:rPr lang="en-GB" sz="3200" b="1" i="1" dirty="0" smtClean="0">
                <a:solidFill>
                  <a:srgbClr val="00B050"/>
                </a:solidFill>
              </a:rPr>
              <a:t>recursive</a:t>
            </a:r>
            <a:r>
              <a:rPr lang="en-GB" sz="3200" dirty="0" smtClean="0">
                <a:solidFill>
                  <a:srgbClr val="00B050"/>
                </a:solidFill>
              </a:rPr>
              <a:t> </a:t>
            </a:r>
            <a:r>
              <a:rPr lang="en-GB" sz="3200" dirty="0" smtClean="0"/>
              <a:t>unless –</a:t>
            </a:r>
            <a:r>
              <a:rPr lang="en-GB" sz="3200" i="1" dirty="0" smtClean="0"/>
              <a:t>class</a:t>
            </a:r>
            <a:r>
              <a:rPr lang="en-GB" sz="3200" dirty="0" smtClean="0"/>
              <a:t> is used</a:t>
            </a:r>
          </a:p>
          <a:p>
            <a:r>
              <a:rPr lang="en-GB" sz="3200" dirty="0" smtClean="0"/>
              <a:t>And has new </a:t>
            </a:r>
            <a:r>
              <a:rPr lang="en-GB" sz="3200" b="1" i="1" dirty="0" smtClean="0">
                <a:solidFill>
                  <a:srgbClr val="00B050"/>
                </a:solidFill>
              </a:rPr>
              <a:t>–execute </a:t>
            </a:r>
            <a:r>
              <a:rPr lang="en-GB" sz="3200" dirty="0" smtClean="0"/>
              <a:t>switch.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511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8208912" cy="3528392"/>
          </a:xfrm>
        </p:spPr>
        <p:txBody>
          <a:bodyPr numCol="1"/>
          <a:lstStyle/>
          <a:p>
            <a:r>
              <a:rPr lang="en-GB" dirty="0" smtClean="0">
                <a:solidFill>
                  <a:schemeClr val="tx1"/>
                </a:solidFill>
              </a:rPr>
              <a:t>…for this year </a:t>
            </a:r>
            <a:r>
              <a:rPr lang="en-GB" dirty="0" smtClean="0">
                <a:solidFill>
                  <a:schemeClr val="tx1"/>
                </a:solidFill>
                <a:sym typeface="Wingdings" panose="05000000000000000000" pitchFamily="2" charset="2"/>
              </a:rPr>
              <a:t></a:t>
            </a:r>
            <a:endParaRPr lang="en-GB" dirty="0" smtClean="0">
              <a:solidFill>
                <a:schemeClr val="tx1"/>
              </a:solidFill>
            </a:endParaRPr>
          </a:p>
          <a:p>
            <a:pPr algn="l"/>
            <a:endParaRPr lang="en-GB" dirty="0" smtClean="0">
              <a:solidFill>
                <a:schemeClr val="tx1"/>
              </a:solidFill>
            </a:endParaRP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Most of the changes relate to renaming commands and reassigning them to groups.</a:t>
            </a:r>
          </a:p>
          <a:p>
            <a:pPr algn="l"/>
            <a:endParaRPr lang="en-GB" dirty="0" smtClean="0">
              <a:solidFill>
                <a:schemeClr val="tx1"/>
              </a:solidFill>
            </a:endParaRP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Some of the switches’ names has yet to change. </a:t>
            </a:r>
            <a:endParaRPr lang="en-GB" b="1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18564" y="908720"/>
            <a:ext cx="2662064" cy="803176"/>
          </a:xfrm>
        </p:spPr>
        <p:txBody>
          <a:bodyPr/>
          <a:lstStyle/>
          <a:p>
            <a:r>
              <a:rPr lang="en-GB" dirty="0" smtClean="0"/>
              <a:t>This is 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60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8064896" cy="2952328"/>
          </a:xfrm>
        </p:spPr>
        <p:txBody>
          <a:bodyPr numCol="1"/>
          <a:lstStyle/>
          <a:p>
            <a:r>
              <a:rPr lang="en-GB" dirty="0" smtClean="0">
                <a:solidFill>
                  <a:schemeClr val="tx1"/>
                </a:solidFill>
              </a:rPr>
              <a:t>For details see</a:t>
            </a:r>
          </a:p>
          <a:p>
            <a:r>
              <a:rPr lang="en-GB" b="1" dirty="0" smtClean="0">
                <a:solidFill>
                  <a:schemeClr val="tx1"/>
                </a:solidFill>
              </a:rPr>
              <a:t>SALT-UCMD </a:t>
            </a:r>
            <a:r>
              <a:rPr lang="en-GB" b="1" dirty="0">
                <a:solidFill>
                  <a:schemeClr val="tx1"/>
                </a:solidFill>
              </a:rPr>
              <a:t>release notes(V14</a:t>
            </a:r>
            <a:r>
              <a:rPr lang="en-GB" b="1" dirty="0" smtClean="0">
                <a:solidFill>
                  <a:schemeClr val="tx1"/>
                </a:solidFill>
              </a:rPr>
              <a:t>)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and the</a:t>
            </a:r>
          </a:p>
          <a:p>
            <a:r>
              <a:rPr lang="en-GB" b="1" dirty="0" smtClean="0">
                <a:solidFill>
                  <a:schemeClr val="tx1"/>
                </a:solidFill>
              </a:rPr>
              <a:t>User Commands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documents.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18564" y="908720"/>
            <a:ext cx="2662064" cy="803176"/>
          </a:xfrm>
        </p:spPr>
        <p:txBody>
          <a:bodyPr/>
          <a:lstStyle/>
          <a:p>
            <a:r>
              <a:rPr lang="en-GB" dirty="0" smtClean="0"/>
              <a:t>This is 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10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2492896"/>
            <a:ext cx="6944816" cy="3145904"/>
          </a:xfrm>
        </p:spPr>
        <p:txBody>
          <a:bodyPr/>
          <a:lstStyle/>
          <a:p>
            <a:pPr algn="l"/>
            <a:r>
              <a:rPr lang="en-GB" dirty="0" smtClean="0"/>
              <a:t>System commands may take 0 or more arguments 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User commands too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1608"/>
            <a:ext cx="7772400" cy="1451248"/>
          </a:xfrm>
        </p:spPr>
        <p:txBody>
          <a:bodyPr/>
          <a:lstStyle/>
          <a:p>
            <a:r>
              <a:rPr lang="en-GB" dirty="0"/>
              <a:t>User commands are akin to System commands </a:t>
            </a:r>
          </a:p>
        </p:txBody>
      </p:sp>
    </p:spTree>
    <p:extLst>
      <p:ext uri="{BB962C8B-B14F-4D97-AF65-F5344CB8AC3E}">
        <p14:creationId xmlns:p14="http://schemas.microsoft.com/office/powerpoint/2010/main" val="93509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7016824" cy="3937992"/>
          </a:xfrm>
        </p:spPr>
        <p:txBody>
          <a:bodyPr/>
          <a:lstStyle/>
          <a:p>
            <a:pPr algn="l"/>
            <a:r>
              <a:rPr lang="en-GB" dirty="0" smtClean="0"/>
              <a:t>System command </a:t>
            </a:r>
            <a:r>
              <a:rPr lang="en-GB" b="1" dirty="0" smtClean="0"/>
              <a:t>WSID</a:t>
            </a:r>
            <a:r>
              <a:rPr lang="en-GB" dirty="0" smtClean="0"/>
              <a:t> takes 0 or 1 argument: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)WSID by itself returns the name of the active workspace.</a:t>
            </a:r>
          </a:p>
          <a:p>
            <a:pPr algn="l"/>
            <a:r>
              <a:rPr lang="en-GB" dirty="0" smtClean="0"/>
              <a:t>)WSID with an argument sets the name of the active workspace.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701824"/>
            <a:ext cx="7772400" cy="1143000"/>
          </a:xfrm>
        </p:spPr>
        <p:txBody>
          <a:bodyPr/>
          <a:lstStyle/>
          <a:p>
            <a:r>
              <a:rPr lang="en-GB" dirty="0" smtClean="0"/>
              <a:t>Example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479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8388424" cy="3865984"/>
          </a:xfrm>
        </p:spPr>
        <p:txBody>
          <a:bodyPr/>
          <a:lstStyle/>
          <a:p>
            <a:pPr algn="l"/>
            <a:r>
              <a:rPr lang="en-GB" dirty="0" smtClean="0"/>
              <a:t>The System Command COPY takes 1 or more argument:</a:t>
            </a:r>
          </a:p>
          <a:p>
            <a:pPr algn="l"/>
            <a:r>
              <a:rPr lang="en-GB" dirty="0" smtClean="0"/>
              <a:t>)COPY with 1 argument copies the  workspace</a:t>
            </a:r>
            <a:r>
              <a:rPr lang="en-GB" dirty="0"/>
              <a:t> </a:t>
            </a:r>
            <a:r>
              <a:rPr lang="en-GB" dirty="0" smtClean="0"/>
              <a:t>named into the active workspace.</a:t>
            </a:r>
          </a:p>
          <a:p>
            <a:pPr algn="l"/>
            <a:r>
              <a:rPr lang="en-GB" dirty="0" smtClean="0"/>
              <a:t>)COPY with more than one argument …</a:t>
            </a:r>
          </a:p>
          <a:p>
            <a:pPr algn="l"/>
            <a:r>
              <a:rPr lang="en-GB" dirty="0" smtClean="0"/>
              <a:t>------------------------------------------------------------</a:t>
            </a:r>
          </a:p>
          <a:p>
            <a:pPr algn="l"/>
            <a:r>
              <a:rPr lang="en-GB" dirty="0" smtClean="0"/>
              <a:t>)copy   </a:t>
            </a:r>
            <a:r>
              <a:rPr lang="en-GB" dirty="0" err="1" smtClean="0">
                <a:solidFill>
                  <a:srgbClr val="00B0F0"/>
                </a:solidFill>
              </a:rPr>
              <a:t>wsx</a:t>
            </a:r>
            <a:r>
              <a:rPr lang="en-GB" dirty="0" smtClean="0">
                <a:solidFill>
                  <a:srgbClr val="00B0F0"/>
                </a:solidFill>
              </a:rPr>
              <a:t> </a:t>
            </a:r>
            <a:r>
              <a:rPr lang="en-GB" dirty="0" smtClean="0"/>
              <a:t>  </a:t>
            </a:r>
            <a:r>
              <a:rPr lang="en-GB" dirty="0" err="1" smtClean="0">
                <a:solidFill>
                  <a:srgbClr val="00B050"/>
                </a:solidFill>
              </a:rPr>
              <a:t>va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err="1" smtClean="0">
                <a:solidFill>
                  <a:srgbClr val="00B050"/>
                </a:solidFill>
              </a:rPr>
              <a:t>vb</a:t>
            </a:r>
            <a:r>
              <a:rPr lang="en-GB" dirty="0" smtClean="0">
                <a:solidFill>
                  <a:srgbClr val="00B050"/>
                </a:solidFill>
              </a:rPr>
              <a:t> fn1 fn2 </a:t>
            </a:r>
            <a:r>
              <a:rPr lang="en-GB" dirty="0" err="1" smtClean="0">
                <a:solidFill>
                  <a:srgbClr val="00B050"/>
                </a:solidFill>
              </a:rPr>
              <a:t>namesp</a:t>
            </a:r>
            <a:r>
              <a:rPr lang="en-GB" dirty="0" smtClean="0">
                <a:solidFill>
                  <a:srgbClr val="00B050"/>
                </a:solidFill>
              </a:rPr>
              <a:t> cl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(7 arguments)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92696"/>
            <a:ext cx="7772400" cy="803176"/>
          </a:xfrm>
        </p:spPr>
        <p:txBody>
          <a:bodyPr/>
          <a:lstStyle/>
          <a:p>
            <a:r>
              <a:rPr lang="en-GB" dirty="0" smtClean="0"/>
              <a:t>Example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8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2204864"/>
            <a:ext cx="7016824" cy="3433936"/>
          </a:xfrm>
        </p:spPr>
        <p:txBody>
          <a:bodyPr/>
          <a:lstStyle/>
          <a:p>
            <a:pPr algn="l"/>
            <a:r>
              <a:rPr lang="en-GB" dirty="0" smtClean="0"/>
              <a:t>System commands have no modifiers (switches)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User commands do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     ]XYZ  </a:t>
            </a:r>
            <a:r>
              <a:rPr lang="en-GB" dirty="0" err="1" smtClean="0"/>
              <a:t>argx</a:t>
            </a:r>
            <a:r>
              <a:rPr lang="en-GB" dirty="0" smtClean="0"/>
              <a:t>  </a:t>
            </a:r>
            <a:r>
              <a:rPr lang="en-GB" b="1" dirty="0" smtClean="0">
                <a:solidFill>
                  <a:srgbClr val="FF0000"/>
                </a:solidFill>
              </a:rPr>
              <a:t>-modifier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836712"/>
            <a:ext cx="7772400" cy="915888"/>
          </a:xfrm>
        </p:spPr>
        <p:txBody>
          <a:bodyPr/>
          <a:lstStyle/>
          <a:p>
            <a:r>
              <a:rPr lang="en-GB" dirty="0" smtClean="0"/>
              <a:t>One major difference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028384" y="623731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438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848872" cy="3793976"/>
          </a:xfrm>
        </p:spPr>
        <p:txBody>
          <a:bodyPr/>
          <a:lstStyle/>
          <a:p>
            <a:pPr algn="l"/>
            <a:r>
              <a:rPr lang="en-GB" dirty="0" smtClean="0"/>
              <a:t>Some system commands can be called under program ctrl, they have a system function equivalent, e.g. </a:t>
            </a:r>
          </a:p>
          <a:p>
            <a:pPr algn="l"/>
            <a:r>
              <a:rPr lang="en-GB" dirty="0" smtClean="0"/>
              <a:t>)WSID</a:t>
            </a:r>
          </a:p>
          <a:p>
            <a:pPr algn="l"/>
            <a:r>
              <a:rPr lang="en-GB" dirty="0" smtClean="0"/>
              <a:t>⎕WSID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User commands can be called under </a:t>
            </a:r>
            <a:r>
              <a:rPr lang="en-GB" dirty="0" err="1" smtClean="0"/>
              <a:t>pgm</a:t>
            </a:r>
            <a:r>
              <a:rPr lang="en-GB" dirty="0" smtClean="0"/>
              <a:t> control too, via ⎕SE.UCMD</a:t>
            </a:r>
            <a:endParaRPr lang="en-GB" dirty="0"/>
          </a:p>
          <a:p>
            <a:pPr algn="l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 control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45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2013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2013</Template>
  <TotalTime>7278</TotalTime>
  <Words>1107</Words>
  <Application>Microsoft Office PowerPoint</Application>
  <PresentationFormat>On-screen Show (4:3)</PresentationFormat>
  <Paragraphs>281</Paragraphs>
  <Slides>43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Powerpoint template 2013</vt:lpstr>
      <vt:lpstr>PowerPoint Presentation</vt:lpstr>
      <vt:lpstr>User commands are akin to System commands  </vt:lpstr>
      <vt:lpstr>User commands are akin to System commands </vt:lpstr>
      <vt:lpstr>User commands are akin to System commands </vt:lpstr>
      <vt:lpstr>User commands are akin to System commands </vt:lpstr>
      <vt:lpstr>Example</vt:lpstr>
      <vt:lpstr>Example</vt:lpstr>
      <vt:lpstr>One major difference</vt:lpstr>
      <vt:lpstr>Program control</vt:lpstr>
      <vt:lpstr>User commands are not new</vt:lpstr>
      <vt:lpstr>User commands are no</vt:lpstr>
      <vt:lpstr>User commands are not new</vt:lpstr>
      <vt:lpstr>Prepackaged commands </vt:lpstr>
      <vt:lpstr>This year’s word: reorganisation</vt:lpstr>
      <vt:lpstr>New features</vt:lpstr>
      <vt:lpstr>SALT changes</vt:lpstr>
      <vt:lpstr>SALT changes: file paths</vt:lpstr>
      <vt:lpstr>SALT changes: file paths</vt:lpstr>
      <vt:lpstr>SALT changes: file paths</vt:lpstr>
      <vt:lpstr>]? Display format change</vt:lpstr>
      <vt:lpstr>]? Display format change</vt:lpstr>
      <vt:lpstr>Commands Groups</vt:lpstr>
      <vt:lpstr>New / changed</vt:lpstr>
      <vt:lpstr>Array group</vt:lpstr>
      <vt:lpstr>File group</vt:lpstr>
      <vt:lpstr>FN group</vt:lpstr>
      <vt:lpstr>Misc group</vt:lpstr>
      <vt:lpstr>NS group</vt:lpstr>
      <vt:lpstr>Output group</vt:lpstr>
      <vt:lpstr>Output group</vt:lpstr>
      <vt:lpstr>Output group</vt:lpstr>
      <vt:lpstr>Output group</vt:lpstr>
      <vt:lpstr>Output group</vt:lpstr>
      <vt:lpstr> Performance  group</vt:lpstr>
      <vt:lpstr>SALT group</vt:lpstr>
      <vt:lpstr>Samples group</vt:lpstr>
      <vt:lpstr>SVN group</vt:lpstr>
      <vt:lpstr>Tools group</vt:lpstr>
      <vt:lpstr>Transfer group</vt:lpstr>
      <vt:lpstr>UCMD (Spice) group</vt:lpstr>
      <vt:lpstr>WS group</vt:lpstr>
      <vt:lpstr>This is it</vt:lpstr>
      <vt:lpstr>This is it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DanB2</dc:creator>
  <cp:lastModifiedBy>DanB2</cp:lastModifiedBy>
  <cp:revision>59</cp:revision>
  <dcterms:created xsi:type="dcterms:W3CDTF">2013-09-19T22:59:38Z</dcterms:created>
  <dcterms:modified xsi:type="dcterms:W3CDTF">2013-10-23T12:32:38Z</dcterms:modified>
</cp:coreProperties>
</file>