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9"/>
  </p:notesMasterIdLst>
  <p:sldIdLst>
    <p:sldId id="259" r:id="rId2"/>
    <p:sldId id="256" r:id="rId3"/>
    <p:sldId id="281" r:id="rId4"/>
    <p:sldId id="283" r:id="rId5"/>
    <p:sldId id="286" r:id="rId6"/>
    <p:sldId id="285" r:id="rId7"/>
    <p:sldId id="287" r:id="rId8"/>
    <p:sldId id="295" r:id="rId9"/>
    <p:sldId id="290" r:id="rId10"/>
    <p:sldId id="282" r:id="rId11"/>
    <p:sldId id="268" r:id="rId12"/>
    <p:sldId id="288" r:id="rId13"/>
    <p:sldId id="265" r:id="rId14"/>
    <p:sldId id="289" r:id="rId15"/>
    <p:sldId id="274" r:id="rId16"/>
    <p:sldId id="263" r:id="rId17"/>
    <p:sldId id="278" r:id="rId18"/>
    <p:sldId id="279" r:id="rId19"/>
    <p:sldId id="275" r:id="rId20"/>
    <p:sldId id="276" r:id="rId21"/>
    <p:sldId id="270" r:id="rId22"/>
    <p:sldId id="269" r:id="rId23"/>
    <p:sldId id="266" r:id="rId24"/>
    <p:sldId id="267" r:id="rId25"/>
    <p:sldId id="293" r:id="rId26"/>
    <p:sldId id="294" r:id="rId27"/>
    <p:sldId id="296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F6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howGuides="1">
      <p:cViewPr varScale="1">
        <p:scale>
          <a:sx n="56" d="100"/>
          <a:sy n="56" d="100"/>
        </p:scale>
        <p:origin x="-33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533BED-ED9D-4326-A616-89FF7A7849FE}" type="datetimeFigureOut">
              <a:rPr lang="en-GB" smtClean="0"/>
              <a:t>21/10/2013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5AFF91-924B-43D8-9C55-EF1A8267C07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38728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9pPr>
          </a:lstStyle>
          <a:p>
            <a:pPr eaLnBrk="1" hangingPunct="1"/>
            <a:fld id="{54F46E95-09C8-4B6A-84A1-65DE253C0A87}" type="slidenum">
              <a:rPr lang="en-US" sz="1200" smtClean="0">
                <a:latin typeface="Arial" charset="0"/>
              </a:rPr>
              <a:pPr eaLnBrk="1" hangingPunct="1"/>
              <a:t>1</a:t>
            </a:fld>
            <a:endParaRPr lang="en-US" sz="1200" dirty="0" smtClean="0">
              <a:latin typeface="Arial" charset="0"/>
            </a:endParaRPr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a-DK" smtClean="0"/>
          </a:p>
        </p:txBody>
      </p:sp>
    </p:spTree>
    <p:extLst>
      <p:ext uri="{BB962C8B-B14F-4D97-AF65-F5344CB8AC3E}">
        <p14:creationId xmlns:p14="http://schemas.microsoft.com/office/powerpoint/2010/main" val="16411870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060848"/>
            <a:ext cx="6400800" cy="357795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a-DK" dirty="0"/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</a:t>
            </a:r>
            <a:r>
              <a:rPr lang="en-US" dirty="0" err="1" smtClean="0"/>
              <a:t>MRIaster</a:t>
            </a:r>
            <a:r>
              <a:rPr lang="en-US" dirty="0" smtClean="0"/>
              <a:t>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45157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060848"/>
            <a:ext cx="6400800" cy="357795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a-DK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2180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a-DK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5C9C36-7F50-4A94-9BA3-4834EF7D7B01}" type="slidenum">
              <a:rPr lang="da-DK"/>
              <a:pPr>
                <a:defRPr/>
              </a:pPr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905504019"/>
      </p:ext>
    </p:extLst>
  </p:cSld>
  <p:clrMapOvr>
    <a:masterClrMapping/>
  </p:clrMapOvr>
  <p:transition>
    <p:cut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%18dyalogpower-768x1024.gif%20%20%20%20%20%20%20%20%20%20%20%20%20%20%20%20%20%20%20%20%20%20%20%20%20%20%20%20%20%20%20%20%20%20%20%20%20%20%2000020D4A%06extern%20%20%20%20%20%20%20%20%20%20%20%20%20%20%20%20%20%20%20%20%20%20%20%20%20BC21CDDC:" TargetMode="Externa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yalogpower-768x1024.gif                                       00020D4Aextern                         BC21CDDC:"/>
          <p:cNvPicPr>
            <a:picLocks noChangeAspect="1" noChangeArrowheads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-14288"/>
            <a:ext cx="9191626" cy="6886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661248"/>
            <a:ext cx="584844" cy="1020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931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300" b="1">
          <a:solidFill>
            <a:srgbClr val="333333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300" b="1">
          <a:solidFill>
            <a:srgbClr val="333333"/>
          </a:solidFill>
          <a:latin typeface="Geneva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300" b="1">
          <a:solidFill>
            <a:srgbClr val="333333"/>
          </a:solidFill>
          <a:latin typeface="Geneva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300" b="1">
          <a:solidFill>
            <a:srgbClr val="333333"/>
          </a:solidFill>
          <a:latin typeface="Geneva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300" b="1">
          <a:solidFill>
            <a:srgbClr val="333333"/>
          </a:solidFill>
          <a:latin typeface="Geneva"/>
        </a:defRPr>
      </a:lvl5pPr>
      <a:lvl6pPr marL="342900" algn="l" rtl="0" eaLnBrk="1" fontAlgn="base" hangingPunct="1">
        <a:spcBef>
          <a:spcPct val="0"/>
        </a:spcBef>
        <a:spcAft>
          <a:spcPct val="0"/>
        </a:spcAft>
        <a:defRPr sz="3300" b="1">
          <a:solidFill>
            <a:srgbClr val="333333"/>
          </a:solidFill>
          <a:latin typeface="Geneva"/>
        </a:defRPr>
      </a:lvl6pPr>
      <a:lvl7pPr marL="685800" algn="l" rtl="0" eaLnBrk="1" fontAlgn="base" hangingPunct="1">
        <a:spcBef>
          <a:spcPct val="0"/>
        </a:spcBef>
        <a:spcAft>
          <a:spcPct val="0"/>
        </a:spcAft>
        <a:defRPr sz="3300" b="1">
          <a:solidFill>
            <a:srgbClr val="333333"/>
          </a:solidFill>
          <a:latin typeface="Geneva"/>
        </a:defRPr>
      </a:lvl7pPr>
      <a:lvl8pPr marL="1028700" algn="l" rtl="0" eaLnBrk="1" fontAlgn="base" hangingPunct="1">
        <a:spcBef>
          <a:spcPct val="0"/>
        </a:spcBef>
        <a:spcAft>
          <a:spcPct val="0"/>
        </a:spcAft>
        <a:defRPr sz="3300" b="1">
          <a:solidFill>
            <a:srgbClr val="333333"/>
          </a:solidFill>
          <a:latin typeface="Geneva"/>
        </a:defRPr>
      </a:lvl8pPr>
      <a:lvl9pPr marL="1371600" algn="l" rtl="0" eaLnBrk="1" fontAlgn="base" hangingPunct="1">
        <a:spcBef>
          <a:spcPct val="0"/>
        </a:spcBef>
        <a:spcAft>
          <a:spcPct val="0"/>
        </a:spcAft>
        <a:defRPr sz="3300" b="1">
          <a:solidFill>
            <a:srgbClr val="333333"/>
          </a:solidFill>
          <a:latin typeface="Geneva"/>
        </a:defRPr>
      </a:lvl9pPr>
    </p:titleStyle>
    <p:bodyStyle>
      <a:lvl1pPr marL="257175" indent="-257175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•"/>
        <a:defRPr sz="2400">
          <a:solidFill>
            <a:srgbClr val="333333"/>
          </a:solidFill>
          <a:latin typeface="+mn-lt"/>
          <a:ea typeface="+mn-ea"/>
          <a:cs typeface="+mn-cs"/>
        </a:defRPr>
      </a:lvl1pPr>
      <a:lvl2pPr marL="557213" indent="-214313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–"/>
        <a:defRPr sz="2100">
          <a:solidFill>
            <a:srgbClr val="333333"/>
          </a:solidFill>
          <a:latin typeface="+mn-lt"/>
        </a:defRPr>
      </a:lvl2pPr>
      <a:lvl3pPr marL="857250" indent="-17145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•"/>
        <a:defRPr sz="1800">
          <a:solidFill>
            <a:srgbClr val="333333"/>
          </a:solidFill>
          <a:latin typeface="+mn-lt"/>
        </a:defRPr>
      </a:lvl3pPr>
      <a:lvl4pPr marL="1200150" indent="-17145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–"/>
        <a:defRPr sz="1500">
          <a:solidFill>
            <a:srgbClr val="333333"/>
          </a:solidFill>
          <a:latin typeface="+mn-lt"/>
        </a:defRPr>
      </a:lvl4pPr>
      <a:lvl5pPr marL="1543050" indent="-17145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1500">
          <a:solidFill>
            <a:srgbClr val="333333"/>
          </a:solidFill>
          <a:latin typeface="+mn-lt"/>
        </a:defRPr>
      </a:lvl5pPr>
      <a:lvl6pPr marL="1885950" indent="-17145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1500">
          <a:solidFill>
            <a:srgbClr val="333333"/>
          </a:solidFill>
          <a:latin typeface="+mn-lt"/>
        </a:defRPr>
      </a:lvl6pPr>
      <a:lvl7pPr marL="2228850" indent="-17145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1500">
          <a:solidFill>
            <a:srgbClr val="333333"/>
          </a:solidFill>
          <a:latin typeface="+mn-lt"/>
        </a:defRPr>
      </a:lvl7pPr>
      <a:lvl8pPr marL="2571750" indent="-17145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1500">
          <a:solidFill>
            <a:srgbClr val="333333"/>
          </a:solidFill>
          <a:latin typeface="+mn-lt"/>
        </a:defRPr>
      </a:lvl8pPr>
      <a:lvl9pPr marL="2914650" indent="-17145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1500">
          <a:solidFill>
            <a:srgbClr val="333333"/>
          </a:solidFill>
          <a:latin typeface="+mn-lt"/>
        </a:defRPr>
      </a:lvl9pPr>
    </p:bodyStyle>
    <p:otherStyle>
      <a:defPPr>
        <a:defRPr lang="da-DK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1412776"/>
            <a:ext cx="4824535" cy="4242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4451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/>
              <a:t>Gives us a chance to have a “fresh start” on the IDE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 smtClean="0"/>
              <a:t>Will </a:t>
            </a:r>
            <a:r>
              <a:rPr lang="en-GB" dirty="0"/>
              <a:t>allow more rapid development of the </a:t>
            </a:r>
            <a:r>
              <a:rPr lang="en-GB" dirty="0" smtClean="0"/>
              <a:t>IDE </a:t>
            </a:r>
          </a:p>
          <a:p>
            <a:pPr marL="685800" lvl="1" indent="-342900" algn="l">
              <a:buFont typeface="Arial" panose="020B0604020202020204" pitchFamily="34" charset="0"/>
              <a:buChar char="•"/>
            </a:pPr>
            <a:r>
              <a:rPr lang="en-GB" dirty="0" smtClean="0"/>
              <a:t>Independently of interpreter development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 smtClean="0"/>
              <a:t>We’ll be able to use platform specific UI features in the IDE</a:t>
            </a:r>
          </a:p>
          <a:p>
            <a:pPr algn="l"/>
            <a:endParaRPr lang="en-GB" dirty="0"/>
          </a:p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en-GB" dirty="0" smtClean="0"/>
              <a:t>Advantages for the User Interface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2257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 smtClean="0"/>
              <a:t>Will ease the process of getting interpreters on to new platforms.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 smtClean="0"/>
              <a:t>Will allow (over time) simplification of the interpreter</a:t>
            </a:r>
          </a:p>
          <a:p>
            <a:pPr marL="685800" lvl="1" indent="-342900" algn="l">
              <a:buFont typeface="Arial" panose="020B0604020202020204" pitchFamily="34" charset="0"/>
              <a:buChar char="•"/>
            </a:pPr>
            <a:r>
              <a:rPr lang="en-GB" dirty="0" smtClean="0"/>
              <a:t>Improve reliability</a:t>
            </a:r>
          </a:p>
          <a:p>
            <a:pPr marL="685800" lvl="1" indent="-342900" algn="l">
              <a:buFont typeface="Arial" panose="020B0604020202020204" pitchFamily="34" charset="0"/>
              <a:buChar char="•"/>
            </a:pPr>
            <a:r>
              <a:rPr lang="en-GB" dirty="0" smtClean="0"/>
              <a:t>Should improve performance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en-GB" dirty="0" smtClean="0"/>
              <a:t>Advantages for the Interpreter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3937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/>
              <a:t>A GUI for Unix “text only” versions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 smtClean="0"/>
              <a:t>A </a:t>
            </a:r>
            <a:r>
              <a:rPr lang="en-GB" dirty="0"/>
              <a:t>way of debugging APL in “interesting places” (e.g. windows services, </a:t>
            </a:r>
            <a:r>
              <a:rPr lang="en-GB" dirty="0" smtClean="0"/>
              <a:t>IIS, other machines)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 smtClean="0"/>
              <a:t>RIDE</a:t>
            </a:r>
          </a:p>
          <a:p>
            <a:pPr marL="685800" lvl="1" indent="-342900" algn="l">
              <a:buFont typeface="Arial" panose="020B0604020202020204" pitchFamily="34" charset="0"/>
              <a:buChar char="•"/>
            </a:pPr>
            <a:r>
              <a:rPr lang="en-GB" b="1" dirty="0" smtClean="0"/>
              <a:t>R</a:t>
            </a:r>
            <a:r>
              <a:rPr lang="en-GB" dirty="0" smtClean="0"/>
              <a:t>emote</a:t>
            </a:r>
          </a:p>
          <a:p>
            <a:pPr marL="685800" lvl="1" indent="-342900" algn="l">
              <a:buFont typeface="Arial" panose="020B0604020202020204" pitchFamily="34" charset="0"/>
              <a:buChar char="•"/>
            </a:pPr>
            <a:r>
              <a:rPr lang="en-GB" b="1" dirty="0" smtClean="0"/>
              <a:t>I</a:t>
            </a:r>
            <a:r>
              <a:rPr lang="en-GB" dirty="0" smtClean="0"/>
              <a:t>ntegrated</a:t>
            </a:r>
          </a:p>
          <a:p>
            <a:pPr marL="685800" lvl="1" indent="-342900" algn="l">
              <a:buFont typeface="Arial" panose="020B0604020202020204" pitchFamily="34" charset="0"/>
              <a:buChar char="•"/>
            </a:pPr>
            <a:r>
              <a:rPr lang="en-GB" b="1" dirty="0" smtClean="0"/>
              <a:t>D</a:t>
            </a:r>
            <a:r>
              <a:rPr lang="en-GB" dirty="0" smtClean="0"/>
              <a:t>evelopment</a:t>
            </a:r>
          </a:p>
          <a:p>
            <a:pPr marL="685800" lvl="1" indent="-342900" algn="l">
              <a:buFont typeface="Arial" panose="020B0604020202020204" pitchFamily="34" charset="0"/>
              <a:buChar char="•"/>
            </a:pPr>
            <a:r>
              <a:rPr lang="en-GB" b="1" dirty="0" smtClean="0"/>
              <a:t>E</a:t>
            </a:r>
            <a:r>
              <a:rPr lang="en-GB" dirty="0" smtClean="0"/>
              <a:t>nvironment</a:t>
            </a:r>
            <a:endParaRPr lang="en-GB" dirty="0"/>
          </a:p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en-GB" dirty="0" smtClean="0"/>
              <a:t>Advantages for the user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3554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 smtClean="0"/>
              <a:t>An immediate replacement for the existing IDE.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 smtClean="0"/>
              <a:t>A way for YOU to build GUI applications</a:t>
            </a:r>
          </a:p>
          <a:p>
            <a:pPr marL="685800" lvl="1" indent="-342900" algn="l">
              <a:buFont typeface="Arial" panose="020B0604020202020204" pitchFamily="34" charset="0"/>
              <a:buChar char="•"/>
            </a:pPr>
            <a:r>
              <a:rPr lang="en-GB" dirty="0"/>
              <a:t>a</a:t>
            </a:r>
            <a:r>
              <a:rPr lang="en-GB" dirty="0" smtClean="0"/>
              <a:t>lthough there are some things it can do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 smtClean="0"/>
              <a:t>Silverlight</a:t>
            </a:r>
          </a:p>
          <a:p>
            <a:pPr marL="685800" lvl="1" indent="-342900" algn="l">
              <a:buFont typeface="Arial" panose="020B0604020202020204" pitchFamily="34" charset="0"/>
              <a:buChar char="•"/>
            </a:pPr>
            <a:r>
              <a:rPr lang="en-GB" dirty="0" smtClean="0"/>
              <a:t>No longer constrained to be within a browser.</a:t>
            </a:r>
            <a:endParaRPr lang="en-GB" dirty="0"/>
          </a:p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en-GB" dirty="0" smtClean="0"/>
              <a:t>RIDE is not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9699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/>
              <a:t>Secure socket connection between RIDE and interpreters</a:t>
            </a:r>
          </a:p>
          <a:p>
            <a:pPr marL="685800" lvl="1" indent="-342900" algn="l">
              <a:buFont typeface="Arial" panose="020B0604020202020204" pitchFamily="34" charset="0"/>
              <a:buChar char="•"/>
            </a:pPr>
            <a:r>
              <a:rPr lang="en-GB" dirty="0"/>
              <a:t>Security can be disabled (e.g. for use on a single machine)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 smtClean="0"/>
              <a:t>Connect </a:t>
            </a:r>
            <a:r>
              <a:rPr lang="en-GB" dirty="0"/>
              <a:t>to interpreters running in other processes  - which may be running APL code</a:t>
            </a:r>
          </a:p>
          <a:p>
            <a:pPr marL="685800" lvl="1" indent="-342900" algn="l">
              <a:buFont typeface="Arial" panose="020B0604020202020204" pitchFamily="34" charset="0"/>
              <a:buChar char="•"/>
            </a:pPr>
            <a:r>
              <a:rPr lang="en-GB" dirty="0"/>
              <a:t>IIS</a:t>
            </a:r>
          </a:p>
          <a:p>
            <a:pPr marL="685800" lvl="1" indent="-342900" algn="l">
              <a:buFont typeface="Arial" panose="020B0604020202020204" pitchFamily="34" charset="0"/>
              <a:buChar char="•"/>
            </a:pPr>
            <a:r>
              <a:rPr lang="en-GB" dirty="0"/>
              <a:t>WPF Applications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en-GB" dirty="0" smtClean="0"/>
              <a:t>RIDE Connectivity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6631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RIDE Connectivity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5" name="Rectangle 4"/>
          <p:cNvSpPr/>
          <p:nvPr/>
        </p:nvSpPr>
        <p:spPr bwMode="auto">
          <a:xfrm>
            <a:off x="6628033" y="2019233"/>
            <a:ext cx="1656184" cy="504056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a-DK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  <a:cs typeface="Arial" charset="0"/>
              </a:rPr>
              <a:t>Interpreter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6628033" y="2847325"/>
            <a:ext cx="1656184" cy="504056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a-DK" sz="2400" dirty="0" smtClean="0">
                <a:latin typeface="Times" pitchFamily="18" charset="0"/>
                <a:cs typeface="Arial" charset="0"/>
              </a:rPr>
              <a:t>Service</a:t>
            </a:r>
            <a:endParaRPr kumimoji="0" lang="da-DK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6628033" y="3675417"/>
            <a:ext cx="1656184" cy="504056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a-DK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  <a:cs typeface="Arial" charset="0"/>
              </a:rPr>
              <a:t>IIS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6628033" y="4503509"/>
            <a:ext cx="1656184" cy="504056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a-DK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  <a:cs typeface="Arial" charset="0"/>
              </a:rPr>
              <a:t>Interpreter</a:t>
            </a:r>
          </a:p>
        </p:txBody>
      </p:sp>
      <p:sp>
        <p:nvSpPr>
          <p:cNvPr id="21" name="Rectangle 20"/>
          <p:cNvSpPr/>
          <p:nvPr/>
        </p:nvSpPr>
        <p:spPr bwMode="auto">
          <a:xfrm>
            <a:off x="755576" y="2055237"/>
            <a:ext cx="1872208" cy="792088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a-DK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  <a:cs typeface="Arial" charset="0"/>
              </a:rPr>
              <a:t>RIDE</a:t>
            </a:r>
          </a:p>
        </p:txBody>
      </p:sp>
      <p:cxnSp>
        <p:nvCxnSpPr>
          <p:cNvPr id="15" name="Straight Arrow Connector 14"/>
          <p:cNvCxnSpPr>
            <a:stCxn id="21" idx="3"/>
            <a:endCxn id="5" idx="1"/>
          </p:cNvCxnSpPr>
          <p:nvPr/>
        </p:nvCxnSpPr>
        <p:spPr bwMode="auto">
          <a:xfrm flipV="1">
            <a:off x="2627784" y="2271261"/>
            <a:ext cx="4000249" cy="18002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/>
          </a:ln>
          <a:effectLst/>
        </p:spPr>
      </p:cxnSp>
      <p:cxnSp>
        <p:nvCxnSpPr>
          <p:cNvPr id="17" name="Straight Arrow Connector 16"/>
          <p:cNvCxnSpPr>
            <a:stCxn id="21" idx="3"/>
            <a:endCxn id="6" idx="1"/>
          </p:cNvCxnSpPr>
          <p:nvPr/>
        </p:nvCxnSpPr>
        <p:spPr bwMode="auto">
          <a:xfrm>
            <a:off x="2627784" y="2451281"/>
            <a:ext cx="4000249" cy="64807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/>
          </a:ln>
          <a:effectLst/>
        </p:spPr>
      </p:cxnSp>
      <p:cxnSp>
        <p:nvCxnSpPr>
          <p:cNvPr id="19" name="Straight Arrow Connector 18"/>
          <p:cNvCxnSpPr>
            <a:stCxn id="21" idx="3"/>
            <a:endCxn id="7" idx="1"/>
          </p:cNvCxnSpPr>
          <p:nvPr/>
        </p:nvCxnSpPr>
        <p:spPr bwMode="auto">
          <a:xfrm>
            <a:off x="2627784" y="2451281"/>
            <a:ext cx="4000249" cy="147616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/>
          </a:ln>
          <a:effectLst/>
        </p:spPr>
      </p:cxnSp>
      <p:sp>
        <p:nvSpPr>
          <p:cNvPr id="29" name="Rectangle 28"/>
          <p:cNvSpPr/>
          <p:nvPr/>
        </p:nvSpPr>
        <p:spPr bwMode="auto">
          <a:xfrm>
            <a:off x="755576" y="4179473"/>
            <a:ext cx="1872208" cy="792088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a-DK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  <a:cs typeface="Arial" charset="0"/>
              </a:rPr>
              <a:t>RIDE</a:t>
            </a:r>
          </a:p>
        </p:txBody>
      </p:sp>
      <p:cxnSp>
        <p:nvCxnSpPr>
          <p:cNvPr id="31" name="Straight Arrow Connector 30"/>
          <p:cNvCxnSpPr>
            <a:stCxn id="29" idx="3"/>
            <a:endCxn id="8" idx="1"/>
          </p:cNvCxnSpPr>
          <p:nvPr/>
        </p:nvCxnSpPr>
        <p:spPr bwMode="auto">
          <a:xfrm>
            <a:off x="2627784" y="4575517"/>
            <a:ext cx="4000249" cy="18002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/>
          </a:ln>
          <a:effectLst/>
        </p:spPr>
      </p:cxnSp>
      <p:cxnSp>
        <p:nvCxnSpPr>
          <p:cNvPr id="34" name="Straight Connector 33"/>
          <p:cNvCxnSpPr/>
          <p:nvPr/>
        </p:nvCxnSpPr>
        <p:spPr bwMode="auto">
          <a:xfrm>
            <a:off x="4622116" y="1556792"/>
            <a:ext cx="0" cy="439248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2" name="TextBox 1"/>
          <p:cNvSpPr txBox="1"/>
          <p:nvPr/>
        </p:nvSpPr>
        <p:spPr>
          <a:xfrm rot="16200000">
            <a:off x="3239852" y="3418743"/>
            <a:ext cx="2304256" cy="369332"/>
          </a:xfrm>
          <a:prstGeom prst="rect">
            <a:avLst/>
          </a:prstGeom>
          <a:solidFill>
            <a:srgbClr val="F6F6D9"/>
          </a:solidFill>
          <a:ln>
            <a:solidFill>
              <a:schemeClr val="accent1"/>
            </a:solidFill>
            <a:prstDash val="sysDot"/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m</a:t>
            </a:r>
            <a:r>
              <a:rPr lang="en-GB" dirty="0" smtClean="0"/>
              <a:t>achine boundary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0658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21" grpId="0" animBg="1"/>
      <p:bldP spid="29" grpId="0" animBg="1"/>
      <p:bldP spid="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pPr algn="ctr"/>
            <a:r>
              <a:rPr lang="en-GB" dirty="0" smtClean="0"/>
              <a:t>A Process Manager</a:t>
            </a:r>
            <a:endParaRPr lang="en-GB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8908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RIDE Connectivity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 bwMode="auto">
          <a:xfrm>
            <a:off x="6628033" y="2019233"/>
            <a:ext cx="1656184" cy="504056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a-DK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  <a:cs typeface="Arial" charset="0"/>
              </a:rPr>
              <a:t>Interpreter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6628033" y="2847325"/>
            <a:ext cx="1656184" cy="504056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a-DK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  <a:cs typeface="Arial" charset="0"/>
              </a:rPr>
              <a:t>Service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6628033" y="3675417"/>
            <a:ext cx="1656184" cy="504056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a-DK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  <a:cs typeface="Arial" charset="0"/>
              </a:rPr>
              <a:t>IIS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6628033" y="4503509"/>
            <a:ext cx="1656184" cy="504056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a-DK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  <a:cs typeface="Arial" charset="0"/>
              </a:rPr>
              <a:t>Interpreter</a:t>
            </a:r>
          </a:p>
        </p:txBody>
      </p:sp>
      <p:sp>
        <p:nvSpPr>
          <p:cNvPr id="21" name="Rectangle 20"/>
          <p:cNvSpPr/>
          <p:nvPr/>
        </p:nvSpPr>
        <p:spPr bwMode="auto">
          <a:xfrm>
            <a:off x="755576" y="2055237"/>
            <a:ext cx="1872208" cy="792088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a-DK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  <a:cs typeface="Arial" charset="0"/>
              </a:rPr>
              <a:t>RIDE</a:t>
            </a:r>
          </a:p>
        </p:txBody>
      </p:sp>
      <p:sp>
        <p:nvSpPr>
          <p:cNvPr id="29" name="Rectangle 28"/>
          <p:cNvSpPr/>
          <p:nvPr/>
        </p:nvSpPr>
        <p:spPr bwMode="auto">
          <a:xfrm>
            <a:off x="755576" y="4179473"/>
            <a:ext cx="1872208" cy="792088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a-DK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  <a:cs typeface="Arial" charset="0"/>
              </a:rPr>
              <a:t>RIDE</a:t>
            </a:r>
          </a:p>
        </p:txBody>
      </p:sp>
      <p:sp>
        <p:nvSpPr>
          <p:cNvPr id="14" name="Rectangle 13"/>
          <p:cNvSpPr/>
          <p:nvPr/>
        </p:nvSpPr>
        <p:spPr bwMode="auto">
          <a:xfrm>
            <a:off x="3203848" y="2451281"/>
            <a:ext cx="2880320" cy="216024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a-DK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  <a:cs typeface="Arial" charset="0"/>
              </a:rPr>
              <a:t>Process Manager</a:t>
            </a:r>
          </a:p>
          <a:p>
            <a: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da-DK" sz="1800" dirty="0" smtClean="0"/>
              <a:t>Authentication</a:t>
            </a:r>
          </a:p>
          <a:p>
            <a: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da-DK" sz="1800" dirty="0" smtClean="0"/>
              <a:t>Launching Interpreters</a:t>
            </a:r>
          </a:p>
          <a:p>
            <a: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da-DK" sz="1800" dirty="0" smtClean="0"/>
              <a:t>Security</a:t>
            </a:r>
          </a:p>
          <a:p>
            <a: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da-DK" sz="1800" dirty="0" smtClean="0"/>
              <a:t>Overview</a:t>
            </a:r>
          </a:p>
          <a:p>
            <a: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da-DK" sz="1800" dirty="0" smtClean="0"/>
              <a:t>Statistics</a:t>
            </a:r>
          </a:p>
          <a:p>
            <a: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da-DK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cxnSp>
        <p:nvCxnSpPr>
          <p:cNvPr id="4" name="Straight Arrow Connector 3"/>
          <p:cNvCxnSpPr>
            <a:endCxn id="5" idx="1"/>
          </p:cNvCxnSpPr>
          <p:nvPr/>
        </p:nvCxnSpPr>
        <p:spPr bwMode="auto">
          <a:xfrm flipV="1">
            <a:off x="6084168" y="2271261"/>
            <a:ext cx="543865" cy="18002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/>
          </a:ln>
          <a:effectLst/>
        </p:spPr>
      </p:cxnSp>
      <p:cxnSp>
        <p:nvCxnSpPr>
          <p:cNvPr id="10" name="Straight Arrow Connector 9"/>
          <p:cNvCxnSpPr>
            <a:endCxn id="6" idx="1"/>
          </p:cNvCxnSpPr>
          <p:nvPr/>
        </p:nvCxnSpPr>
        <p:spPr bwMode="auto">
          <a:xfrm>
            <a:off x="6084168" y="3099353"/>
            <a:ext cx="543865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/>
          </a:ln>
          <a:effectLst/>
        </p:spPr>
      </p:cxnSp>
      <p:cxnSp>
        <p:nvCxnSpPr>
          <p:cNvPr id="12" name="Straight Arrow Connector 11"/>
          <p:cNvCxnSpPr>
            <a:endCxn id="7" idx="1"/>
          </p:cNvCxnSpPr>
          <p:nvPr/>
        </p:nvCxnSpPr>
        <p:spPr bwMode="auto">
          <a:xfrm>
            <a:off x="6084168" y="3927445"/>
            <a:ext cx="543865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/>
          </a:ln>
          <a:effectLst/>
        </p:spPr>
      </p:cxnSp>
      <p:cxnSp>
        <p:nvCxnSpPr>
          <p:cNvPr id="16" name="Straight Arrow Connector 15"/>
          <p:cNvCxnSpPr>
            <a:endCxn id="8" idx="1"/>
          </p:cNvCxnSpPr>
          <p:nvPr/>
        </p:nvCxnSpPr>
        <p:spPr bwMode="auto">
          <a:xfrm>
            <a:off x="6084168" y="4611521"/>
            <a:ext cx="543865" cy="144016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/>
          </a:ln>
          <a:effectLst/>
        </p:spPr>
      </p:cxnSp>
      <p:cxnSp>
        <p:nvCxnSpPr>
          <p:cNvPr id="20" name="Straight Arrow Connector 19"/>
          <p:cNvCxnSpPr/>
          <p:nvPr/>
        </p:nvCxnSpPr>
        <p:spPr bwMode="auto">
          <a:xfrm>
            <a:off x="2627784" y="2846591"/>
            <a:ext cx="576064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/>
          </a:ln>
          <a:effectLst/>
        </p:spPr>
      </p:cxnSp>
      <p:cxnSp>
        <p:nvCxnSpPr>
          <p:cNvPr id="23" name="Straight Arrow Connector 22"/>
          <p:cNvCxnSpPr/>
          <p:nvPr/>
        </p:nvCxnSpPr>
        <p:spPr bwMode="auto">
          <a:xfrm>
            <a:off x="2627784" y="4204255"/>
            <a:ext cx="576064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/>
          </a:ln>
          <a:effectLst/>
        </p:spPr>
      </p:cxnSp>
      <p:sp>
        <p:nvSpPr>
          <p:cNvPr id="28" name="Rectangle 27"/>
          <p:cNvSpPr/>
          <p:nvPr/>
        </p:nvSpPr>
        <p:spPr bwMode="auto">
          <a:xfrm>
            <a:off x="5101997" y="5230726"/>
            <a:ext cx="1548172" cy="792088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a-DK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  <a:cs typeface="Arial" charset="0"/>
              </a:rPr>
              <a:t>SNMP</a:t>
            </a:r>
          </a:p>
        </p:txBody>
      </p:sp>
      <p:sp>
        <p:nvSpPr>
          <p:cNvPr id="33" name="Rectangle 32"/>
          <p:cNvSpPr/>
          <p:nvPr/>
        </p:nvSpPr>
        <p:spPr bwMode="auto">
          <a:xfrm>
            <a:off x="2627784" y="5230726"/>
            <a:ext cx="1548172" cy="792088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a-DK" sz="2400" dirty="0" smtClean="0">
                <a:latin typeface="Times" pitchFamily="18" charset="0"/>
                <a:cs typeface="Arial" charset="0"/>
              </a:rPr>
              <a:t>BROWSER</a:t>
            </a:r>
            <a:endParaRPr kumimoji="0" lang="da-DK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cxnSp>
        <p:nvCxnSpPr>
          <p:cNvPr id="35" name="Straight Arrow Connector 34"/>
          <p:cNvCxnSpPr>
            <a:stCxn id="33" idx="0"/>
          </p:cNvCxnSpPr>
          <p:nvPr/>
        </p:nvCxnSpPr>
        <p:spPr bwMode="auto">
          <a:xfrm flipV="1">
            <a:off x="3401870" y="4611521"/>
            <a:ext cx="0" cy="61920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/>
          </a:ln>
          <a:effectLst/>
        </p:spPr>
      </p:cxnSp>
      <p:cxnSp>
        <p:nvCxnSpPr>
          <p:cNvPr id="37" name="Straight Arrow Connector 36"/>
          <p:cNvCxnSpPr>
            <a:stCxn id="28" idx="0"/>
          </p:cNvCxnSpPr>
          <p:nvPr/>
        </p:nvCxnSpPr>
        <p:spPr bwMode="auto">
          <a:xfrm flipV="1">
            <a:off x="5876083" y="4611521"/>
            <a:ext cx="0" cy="61920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906236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8" grpId="0" animBg="1"/>
      <p:bldP spid="3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RIDE Connectivity</a:t>
            </a:r>
            <a:endParaRPr lang="en-GB" dirty="0"/>
          </a:p>
        </p:txBody>
      </p:sp>
      <p:sp>
        <p:nvSpPr>
          <p:cNvPr id="21" name="Rectangle 20"/>
          <p:cNvSpPr/>
          <p:nvPr/>
        </p:nvSpPr>
        <p:spPr bwMode="auto">
          <a:xfrm>
            <a:off x="755576" y="1940499"/>
            <a:ext cx="1872208" cy="792088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a-DK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  <a:cs typeface="Arial" charset="0"/>
              </a:rPr>
              <a:t>RIDE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5524235" y="1547591"/>
            <a:ext cx="3229529" cy="1656184"/>
            <a:chOff x="3233204" y="2019233"/>
            <a:chExt cx="5051013" cy="2988332"/>
          </a:xfrm>
        </p:grpSpPr>
        <p:sp>
          <p:nvSpPr>
            <p:cNvPr id="5" name="Rectangle 4"/>
            <p:cNvSpPr/>
            <p:nvPr/>
          </p:nvSpPr>
          <p:spPr bwMode="auto">
            <a:xfrm>
              <a:off x="6628033" y="2019233"/>
              <a:ext cx="1656184" cy="504056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normAutofit fontScale="62500" lnSpcReduction="20000"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a-DK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  <a:cs typeface="Arial" charset="0"/>
                </a:rPr>
                <a:t>Interpreter</a:t>
              </a:r>
            </a:p>
          </p:txBody>
        </p:sp>
        <p:sp>
          <p:nvSpPr>
            <p:cNvPr id="6" name="Rectangle 5"/>
            <p:cNvSpPr/>
            <p:nvPr/>
          </p:nvSpPr>
          <p:spPr bwMode="auto">
            <a:xfrm>
              <a:off x="6628033" y="2847325"/>
              <a:ext cx="1656184" cy="504056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normAutofit fontScale="62500" lnSpcReduction="20000"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a-DK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  <a:cs typeface="Arial" charset="0"/>
                </a:rPr>
                <a:t>Service</a:t>
              </a:r>
            </a:p>
          </p:txBody>
        </p:sp>
        <p:sp>
          <p:nvSpPr>
            <p:cNvPr id="7" name="Rectangle 6"/>
            <p:cNvSpPr/>
            <p:nvPr/>
          </p:nvSpPr>
          <p:spPr bwMode="auto">
            <a:xfrm>
              <a:off x="6628033" y="3675417"/>
              <a:ext cx="1656184" cy="504056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normAutofit fontScale="62500" lnSpcReduction="20000"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a-DK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  <a:cs typeface="Arial" charset="0"/>
                </a:rPr>
                <a:t>IIS</a:t>
              </a:r>
            </a:p>
          </p:txBody>
        </p:sp>
        <p:sp>
          <p:nvSpPr>
            <p:cNvPr id="8" name="Rectangle 7"/>
            <p:cNvSpPr/>
            <p:nvPr/>
          </p:nvSpPr>
          <p:spPr bwMode="auto">
            <a:xfrm>
              <a:off x="6628033" y="4503509"/>
              <a:ext cx="1656184" cy="504056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normAutofit fontScale="62500" lnSpcReduction="20000"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a-DK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  <a:cs typeface="Arial" charset="0"/>
                </a:rPr>
                <a:t>Interpreter</a:t>
              </a:r>
            </a:p>
          </p:txBody>
        </p:sp>
        <p:sp>
          <p:nvSpPr>
            <p:cNvPr id="14" name="Rectangle 13"/>
            <p:cNvSpPr/>
            <p:nvPr/>
          </p:nvSpPr>
          <p:spPr bwMode="auto">
            <a:xfrm>
              <a:off x="3233204" y="2362658"/>
              <a:ext cx="2880320" cy="2160239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normAutofit fontScale="77500" lnSpcReduction="20000"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a-DK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  <a:cs typeface="Arial" charset="0"/>
                </a:rPr>
                <a:t>Process Manager</a:t>
              </a:r>
            </a:p>
            <a:p>
              <a:pPr marL="342900" marR="0" indent="-34290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</a:pPr>
              <a:r>
                <a:rPr lang="da-DK" sz="1800" dirty="0" smtClean="0"/>
                <a:t>Authentication</a:t>
              </a:r>
            </a:p>
            <a:p>
              <a:pPr marL="342900" marR="0" indent="-34290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</a:pPr>
              <a:r>
                <a:rPr lang="da-DK" sz="1800" dirty="0" smtClean="0"/>
                <a:t>Launching </a:t>
              </a:r>
            </a:p>
            <a:p>
              <a:pPr marL="342900" marR="0" indent="-34290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</a:pPr>
              <a:r>
                <a:rPr lang="da-DK" sz="1800" dirty="0" smtClean="0"/>
                <a:t>Security</a:t>
              </a:r>
            </a:p>
            <a:p>
              <a:pPr marL="342900" marR="0" indent="-34290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</a:pPr>
              <a:r>
                <a:rPr lang="da-DK" sz="1800" dirty="0" smtClean="0"/>
                <a:t>Overview</a:t>
              </a:r>
            </a:p>
            <a:p>
              <a:pPr marL="342900" marR="0" indent="-34290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</a:pPr>
              <a:r>
                <a:rPr lang="da-DK" sz="1800" dirty="0" smtClean="0"/>
                <a:t>Statistics</a:t>
              </a:r>
            </a:p>
            <a:p>
              <a:pPr marL="342900" marR="0" indent="-34290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</a:pPr>
              <a:endParaRPr kumimoji="0" lang="da-DK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  <a:cs typeface="Arial" charset="0"/>
              </a:endParaRPr>
            </a:p>
          </p:txBody>
        </p:sp>
        <p:cxnSp>
          <p:nvCxnSpPr>
            <p:cNvPr id="4" name="Straight Arrow Connector 3"/>
            <p:cNvCxnSpPr>
              <a:endCxn id="5" idx="1"/>
            </p:cNvCxnSpPr>
            <p:nvPr/>
          </p:nvCxnSpPr>
          <p:spPr bwMode="auto">
            <a:xfrm flipV="1">
              <a:off x="6084168" y="2271261"/>
              <a:ext cx="543865" cy="18002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cxnSp>
          <p:nvCxnSpPr>
            <p:cNvPr id="10" name="Straight Arrow Connector 9"/>
            <p:cNvCxnSpPr>
              <a:endCxn id="6" idx="1"/>
            </p:cNvCxnSpPr>
            <p:nvPr/>
          </p:nvCxnSpPr>
          <p:spPr bwMode="auto">
            <a:xfrm>
              <a:off x="6084168" y="3099353"/>
              <a:ext cx="543865" cy="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cxnSp>
          <p:nvCxnSpPr>
            <p:cNvPr id="12" name="Straight Arrow Connector 11"/>
            <p:cNvCxnSpPr>
              <a:endCxn id="7" idx="1"/>
            </p:cNvCxnSpPr>
            <p:nvPr/>
          </p:nvCxnSpPr>
          <p:spPr bwMode="auto">
            <a:xfrm>
              <a:off x="6084168" y="3927445"/>
              <a:ext cx="543865" cy="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cxnSp>
          <p:nvCxnSpPr>
            <p:cNvPr id="16" name="Straight Arrow Connector 15"/>
            <p:cNvCxnSpPr>
              <a:endCxn id="8" idx="1"/>
            </p:cNvCxnSpPr>
            <p:nvPr/>
          </p:nvCxnSpPr>
          <p:spPr bwMode="auto">
            <a:xfrm>
              <a:off x="6084168" y="4611521"/>
              <a:ext cx="543865" cy="144016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</p:grpSp>
      <p:cxnSp>
        <p:nvCxnSpPr>
          <p:cNvPr id="20" name="Straight Arrow Connector 19"/>
          <p:cNvCxnSpPr>
            <a:stCxn id="21" idx="3"/>
            <a:endCxn id="14" idx="1"/>
          </p:cNvCxnSpPr>
          <p:nvPr/>
        </p:nvCxnSpPr>
        <p:spPr bwMode="auto">
          <a:xfrm>
            <a:off x="2627784" y="2336543"/>
            <a:ext cx="2896451" cy="1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/>
          </a:ln>
          <a:effectLst/>
        </p:spPr>
      </p:cxnSp>
      <p:grpSp>
        <p:nvGrpSpPr>
          <p:cNvPr id="22" name="Group 21"/>
          <p:cNvGrpSpPr/>
          <p:nvPr/>
        </p:nvGrpSpPr>
        <p:grpSpPr>
          <a:xfrm>
            <a:off x="5505465" y="3747425"/>
            <a:ext cx="3248299" cy="1656184"/>
            <a:chOff x="3203848" y="2019233"/>
            <a:chExt cx="5080369" cy="2988332"/>
          </a:xfrm>
        </p:grpSpPr>
        <p:sp>
          <p:nvSpPr>
            <p:cNvPr id="24" name="Rectangle 23"/>
            <p:cNvSpPr/>
            <p:nvPr/>
          </p:nvSpPr>
          <p:spPr bwMode="auto">
            <a:xfrm>
              <a:off x="6628033" y="2019233"/>
              <a:ext cx="1656184" cy="504056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normAutofit fontScale="62500" lnSpcReduction="20000"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a-DK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  <a:cs typeface="Arial" charset="0"/>
                </a:rPr>
                <a:t>Interpreter</a:t>
              </a:r>
            </a:p>
          </p:txBody>
        </p:sp>
        <p:sp>
          <p:nvSpPr>
            <p:cNvPr id="25" name="Rectangle 24"/>
            <p:cNvSpPr/>
            <p:nvPr/>
          </p:nvSpPr>
          <p:spPr bwMode="auto">
            <a:xfrm>
              <a:off x="6628033" y="2847325"/>
              <a:ext cx="1656184" cy="504056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normAutofit fontScale="62500" lnSpcReduction="20000"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a-DK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  <a:cs typeface="Arial" charset="0"/>
                </a:rPr>
                <a:t>Interpreter</a:t>
              </a:r>
            </a:p>
          </p:txBody>
        </p:sp>
        <p:sp>
          <p:nvSpPr>
            <p:cNvPr id="26" name="Rectangle 25"/>
            <p:cNvSpPr/>
            <p:nvPr/>
          </p:nvSpPr>
          <p:spPr bwMode="auto">
            <a:xfrm>
              <a:off x="6628033" y="3675417"/>
              <a:ext cx="1656184" cy="504056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normAutofit fontScale="62500" lnSpcReduction="20000"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a-DK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  <a:cs typeface="Arial" charset="0"/>
                </a:rPr>
                <a:t>Interpreter</a:t>
              </a:r>
            </a:p>
          </p:txBody>
        </p:sp>
        <p:sp>
          <p:nvSpPr>
            <p:cNvPr id="27" name="Rectangle 26"/>
            <p:cNvSpPr/>
            <p:nvPr/>
          </p:nvSpPr>
          <p:spPr bwMode="auto">
            <a:xfrm>
              <a:off x="6628033" y="4503509"/>
              <a:ext cx="1656184" cy="504056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normAutofit fontScale="62500" lnSpcReduction="20000"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a-DK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  <a:cs typeface="Arial" charset="0"/>
                </a:rPr>
                <a:t>Interpreter</a:t>
              </a:r>
            </a:p>
          </p:txBody>
        </p:sp>
        <p:sp>
          <p:nvSpPr>
            <p:cNvPr id="30" name="Rectangle 29"/>
            <p:cNvSpPr/>
            <p:nvPr/>
          </p:nvSpPr>
          <p:spPr bwMode="auto">
            <a:xfrm>
              <a:off x="3203848" y="2451281"/>
              <a:ext cx="2880320" cy="216024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normAutofit fontScale="77500" lnSpcReduction="20000"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a-DK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  <a:cs typeface="Arial" charset="0"/>
                </a:rPr>
                <a:t>Process Manager</a:t>
              </a:r>
            </a:p>
            <a:p>
              <a:pPr marL="342900" marR="0" indent="-34290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</a:pPr>
              <a:r>
                <a:rPr lang="da-DK" sz="1800" dirty="0" smtClean="0"/>
                <a:t>Authentication</a:t>
              </a:r>
            </a:p>
            <a:p>
              <a:pPr marL="342900" marR="0" indent="-34290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</a:pPr>
              <a:r>
                <a:rPr lang="da-DK" sz="1800" dirty="0" smtClean="0"/>
                <a:t>Launching </a:t>
              </a:r>
            </a:p>
            <a:p>
              <a:pPr marL="342900" marR="0" indent="-34290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</a:pPr>
              <a:r>
                <a:rPr lang="da-DK" sz="1800" dirty="0" smtClean="0"/>
                <a:t>Security</a:t>
              </a:r>
            </a:p>
            <a:p>
              <a:pPr marL="342900" marR="0" indent="-34290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</a:pPr>
              <a:r>
                <a:rPr lang="da-DK" sz="1800" dirty="0" smtClean="0"/>
                <a:t>Overview</a:t>
              </a:r>
            </a:p>
            <a:p>
              <a:pPr marL="342900" marR="0" indent="-34290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</a:pPr>
              <a:r>
                <a:rPr lang="da-DK" sz="1800" dirty="0" smtClean="0"/>
                <a:t>Statistics</a:t>
              </a:r>
            </a:p>
            <a:p>
              <a:pPr marL="342900" marR="0" indent="-34290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</a:pPr>
              <a:endParaRPr kumimoji="0" lang="da-DK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  <a:cs typeface="Arial" charset="0"/>
              </a:endParaRPr>
            </a:p>
          </p:txBody>
        </p:sp>
        <p:cxnSp>
          <p:nvCxnSpPr>
            <p:cNvPr id="31" name="Straight Arrow Connector 30"/>
            <p:cNvCxnSpPr>
              <a:endCxn id="24" idx="1"/>
            </p:cNvCxnSpPr>
            <p:nvPr/>
          </p:nvCxnSpPr>
          <p:spPr bwMode="auto">
            <a:xfrm flipV="1">
              <a:off x="6084168" y="2271261"/>
              <a:ext cx="543865" cy="18002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cxnSp>
          <p:nvCxnSpPr>
            <p:cNvPr id="32" name="Straight Arrow Connector 31"/>
            <p:cNvCxnSpPr>
              <a:endCxn id="25" idx="1"/>
            </p:cNvCxnSpPr>
            <p:nvPr/>
          </p:nvCxnSpPr>
          <p:spPr bwMode="auto">
            <a:xfrm>
              <a:off x="6084168" y="3099353"/>
              <a:ext cx="543865" cy="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cxnSp>
          <p:nvCxnSpPr>
            <p:cNvPr id="34" name="Straight Arrow Connector 33"/>
            <p:cNvCxnSpPr>
              <a:endCxn id="26" idx="1"/>
            </p:cNvCxnSpPr>
            <p:nvPr/>
          </p:nvCxnSpPr>
          <p:spPr bwMode="auto">
            <a:xfrm>
              <a:off x="6084168" y="3927445"/>
              <a:ext cx="543865" cy="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cxnSp>
          <p:nvCxnSpPr>
            <p:cNvPr id="36" name="Straight Arrow Connector 35"/>
            <p:cNvCxnSpPr>
              <a:endCxn id="27" idx="1"/>
            </p:cNvCxnSpPr>
            <p:nvPr/>
          </p:nvCxnSpPr>
          <p:spPr bwMode="auto">
            <a:xfrm>
              <a:off x="6084168" y="4611521"/>
              <a:ext cx="543865" cy="144016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</p:grpSp>
      <p:cxnSp>
        <p:nvCxnSpPr>
          <p:cNvPr id="17" name="Straight Arrow Connector 16"/>
          <p:cNvCxnSpPr>
            <a:endCxn id="30" idx="1"/>
          </p:cNvCxnSpPr>
          <p:nvPr/>
        </p:nvCxnSpPr>
        <p:spPr bwMode="auto">
          <a:xfrm>
            <a:off x="2627784" y="2732587"/>
            <a:ext cx="2877681" cy="1852907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triangle" w="med" len="med"/>
            <a:tailEnd type="arrow"/>
          </a:ln>
          <a:effectLst/>
        </p:spPr>
      </p:cxnSp>
      <p:sp>
        <p:nvSpPr>
          <p:cNvPr id="39" name="Rectangle 38"/>
          <p:cNvSpPr/>
          <p:nvPr/>
        </p:nvSpPr>
        <p:spPr bwMode="auto">
          <a:xfrm>
            <a:off x="755576" y="4717388"/>
            <a:ext cx="1872208" cy="792088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a-DK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  <a:cs typeface="Arial" charset="0"/>
              </a:rPr>
              <a:t>SNMP</a:t>
            </a:r>
          </a:p>
        </p:txBody>
      </p:sp>
      <p:sp>
        <p:nvSpPr>
          <p:cNvPr id="40" name="Rectangle 39"/>
          <p:cNvSpPr/>
          <p:nvPr/>
        </p:nvSpPr>
        <p:spPr bwMode="auto">
          <a:xfrm>
            <a:off x="755576" y="3793406"/>
            <a:ext cx="1872208" cy="792088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a-DK" sz="2400" dirty="0" smtClean="0">
                <a:latin typeface="Times" pitchFamily="18" charset="0"/>
                <a:cs typeface="Arial" charset="0"/>
              </a:rPr>
              <a:t>BROWSER</a:t>
            </a:r>
            <a:endParaRPr kumimoji="0" lang="da-DK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cxnSp>
        <p:nvCxnSpPr>
          <p:cNvPr id="28" name="Straight Connector 27"/>
          <p:cNvCxnSpPr/>
          <p:nvPr/>
        </p:nvCxnSpPr>
        <p:spPr bwMode="auto">
          <a:xfrm>
            <a:off x="4622116" y="1556792"/>
            <a:ext cx="0" cy="439248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29" name="TextBox 28"/>
          <p:cNvSpPr txBox="1"/>
          <p:nvPr/>
        </p:nvSpPr>
        <p:spPr>
          <a:xfrm rot="16200000">
            <a:off x="3239852" y="3418743"/>
            <a:ext cx="2304256" cy="369332"/>
          </a:xfrm>
          <a:prstGeom prst="rect">
            <a:avLst/>
          </a:prstGeom>
          <a:solidFill>
            <a:srgbClr val="F6F6D9"/>
          </a:solidFill>
          <a:ln>
            <a:solidFill>
              <a:schemeClr val="accent1"/>
            </a:solidFill>
            <a:prstDash val="sysDot"/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m</a:t>
            </a:r>
            <a:r>
              <a:rPr lang="en-GB" dirty="0" smtClean="0"/>
              <a:t>achine boundary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0289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2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 smtClean="0"/>
              <a:t>run on the same machine as interpreters.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authenticate </a:t>
            </a:r>
            <a:r>
              <a:rPr lang="en-US" dirty="0"/>
              <a:t>connecting </a:t>
            </a:r>
            <a:r>
              <a:rPr lang="en-US" dirty="0" smtClean="0"/>
              <a:t>RIDE users.</a:t>
            </a:r>
            <a:endParaRPr lang="en-GB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f</a:t>
            </a:r>
            <a:r>
              <a:rPr lang="en-US" dirty="0" smtClean="0"/>
              <a:t>ilter which </a:t>
            </a:r>
            <a:r>
              <a:rPr lang="en-US" dirty="0"/>
              <a:t>interpreters can be seen by the </a:t>
            </a:r>
            <a:r>
              <a:rPr lang="en-US" dirty="0" smtClean="0"/>
              <a:t>connected RIDE.</a:t>
            </a:r>
            <a:endParaRPr lang="en-GB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allow for secure and insecure socket connections</a:t>
            </a:r>
            <a:r>
              <a:rPr lang="en-US" dirty="0" smtClean="0"/>
              <a:t>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Be able to launch interpreters “on demand” for the RIDE user.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en-GB" dirty="0" smtClean="0"/>
              <a:t>The Process Manager will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1578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John Daintree</a:t>
            </a:r>
          </a:p>
          <a:p>
            <a:r>
              <a:rPr lang="en-GB" dirty="0" smtClean="0"/>
              <a:t>Chief Architect</a:t>
            </a:r>
          </a:p>
          <a:p>
            <a:r>
              <a:rPr lang="en-GB" dirty="0" smtClean="0"/>
              <a:t>Dyalog</a:t>
            </a:r>
          </a:p>
          <a:p>
            <a:endParaRPr lang="en-GB" dirty="0"/>
          </a:p>
          <a:p>
            <a:r>
              <a:rPr lang="en-GB" dirty="0" smtClean="0"/>
              <a:t>Andy Shiers</a:t>
            </a:r>
          </a:p>
          <a:p>
            <a:r>
              <a:rPr lang="en-GB" smtClean="0"/>
              <a:t>Chief </a:t>
            </a:r>
            <a:r>
              <a:rPr lang="en-GB" smtClean="0"/>
              <a:t>Operations Officer</a:t>
            </a:r>
            <a:endParaRPr lang="en-GB" dirty="0" smtClean="0"/>
          </a:p>
          <a:p>
            <a:r>
              <a:rPr lang="en-GB" dirty="0" smtClean="0"/>
              <a:t>Dyalog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en-GB" dirty="0" smtClean="0"/>
              <a:t>RIDE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292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act </a:t>
            </a:r>
            <a:r>
              <a:rPr lang="en-US" dirty="0"/>
              <a:t>as a switchboard connecting </a:t>
            </a:r>
            <a:r>
              <a:rPr lang="en-US" dirty="0" smtClean="0"/>
              <a:t>RIDEs to interpreters.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(provide an HTTP interface for monitoring and management).</a:t>
            </a:r>
            <a:endParaRPr lang="en-GB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(provide an SNMP interface to support corporate monitoring systems</a:t>
            </a:r>
            <a:r>
              <a:rPr lang="en-US" dirty="0" smtClean="0"/>
              <a:t>).</a:t>
            </a:r>
            <a:endParaRPr lang="en-GB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be (is currently) written </a:t>
            </a:r>
            <a:r>
              <a:rPr lang="en-US" dirty="0"/>
              <a:t>in APL so the tools group can extend </a:t>
            </a:r>
            <a:r>
              <a:rPr lang="en-US" dirty="0" smtClean="0"/>
              <a:t>functionality.</a:t>
            </a:r>
            <a:endParaRPr lang="en-GB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en-GB" dirty="0" smtClean="0"/>
              <a:t>The Process Manager will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9547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 smtClean="0"/>
              <a:t>Enhancements over the Silverlight version</a:t>
            </a:r>
          </a:p>
          <a:p>
            <a:pPr marL="685800" lvl="1" indent="-342900" algn="l">
              <a:buFont typeface="Arial" panose="020B0604020202020204" pitchFamily="34" charset="0"/>
              <a:buChar char="•"/>
            </a:pPr>
            <a:r>
              <a:rPr lang="en-GB" dirty="0" smtClean="0"/>
              <a:t>Tabbed or overlapped GUI interface with docking.</a:t>
            </a:r>
          </a:p>
          <a:p>
            <a:pPr marL="685800" lvl="1" indent="-342900" algn="l">
              <a:buFont typeface="Arial" panose="020B0604020202020204" pitchFamily="34" charset="0"/>
              <a:buChar char="•"/>
            </a:pPr>
            <a:r>
              <a:rPr lang="en-GB" dirty="0" smtClean="0"/>
              <a:t>You can set breakpoints from the UI</a:t>
            </a:r>
          </a:p>
          <a:p>
            <a:pPr marL="685800" lvl="1" indent="-342900" algn="l">
              <a:buFont typeface="Arial" panose="020B0604020202020204" pitchFamily="34" charset="0"/>
              <a:buChar char="•"/>
            </a:pPr>
            <a:r>
              <a:rPr lang="en-GB" dirty="0" smtClean="0"/>
              <a:t>Overall a much nicer UI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/>
              <a:t>An “embedded interpreter”</a:t>
            </a:r>
          </a:p>
          <a:p>
            <a:pPr marL="685800" lvl="1" indent="-342900" algn="l">
              <a:buFont typeface="Arial" panose="020B0604020202020204" pitchFamily="34" charset="0"/>
              <a:buChar char="•"/>
            </a:pPr>
            <a:r>
              <a:rPr lang="en-GB" dirty="0"/>
              <a:t>So you can run Dyalog “out of the box”</a:t>
            </a:r>
          </a:p>
          <a:p>
            <a:pPr lvl="1" algn="l"/>
            <a:endParaRPr lang="en-GB" dirty="0" smtClean="0"/>
          </a:p>
          <a:p>
            <a:pPr marL="685800" lvl="1" indent="-342900" algn="l">
              <a:buFont typeface="Arial" panose="020B0604020202020204" pitchFamily="34" charset="0"/>
              <a:buChar char="•"/>
            </a:pPr>
            <a:endParaRPr lang="en-GB" dirty="0" smtClean="0"/>
          </a:p>
          <a:p>
            <a:pPr algn="l"/>
            <a:endParaRPr lang="en-GB" dirty="0" smtClean="0"/>
          </a:p>
          <a:p>
            <a:pPr lvl="1" algn="l"/>
            <a:endParaRPr lang="en-GB" dirty="0"/>
          </a:p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en-GB" dirty="0" smtClean="0"/>
              <a:t>The RIDE User Interface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2757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 smtClean="0"/>
              <a:t>An “HTML Viewer”</a:t>
            </a:r>
          </a:p>
          <a:p>
            <a:pPr marL="685800" lvl="1" indent="-342900" algn="l">
              <a:buFont typeface="Arial" panose="020B0604020202020204" pitchFamily="34" charset="0"/>
              <a:buChar char="•"/>
            </a:pPr>
            <a:r>
              <a:rPr lang="en-GB" dirty="0" smtClean="0"/>
              <a:t>A corresponding ibeam in the interpreter</a:t>
            </a:r>
          </a:p>
          <a:p>
            <a:pPr marL="685800" lvl="1" indent="-342900" algn="l">
              <a:buFont typeface="Arial" panose="020B0604020202020204" pitchFamily="34" charset="0"/>
              <a:buChar char="•"/>
            </a:pPr>
            <a:r>
              <a:rPr lang="en-GB" dirty="0" smtClean="0"/>
              <a:t>Allows the interpreter to send arbitrary HTML to the RIDE to be rendered</a:t>
            </a:r>
          </a:p>
          <a:p>
            <a:pPr marL="685800" lvl="1" indent="-342900" algn="l">
              <a:buFont typeface="Arial" panose="020B0604020202020204" pitchFamily="34" charset="0"/>
              <a:buChar char="•"/>
            </a:pPr>
            <a:r>
              <a:rPr lang="en-GB" dirty="0" err="1"/>
              <a:t>p</a:t>
            </a:r>
            <a:r>
              <a:rPr lang="en-GB" dirty="0" err="1" smtClean="0"/>
              <a:t>ostbacks</a:t>
            </a:r>
            <a:r>
              <a:rPr lang="en-GB" dirty="0" smtClean="0"/>
              <a:t> to the interpreter will be supported in the future</a:t>
            </a:r>
          </a:p>
          <a:p>
            <a:pPr lvl="1" algn="l"/>
            <a:endParaRPr lang="en-GB" dirty="0"/>
          </a:p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en-GB" dirty="0" smtClean="0"/>
              <a:t>The RIDE User Interface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9013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 smtClean="0"/>
              <a:t>C</a:t>
            </a:r>
            <a:r>
              <a:rPr lang="en-GB" dirty="0"/>
              <a:t># </a:t>
            </a:r>
            <a:r>
              <a:rPr lang="en-GB" dirty="0" smtClean="0"/>
              <a:t>Core (with Mono on Unix)</a:t>
            </a:r>
            <a:endParaRPr lang="en-GB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/>
              <a:t>Platforms specific GUI front ends</a:t>
            </a:r>
          </a:p>
          <a:p>
            <a:pPr marL="685800" lvl="1" indent="-342900" algn="l">
              <a:buFont typeface="Arial" panose="020B0604020202020204" pitchFamily="34" charset="0"/>
              <a:buChar char="•"/>
            </a:pPr>
            <a:r>
              <a:rPr lang="en-GB" dirty="0"/>
              <a:t>WPF on Windows</a:t>
            </a:r>
          </a:p>
          <a:p>
            <a:pPr marL="685800" lvl="1" indent="-342900" algn="l">
              <a:buFont typeface="Arial" panose="020B0604020202020204" pitchFamily="34" charset="0"/>
              <a:buChar char="•"/>
            </a:pPr>
            <a:r>
              <a:rPr lang="en-GB" dirty="0"/>
              <a:t>GTK on </a:t>
            </a:r>
            <a:r>
              <a:rPr lang="en-GB" dirty="0" smtClean="0"/>
              <a:t>Linux </a:t>
            </a:r>
          </a:p>
          <a:p>
            <a:pPr marL="685800" lvl="1" indent="-342900" algn="l">
              <a:buFont typeface="Arial" panose="020B0604020202020204" pitchFamily="34" charset="0"/>
              <a:buChar char="•"/>
            </a:pPr>
            <a:r>
              <a:rPr lang="en-GB" dirty="0" smtClean="0"/>
              <a:t>GTK </a:t>
            </a:r>
            <a:r>
              <a:rPr lang="en-GB" dirty="0"/>
              <a:t>(but could be </a:t>
            </a:r>
            <a:r>
              <a:rPr lang="en-GB" dirty="0" smtClean="0"/>
              <a:t>Cocoa) </a:t>
            </a:r>
            <a:r>
              <a:rPr lang="en-GB" dirty="0"/>
              <a:t>on Mac </a:t>
            </a:r>
            <a:r>
              <a:rPr lang="en-GB" dirty="0" smtClean="0"/>
              <a:t>OS/X</a:t>
            </a:r>
            <a:endParaRPr lang="en-GB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/>
              <a:t>Appropriate </a:t>
            </a:r>
            <a:r>
              <a:rPr lang="en-GB" dirty="0" smtClean="0"/>
              <a:t>mobile </a:t>
            </a:r>
            <a:r>
              <a:rPr lang="en-GB" dirty="0"/>
              <a:t>platforms in the </a:t>
            </a:r>
            <a:r>
              <a:rPr lang="en-GB" dirty="0" smtClean="0"/>
              <a:t>future</a:t>
            </a:r>
          </a:p>
          <a:p>
            <a:pPr marL="685800" lvl="1" indent="-342900" algn="l">
              <a:buFont typeface="Arial" panose="020B0604020202020204" pitchFamily="34" charset="0"/>
              <a:buChar char="•"/>
            </a:pPr>
            <a:r>
              <a:rPr lang="en-GB" dirty="0" smtClean="0"/>
              <a:t>Android </a:t>
            </a:r>
            <a:r>
              <a:rPr lang="en-GB" dirty="0"/>
              <a:t>(phones and tablets</a:t>
            </a:r>
            <a:r>
              <a:rPr lang="en-GB" dirty="0" smtClean="0"/>
              <a:t>)</a:t>
            </a:r>
          </a:p>
          <a:p>
            <a:pPr marL="685800" lvl="1" indent="-342900" algn="l">
              <a:buFont typeface="Arial" panose="020B0604020202020204" pitchFamily="34" charset="0"/>
              <a:buChar char="•"/>
            </a:pPr>
            <a:r>
              <a:rPr lang="en-GB" dirty="0" err="1" smtClean="0"/>
              <a:t>iOS</a:t>
            </a:r>
            <a:r>
              <a:rPr lang="en-GB" dirty="0" smtClean="0"/>
              <a:t> (phones and tablets)</a:t>
            </a:r>
          </a:p>
          <a:p>
            <a:pPr marL="685800" lvl="1" indent="-342900" algn="l">
              <a:buFont typeface="Arial" panose="020B0604020202020204" pitchFamily="34" charset="0"/>
              <a:buChar char="•"/>
            </a:pPr>
            <a:r>
              <a:rPr lang="en-GB" dirty="0" smtClean="0"/>
              <a:t>Windows </a:t>
            </a:r>
            <a:r>
              <a:rPr lang="en-GB" dirty="0"/>
              <a:t>Store Apps </a:t>
            </a:r>
            <a:r>
              <a:rPr lang="en-GB" dirty="0" smtClean="0"/>
              <a:t>(phones </a:t>
            </a:r>
            <a:r>
              <a:rPr lang="en-GB" dirty="0"/>
              <a:t>and tablets</a:t>
            </a:r>
            <a:r>
              <a:rPr lang="en-GB" dirty="0" smtClean="0"/>
              <a:t>)</a:t>
            </a:r>
            <a:endParaRPr lang="en-GB" dirty="0"/>
          </a:p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en-GB" dirty="0" smtClean="0"/>
              <a:t>RIDE Implementation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868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 anchor="ctr"/>
          <a:lstStyle/>
          <a:p>
            <a:pPr algn="ctr"/>
            <a:r>
              <a:rPr lang="en-GB" dirty="0" smtClean="0"/>
              <a:t>How does it look?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620688"/>
            <a:ext cx="7781925" cy="49244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832" y="620492"/>
            <a:ext cx="8705850" cy="60579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340768"/>
            <a:ext cx="7639050" cy="5038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186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620688"/>
            <a:ext cx="7781925" cy="49244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48680"/>
            <a:ext cx="8705850" cy="60674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462" y="1327634"/>
            <a:ext cx="7639050" cy="4752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7478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 smtClean="0"/>
              <a:t>Windows desktop version available with 14.0</a:t>
            </a:r>
          </a:p>
          <a:p>
            <a:pPr marL="685800" lvl="1" indent="-342900" algn="l">
              <a:buFont typeface="Arial" panose="020B0604020202020204" pitchFamily="34" charset="0"/>
              <a:buChar char="•"/>
            </a:pPr>
            <a:r>
              <a:rPr lang="en-GB" dirty="0" smtClean="0"/>
              <a:t>Connect to 14.0  Windows and Unix versions</a:t>
            </a:r>
          </a:p>
          <a:p>
            <a:pPr marL="685800" lvl="1" indent="-342900" algn="l">
              <a:buFont typeface="Arial" panose="020B0604020202020204" pitchFamily="34" charset="0"/>
              <a:buChar char="•"/>
            </a:pPr>
            <a:r>
              <a:rPr lang="en-GB" dirty="0" smtClean="0"/>
              <a:t>We’re hoping to allow connectivity to 13.2 interpreters too.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 smtClean="0"/>
              <a:t>Unix RIDEs to follow</a:t>
            </a:r>
          </a:p>
          <a:p>
            <a:pPr marL="685800" lvl="1" indent="-342900" algn="l">
              <a:buFont typeface="Arial" panose="020B0604020202020204" pitchFamily="34" charset="0"/>
              <a:buChar char="•"/>
            </a:pPr>
            <a:r>
              <a:rPr lang="en-GB" dirty="0" smtClean="0"/>
              <a:t>Maybe even the Mac RIDE and a Mac interpreter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 smtClean="0"/>
              <a:t>Phones and tablets (</a:t>
            </a:r>
            <a:r>
              <a:rPr lang="en-GB" dirty="0" err="1" smtClean="0"/>
              <a:t>Phablets</a:t>
            </a:r>
            <a:r>
              <a:rPr lang="en-GB" dirty="0" smtClean="0"/>
              <a:t>, </a:t>
            </a:r>
            <a:r>
              <a:rPr lang="en-GB" dirty="0" err="1" smtClean="0"/>
              <a:t>grrr</a:t>
            </a:r>
            <a:r>
              <a:rPr lang="en-GB" dirty="0" smtClean="0"/>
              <a:t>!) later</a:t>
            </a:r>
            <a:endParaRPr lang="en-GB" dirty="0"/>
          </a:p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en-GB" dirty="0" smtClean="0"/>
              <a:t>Availability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8740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 smtClean="0"/>
              <a:t>Over to Andy </a:t>
            </a:r>
            <a:r>
              <a:rPr lang="en-GB" dirty="0" err="1" smtClean="0"/>
              <a:t>Shiers</a:t>
            </a:r>
            <a:r>
              <a:rPr lang="en-GB" dirty="0" smtClean="0"/>
              <a:t>, COO</a:t>
            </a:r>
          </a:p>
          <a:p>
            <a:pPr lvl="1" algn="l"/>
            <a:endParaRPr lang="en-GB" dirty="0"/>
          </a:p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en-GB" dirty="0" smtClean="0"/>
              <a:t>Demo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5593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 smtClean="0"/>
              <a:t>We want to see Dyalog APL everywhere</a:t>
            </a:r>
          </a:p>
          <a:p>
            <a:pPr marL="685800" lvl="1" indent="-342900" algn="l">
              <a:buFont typeface="Arial" panose="020B0604020202020204" pitchFamily="34" charset="0"/>
              <a:buChar char="•"/>
            </a:pPr>
            <a:r>
              <a:rPr lang="en-GB" dirty="0" smtClean="0"/>
              <a:t>Desktops</a:t>
            </a:r>
          </a:p>
          <a:p>
            <a:pPr marL="1028700" lvl="2" indent="-342900" algn="l">
              <a:buFont typeface="Arial" panose="020B0604020202020204" pitchFamily="34" charset="0"/>
              <a:buChar char="•"/>
            </a:pPr>
            <a:r>
              <a:rPr lang="en-GB" dirty="0" smtClean="0"/>
              <a:t>Windows</a:t>
            </a:r>
          </a:p>
          <a:p>
            <a:pPr marL="1028700" lvl="2" indent="-342900" algn="l">
              <a:buFont typeface="Arial" panose="020B0604020202020204" pitchFamily="34" charset="0"/>
              <a:buChar char="•"/>
            </a:pPr>
            <a:r>
              <a:rPr lang="en-GB" dirty="0" smtClean="0"/>
              <a:t>Unix</a:t>
            </a:r>
          </a:p>
          <a:p>
            <a:pPr marL="1028700" lvl="2" indent="-342900" algn="l">
              <a:buFont typeface="Arial" panose="020B0604020202020204" pitchFamily="34" charset="0"/>
              <a:buChar char="•"/>
            </a:pPr>
            <a:r>
              <a:rPr lang="en-GB" dirty="0" smtClean="0"/>
              <a:t>Others</a:t>
            </a:r>
          </a:p>
          <a:p>
            <a:pPr marL="685800" lvl="1" indent="-342900" algn="l">
              <a:buFont typeface="Arial" panose="020B0604020202020204" pitchFamily="34" charset="0"/>
              <a:buChar char="•"/>
            </a:pPr>
            <a:r>
              <a:rPr lang="en-GB" dirty="0" smtClean="0"/>
              <a:t>Tablets and Phones (</a:t>
            </a:r>
            <a:r>
              <a:rPr lang="en-GB" dirty="0" err="1" smtClean="0"/>
              <a:t>Phablets</a:t>
            </a:r>
            <a:r>
              <a:rPr lang="en-GB" dirty="0"/>
              <a:t> </a:t>
            </a:r>
            <a:r>
              <a:rPr lang="en-GB" dirty="0" smtClean="0"/>
              <a:t>!!!!)</a:t>
            </a:r>
          </a:p>
          <a:p>
            <a:pPr marL="1028700" lvl="2" indent="-342900" algn="l">
              <a:buFont typeface="Arial" panose="020B0604020202020204" pitchFamily="34" charset="0"/>
              <a:buChar char="•"/>
            </a:pPr>
            <a:r>
              <a:rPr lang="en-GB" dirty="0" err="1" smtClean="0"/>
              <a:t>iOS</a:t>
            </a:r>
            <a:endParaRPr lang="en-GB" dirty="0" smtClean="0"/>
          </a:p>
          <a:p>
            <a:pPr marL="1028700" lvl="2" indent="-342900" algn="l">
              <a:buFont typeface="Arial" panose="020B0604020202020204" pitchFamily="34" charset="0"/>
              <a:buChar char="•"/>
            </a:pPr>
            <a:r>
              <a:rPr lang="en-GB" dirty="0" smtClean="0"/>
              <a:t>Android</a:t>
            </a:r>
          </a:p>
          <a:p>
            <a:pPr marL="1028700" lvl="2" indent="-342900" algn="l">
              <a:buFont typeface="Arial" panose="020B0604020202020204" pitchFamily="34" charset="0"/>
              <a:buChar char="•"/>
            </a:pPr>
            <a:r>
              <a:rPr lang="en-GB" dirty="0" smtClean="0"/>
              <a:t>Surface / Windows Phone</a:t>
            </a:r>
          </a:p>
          <a:p>
            <a:pPr marL="1028700" lvl="2" indent="-342900" algn="l">
              <a:buFont typeface="Arial" panose="020B0604020202020204" pitchFamily="34" charset="0"/>
              <a:buChar char="•"/>
            </a:pPr>
            <a:r>
              <a:rPr lang="en-GB" dirty="0" smtClean="0"/>
              <a:t>Others</a:t>
            </a:r>
          </a:p>
          <a:p>
            <a:pPr marL="685800" lvl="1" indent="-342900" algn="l">
              <a:buFont typeface="Arial" panose="020B0604020202020204" pitchFamily="34" charset="0"/>
              <a:buChar char="•"/>
            </a:pPr>
            <a:r>
              <a:rPr lang="en-GB" dirty="0" smtClean="0"/>
              <a:t>Others?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en-GB" dirty="0" smtClean="0"/>
              <a:t>Dyalog Going Forward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2785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563" y="695325"/>
            <a:ext cx="8524875" cy="546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 bwMode="auto">
          <a:xfrm>
            <a:off x="340174" y="692696"/>
            <a:ext cx="3218607" cy="5469979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71600" y="2996952"/>
            <a:ext cx="165618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dirty="0" smtClean="0"/>
              <a:t>Interpreter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379586" y="2996952"/>
            <a:ext cx="313234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dirty="0" smtClean="0"/>
              <a:t>User Interface</a:t>
            </a:r>
            <a:endParaRPr lang="en-GB" dirty="0"/>
          </a:p>
        </p:txBody>
      </p:sp>
      <p:sp>
        <p:nvSpPr>
          <p:cNvPr id="11" name="Rectangle 10"/>
          <p:cNvSpPr/>
          <p:nvPr/>
        </p:nvSpPr>
        <p:spPr bwMode="auto">
          <a:xfrm>
            <a:off x="3558781" y="692696"/>
            <a:ext cx="5311375" cy="5469979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2339752" y="2636912"/>
            <a:ext cx="288032" cy="36004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8277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10" grpId="0"/>
      <p:bldP spid="11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340174" y="692696"/>
            <a:ext cx="3218607" cy="5469979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71600" y="2996952"/>
            <a:ext cx="165618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dirty="0" smtClean="0"/>
              <a:t>Interpreter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379586" y="2996952"/>
            <a:ext cx="313234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dirty="0" smtClean="0"/>
              <a:t>User Interface</a:t>
            </a:r>
            <a:endParaRPr lang="en-GB" dirty="0"/>
          </a:p>
        </p:txBody>
      </p:sp>
      <p:sp>
        <p:nvSpPr>
          <p:cNvPr id="11" name="Rectangle 10"/>
          <p:cNvSpPr/>
          <p:nvPr/>
        </p:nvSpPr>
        <p:spPr bwMode="auto">
          <a:xfrm>
            <a:off x="3558781" y="692696"/>
            <a:ext cx="5311375" cy="5469979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1560" y="3752598"/>
            <a:ext cx="237626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dirty="0" smtClean="0"/>
              <a:t>Mainly ‘C’</a:t>
            </a:r>
          </a:p>
          <a:p>
            <a:pPr algn="ctr"/>
            <a:r>
              <a:rPr lang="en-GB" dirty="0" smtClean="0"/>
              <a:t>“A Good Thing”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757628" y="3749648"/>
            <a:ext cx="237626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dirty="0" smtClean="0"/>
              <a:t>Mainly ‘C’ / WIN32</a:t>
            </a:r>
          </a:p>
          <a:p>
            <a:pPr algn="ctr"/>
            <a:r>
              <a:rPr lang="en-GB" dirty="0"/>
              <a:t>n</a:t>
            </a:r>
            <a:r>
              <a:rPr lang="en-GB" dirty="0" smtClean="0"/>
              <a:t>ot “A Good Thing”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1972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340174" y="692696"/>
            <a:ext cx="2935682" cy="5469979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71600" y="2996952"/>
            <a:ext cx="165618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dirty="0" smtClean="0"/>
              <a:t>Interpreter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379586" y="2996952"/>
            <a:ext cx="313234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dirty="0" smtClean="0"/>
              <a:t>User Interface</a:t>
            </a:r>
            <a:endParaRPr lang="en-GB" dirty="0"/>
          </a:p>
        </p:txBody>
      </p:sp>
      <p:sp>
        <p:nvSpPr>
          <p:cNvPr id="11" name="Rectangle 10"/>
          <p:cNvSpPr/>
          <p:nvPr/>
        </p:nvSpPr>
        <p:spPr bwMode="auto">
          <a:xfrm>
            <a:off x="3779913" y="692696"/>
            <a:ext cx="5090244" cy="5469979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1560" y="3752598"/>
            <a:ext cx="237626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dirty="0" smtClean="0"/>
              <a:t>Mainly ‘C’</a:t>
            </a:r>
          </a:p>
          <a:p>
            <a:pPr algn="ctr"/>
            <a:r>
              <a:rPr lang="en-GB" dirty="0" smtClean="0"/>
              <a:t>“A Good Thing”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757628" y="3749648"/>
            <a:ext cx="237626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dirty="0" smtClean="0"/>
              <a:t>Mainly ‘C’ / WIN32</a:t>
            </a:r>
          </a:p>
          <a:p>
            <a:pPr algn="ctr"/>
            <a:r>
              <a:rPr lang="en-GB" dirty="0"/>
              <a:t>n</a:t>
            </a:r>
            <a:r>
              <a:rPr lang="en-GB" dirty="0" smtClean="0"/>
              <a:t>ot “A Good Thing”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6549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340174" y="692696"/>
            <a:ext cx="2935682" cy="5469979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71600" y="2996952"/>
            <a:ext cx="165618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dirty="0" smtClean="0"/>
              <a:t>Interpreter</a:t>
            </a:r>
            <a:endParaRPr lang="en-GB" dirty="0"/>
          </a:p>
        </p:txBody>
      </p:sp>
      <p:sp>
        <p:nvSpPr>
          <p:cNvPr id="11" name="Rectangle 10"/>
          <p:cNvSpPr/>
          <p:nvPr/>
        </p:nvSpPr>
        <p:spPr bwMode="auto">
          <a:xfrm>
            <a:off x="3779913" y="692696"/>
            <a:ext cx="4032447" cy="5469979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9883" y="3752598"/>
            <a:ext cx="237626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dirty="0" smtClean="0"/>
              <a:t>C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 bwMode="auto">
          <a:xfrm>
            <a:off x="8310536" y="692733"/>
            <a:ext cx="643949" cy="5469979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779913" y="2996952"/>
            <a:ext cx="4032447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dirty="0" smtClean="0"/>
              <a:t>Portable UI core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8310536" y="2920008"/>
            <a:ext cx="649829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1400" dirty="0" smtClean="0"/>
              <a:t>NEW GUI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882976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8" grpId="0" animBg="1"/>
      <p:bldP spid="12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340174" y="692696"/>
            <a:ext cx="2935682" cy="5469979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71600" y="2996952"/>
            <a:ext cx="165618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dirty="0" smtClean="0"/>
              <a:t>Interpreter</a:t>
            </a:r>
            <a:endParaRPr lang="en-GB" dirty="0"/>
          </a:p>
        </p:txBody>
      </p:sp>
      <p:sp>
        <p:nvSpPr>
          <p:cNvPr id="11" name="Rectangle 10"/>
          <p:cNvSpPr/>
          <p:nvPr/>
        </p:nvSpPr>
        <p:spPr bwMode="auto">
          <a:xfrm>
            <a:off x="6516216" y="692696"/>
            <a:ext cx="1296144" cy="5469979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9883" y="3752598"/>
            <a:ext cx="237626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dirty="0" smtClean="0"/>
              <a:t>C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516216" y="3752599"/>
            <a:ext cx="129614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dirty="0" smtClean="0"/>
              <a:t>C#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8310536" y="692733"/>
            <a:ext cx="643949" cy="5469979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516216" y="2920298"/>
            <a:ext cx="129614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dirty="0" smtClean="0"/>
              <a:t>UI core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8310536" y="2920008"/>
            <a:ext cx="649829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1400" dirty="0" smtClean="0"/>
              <a:t>NEW GUI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897103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 smtClean="0"/>
              <a:t>C</a:t>
            </a:r>
            <a:r>
              <a:rPr lang="en-GB" dirty="0"/>
              <a:t># </a:t>
            </a:r>
            <a:r>
              <a:rPr lang="en-GB" dirty="0" smtClean="0"/>
              <a:t>Core</a:t>
            </a:r>
            <a:endParaRPr lang="en-GB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/>
              <a:t>Platforms specific GUI front ends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/>
              <a:t>WPF on Windows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/>
              <a:t>GTK on </a:t>
            </a:r>
            <a:r>
              <a:rPr lang="en-GB" dirty="0" smtClean="0"/>
              <a:t>Linux (with Mono)</a:t>
            </a:r>
            <a:endParaRPr lang="en-GB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/>
              <a:t>GTK (but could be </a:t>
            </a:r>
            <a:r>
              <a:rPr lang="en-GB" dirty="0" smtClean="0"/>
              <a:t>Cocoa) </a:t>
            </a:r>
            <a:r>
              <a:rPr lang="en-GB" dirty="0"/>
              <a:t>on Mac </a:t>
            </a:r>
            <a:r>
              <a:rPr lang="en-GB" dirty="0" smtClean="0"/>
              <a:t>OS/X</a:t>
            </a:r>
            <a:endParaRPr lang="en-GB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/>
              <a:t>Appropriate </a:t>
            </a:r>
            <a:r>
              <a:rPr lang="en-GB" dirty="0" smtClean="0"/>
              <a:t>mobile </a:t>
            </a:r>
            <a:r>
              <a:rPr lang="en-GB" dirty="0"/>
              <a:t>platforms in the </a:t>
            </a:r>
            <a:r>
              <a:rPr lang="en-GB" dirty="0" smtClean="0"/>
              <a:t>future</a:t>
            </a:r>
          </a:p>
          <a:p>
            <a:pPr marL="685800" lvl="1" indent="-342900" algn="l">
              <a:buFont typeface="Arial" panose="020B0604020202020204" pitchFamily="34" charset="0"/>
              <a:buChar char="•"/>
            </a:pPr>
            <a:r>
              <a:rPr lang="en-GB" dirty="0" smtClean="0"/>
              <a:t>Android </a:t>
            </a:r>
            <a:r>
              <a:rPr lang="en-GB" dirty="0"/>
              <a:t>(phones and tablets</a:t>
            </a:r>
            <a:r>
              <a:rPr lang="en-GB" dirty="0" smtClean="0"/>
              <a:t>)</a:t>
            </a:r>
          </a:p>
          <a:p>
            <a:pPr marL="685800" lvl="1" indent="-342900" algn="l">
              <a:buFont typeface="Arial" panose="020B0604020202020204" pitchFamily="34" charset="0"/>
              <a:buChar char="•"/>
            </a:pPr>
            <a:r>
              <a:rPr lang="en-GB" dirty="0" err="1" smtClean="0"/>
              <a:t>iOS</a:t>
            </a:r>
            <a:r>
              <a:rPr lang="en-GB" dirty="0" smtClean="0"/>
              <a:t> (phones and tablets)</a:t>
            </a:r>
          </a:p>
          <a:p>
            <a:pPr marL="685800" lvl="1" indent="-342900" algn="l">
              <a:buFont typeface="Arial" panose="020B0604020202020204" pitchFamily="34" charset="0"/>
              <a:buChar char="•"/>
            </a:pPr>
            <a:r>
              <a:rPr lang="en-GB" dirty="0" smtClean="0"/>
              <a:t>Windows </a:t>
            </a:r>
            <a:r>
              <a:rPr lang="en-GB" dirty="0"/>
              <a:t>Store Apps </a:t>
            </a:r>
            <a:r>
              <a:rPr lang="en-GB" dirty="0" smtClean="0"/>
              <a:t>(phones </a:t>
            </a:r>
            <a:r>
              <a:rPr lang="en-GB" dirty="0"/>
              <a:t>and tablets</a:t>
            </a:r>
            <a:r>
              <a:rPr lang="en-GB" dirty="0" smtClean="0"/>
              <a:t>)</a:t>
            </a:r>
            <a:endParaRPr lang="en-GB" dirty="0"/>
          </a:p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en-GB" dirty="0" smtClean="0"/>
              <a:t>RIDE Architecture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5335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owerpoint template 2013">
  <a:themeElements>
    <a:clrScheme name="1_Dyalog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yalog">
      <a:majorFont>
        <a:latin typeface="Geneva"/>
        <a:ea typeface=""/>
        <a:cs typeface=""/>
      </a:majorFont>
      <a:minorFont>
        <a:latin typeface="Genev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cs typeface="Arial" charset="0"/>
          </a:defRPr>
        </a:defPPr>
      </a:lstStyle>
    </a:spDef>
    <a:lnDef>
      <a:spPr bwMode="auto">
        <a:solidFill>
          <a:schemeClr val="accent1"/>
        </a:solidFill>
        <a:ln w="25400" cap="flat" cmpd="sng" algn="ctr">
          <a:solidFill>
            <a:schemeClr val="tx1"/>
          </a:solidFill>
          <a:prstDash val="solid"/>
          <a:round/>
          <a:headEnd type="triangle" w="med" len="med"/>
          <a:tailEnd type="triangle"/>
        </a:ln>
        <a:effectLst/>
      </a:spPr>
      <a:bodyPr/>
      <a:lstStyle/>
    </a:lnDef>
  </a:objectDefaults>
  <a:extraClrSchemeLst>
    <a:extraClrScheme>
      <a:clrScheme name="1_Dyalo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 template 2013</Template>
  <TotalTime>1488</TotalTime>
  <Words>713</Words>
  <Application>Microsoft Office PowerPoint</Application>
  <PresentationFormat>On-screen Show (4:3)</PresentationFormat>
  <Paragraphs>179</Paragraphs>
  <Slides>27</Slides>
  <Notes>1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powerpoint template 2013</vt:lpstr>
      <vt:lpstr>PowerPoint Presentation</vt:lpstr>
      <vt:lpstr>RIDE </vt:lpstr>
      <vt:lpstr>Dyalog Going Forward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RIDE Architecture</vt:lpstr>
      <vt:lpstr>Advantages for the User Interface</vt:lpstr>
      <vt:lpstr>Advantages for the Interpreter</vt:lpstr>
      <vt:lpstr>Advantages for the user</vt:lpstr>
      <vt:lpstr>RIDE is not</vt:lpstr>
      <vt:lpstr>RIDE Connectivity</vt:lpstr>
      <vt:lpstr>RIDE Connectivity </vt:lpstr>
      <vt:lpstr>A Process Manager</vt:lpstr>
      <vt:lpstr>RIDE Connectivity</vt:lpstr>
      <vt:lpstr>RIDE Connectivity</vt:lpstr>
      <vt:lpstr>The Process Manager will</vt:lpstr>
      <vt:lpstr>The Process Manager will</vt:lpstr>
      <vt:lpstr>The RIDE User Interface</vt:lpstr>
      <vt:lpstr>The RIDE User Interface</vt:lpstr>
      <vt:lpstr>RIDE Implementation</vt:lpstr>
      <vt:lpstr>How does it look?</vt:lpstr>
      <vt:lpstr>PowerPoint Presentation</vt:lpstr>
      <vt:lpstr>Availability</vt:lpstr>
      <vt:lpstr>Demo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johnd</dc:creator>
  <cp:lastModifiedBy>Andy Shiers</cp:lastModifiedBy>
  <cp:revision>57</cp:revision>
  <dcterms:created xsi:type="dcterms:W3CDTF">2013-10-08T07:15:16Z</dcterms:created>
  <dcterms:modified xsi:type="dcterms:W3CDTF">2013-10-21T13:26:31Z</dcterms:modified>
</cp:coreProperties>
</file>