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sldIdLst>
    <p:sldId id="276" r:id="rId2"/>
    <p:sldId id="257" r:id="rId3"/>
    <p:sldId id="277" r:id="rId4"/>
    <p:sldId id="278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9" r:id="rId14"/>
    <p:sldId id="290" r:id="rId15"/>
    <p:sldId id="291" r:id="rId16"/>
    <p:sldId id="292" r:id="rId17"/>
    <p:sldId id="296" r:id="rId18"/>
    <p:sldId id="293" r:id="rId19"/>
    <p:sldId id="29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1" autoAdjust="0"/>
    <p:restoredTop sz="86475" autoAdjust="0"/>
  </p:normalViewPr>
  <p:slideViewPr>
    <p:cSldViewPr>
      <p:cViewPr varScale="1">
        <p:scale>
          <a:sx n="63" d="100"/>
          <a:sy n="63" d="100"/>
        </p:scale>
        <p:origin x="-3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Primitive Performance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9F2F3-B6F3-46B8-8F58-45F3E493CEF5}" type="slidenum">
              <a:rPr lang="da-DK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23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Primitive Performance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248EE19-C41F-4129-A618-E1D582BA763A}" type="slidenum">
              <a:rPr lang="da-DK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7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Primitive Performance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DC14D02-755E-46AC-A5A5-B6DE64CEBB44}" type="slidenum">
              <a:rPr lang="da-DK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20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4581128"/>
            <a:ext cx="2153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+mn-lt"/>
              </a:rPr>
              <a:t>October 20-24</a:t>
            </a:r>
            <a:endParaRPr lang="da-D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9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31838"/>
          </a:xfrm>
        </p:spPr>
        <p:txBody>
          <a:bodyPr/>
          <a:lstStyle/>
          <a:p>
            <a:r>
              <a:rPr lang="da-DK" altLang="da-DK" sz="2800" smtClean="0"/>
              <a:t>Variables (~600)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341438"/>
            <a:ext cx="7848600" cy="48244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da-DK" sz="1200" b="1" dirty="0"/>
              <a:t>left (x) or right (y) </a:t>
            </a:r>
            <a:r>
              <a:rPr lang="da-DK" sz="1200" b="1" dirty="0" smtClean="0"/>
              <a:t>argument</a:t>
            </a:r>
            <a:r>
              <a:rPr lang="da-DK" sz="1200" dirty="0" smtClean="0"/>
              <a:t/>
            </a:r>
            <a:br>
              <a:rPr lang="da-DK" sz="1200" dirty="0" smtClean="0"/>
            </a:br>
            <a:endParaRPr lang="da-DK" sz="1200" dirty="0"/>
          </a:p>
          <a:p>
            <a:pPr marL="0" indent="0">
              <a:buFontTx/>
              <a:buNone/>
              <a:defRPr/>
            </a:pPr>
            <a:r>
              <a:rPr lang="da-DK" sz="1200" b="1" dirty="0"/>
              <a:t>datatype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b -</a:t>
            </a:r>
            <a:r>
              <a:rPr lang="da-DK" sz="1100" dirty="0"/>
              <a:t> boolean, 1 bit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s -</a:t>
            </a:r>
            <a:r>
              <a:rPr lang="da-DK" sz="1100" dirty="0"/>
              <a:t> short integer, 1 byte</a:t>
            </a:r>
          </a:p>
          <a:p>
            <a:pPr marL="457200" lvl="1" indent="0">
              <a:buFontTx/>
              <a:buNone/>
              <a:defRPr/>
            </a:pPr>
            <a:r>
              <a:rPr lang="da-DK" sz="1100" dirty="0" smtClean="0"/>
              <a:t> </a:t>
            </a:r>
            <a:r>
              <a:rPr lang="da-DK" sz="1100" b="1" dirty="0" smtClean="0"/>
              <a:t>i</a:t>
            </a:r>
            <a:r>
              <a:rPr lang="da-DK" sz="1100" b="1" dirty="0" smtClean="0">
                <a:latin typeface="APL385 Unicode" pitchFamily="49" charset="0"/>
              </a:rPr>
              <a:t> </a:t>
            </a:r>
            <a:r>
              <a:rPr lang="da-DK" sz="1100" b="1" dirty="0">
                <a:latin typeface="APL385 Unicode" pitchFamily="49" charset="0"/>
              </a:rPr>
              <a:t>-</a:t>
            </a:r>
            <a:r>
              <a:rPr lang="da-DK" sz="1100" dirty="0"/>
              <a:t> integer, 2 bytes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l -</a:t>
            </a:r>
            <a:r>
              <a:rPr lang="da-DK" sz="1100" dirty="0"/>
              <a:t> long integer, 4 bytes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d -</a:t>
            </a:r>
            <a:r>
              <a:rPr lang="da-DK" sz="1100" dirty="0"/>
              <a:t> double, 8 bytes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z -</a:t>
            </a:r>
            <a:r>
              <a:rPr lang="da-DK" sz="1100" dirty="0"/>
              <a:t> complex, 2 doubles, 16 bytes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f -</a:t>
            </a:r>
            <a:r>
              <a:rPr lang="da-DK" sz="1100" dirty="0"/>
              <a:t> DECF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a -</a:t>
            </a:r>
            <a:r>
              <a:rPr lang="da-DK" sz="1100" dirty="0"/>
              <a:t> alphanumeric, 1-byte character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x </a:t>
            </a:r>
            <a:r>
              <a:rPr lang="da-DK" sz="1100" b="1" dirty="0" smtClean="0">
                <a:latin typeface="APL385 Unicode" pitchFamily="49" charset="0"/>
              </a:rPr>
              <a:t>–</a:t>
            </a:r>
            <a:r>
              <a:rPr lang="da-DK" sz="1100" dirty="0" smtClean="0"/>
              <a:t> enclosed (char vectors)</a:t>
            </a:r>
            <a:endParaRPr lang="da-DK" sz="1100" dirty="0"/>
          </a:p>
          <a:p>
            <a:pPr marL="0" indent="0">
              <a:buFontTx/>
              <a:buNone/>
              <a:defRPr/>
            </a:pPr>
            <a:r>
              <a:rPr lang="da-DK" sz="1200" dirty="0" smtClean="0"/>
              <a:t/>
            </a:r>
            <a:br>
              <a:rPr lang="da-DK" sz="1200" dirty="0" smtClean="0"/>
            </a:br>
            <a:r>
              <a:rPr lang="da-DK" sz="1200" b="1" dirty="0" smtClean="0"/>
              <a:t>length</a:t>
            </a:r>
            <a:r>
              <a:rPr lang="da-DK" sz="1200" b="1" dirty="0"/>
              <a:t>, usually number of elements, </a:t>
            </a:r>
            <a:r>
              <a:rPr lang="da-DK" sz="1200" b="1" dirty="0" smtClean="0"/>
              <a:t/>
            </a:r>
            <a:br>
              <a:rPr lang="da-DK" sz="1200" b="1" dirty="0" smtClean="0"/>
            </a:br>
            <a:r>
              <a:rPr lang="da-DK" sz="1200" dirty="0" smtClean="0"/>
              <a:t>but </a:t>
            </a:r>
            <a:r>
              <a:rPr lang="da-DK" sz="1200" dirty="0"/>
              <a:t>can be number of rows or number of columns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0 -</a:t>
            </a:r>
            <a:r>
              <a:rPr lang="da-DK" sz="1100" dirty="0"/>
              <a:t> 1e0, vector or scalar or singleton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1 -</a:t>
            </a:r>
            <a:r>
              <a:rPr lang="da-DK" sz="1100" dirty="0"/>
              <a:t> 1e1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2 -</a:t>
            </a:r>
            <a:r>
              <a:rPr lang="da-DK" sz="1100" dirty="0"/>
              <a:t> 1e2</a:t>
            </a:r>
          </a:p>
          <a:p>
            <a:pPr marL="457200" lvl="1" indent="0">
              <a:buFontTx/>
              <a:buNone/>
              <a:defRPr/>
            </a:pPr>
            <a:r>
              <a:rPr lang="da-DK" sz="1100" b="1" dirty="0">
                <a:latin typeface="APL385 Unicode" pitchFamily="49" charset="0"/>
              </a:rPr>
              <a:t>4 -</a:t>
            </a:r>
            <a:r>
              <a:rPr lang="da-DK" sz="1100" dirty="0"/>
              <a:t> </a:t>
            </a:r>
            <a:r>
              <a:rPr lang="da-DK" sz="1100" dirty="0" smtClean="0"/>
              <a:t>1e4</a:t>
            </a:r>
            <a:endParaRPr lang="da-DK" sz="1100" dirty="0"/>
          </a:p>
          <a:p>
            <a:pPr marL="57150" indent="0">
              <a:buFontTx/>
              <a:buNone/>
              <a:defRPr/>
            </a:pPr>
            <a:r>
              <a:rPr lang="da-DK" sz="1200" dirty="0" smtClean="0"/>
              <a:t/>
            </a:r>
            <a:br>
              <a:rPr lang="da-DK" sz="1200" dirty="0" smtClean="0"/>
            </a:br>
            <a:r>
              <a:rPr lang="da-DK" sz="1200" b="1" dirty="0" smtClean="0"/>
              <a:t>Examples:</a:t>
            </a:r>
          </a:p>
          <a:p>
            <a:pPr marL="57150" indent="0">
              <a:buFontTx/>
              <a:buNone/>
              <a:defRPr/>
            </a:pPr>
            <a:r>
              <a:rPr lang="da-DK" sz="1200" b="1" dirty="0">
                <a:latin typeface="APL385 Unicode" pitchFamily="49" charset="0"/>
              </a:rPr>
              <a:t>z</a:t>
            </a:r>
            <a:r>
              <a:rPr lang="da-DK" sz="1200" b="1" dirty="0" smtClean="0">
                <a:latin typeface="APL385 Unicode" pitchFamily="49" charset="0"/>
              </a:rPr>
              <a:t>n0:</a:t>
            </a:r>
            <a:r>
              <a:rPr lang="da-DK" sz="1200" dirty="0" smtClean="0"/>
              <a:t> complex non-zero scalar</a:t>
            </a:r>
            <a:br>
              <a:rPr lang="da-DK" sz="1200" dirty="0" smtClean="0"/>
            </a:br>
            <a:r>
              <a:rPr lang="da-DK" sz="1200" b="1" dirty="0" smtClean="0">
                <a:latin typeface="APL385 Unicode" pitchFamily="49" charset="0"/>
              </a:rPr>
              <a:t>l4: </a:t>
            </a:r>
            <a:r>
              <a:rPr lang="da-DK" sz="1200" b="1" dirty="0" smtClean="0"/>
              <a:t> </a:t>
            </a:r>
            <a:r>
              <a:rPr lang="da-DK" sz="1200" dirty="0" smtClean="0"/>
              <a:t>10,000 element long integer</a:t>
            </a:r>
            <a:br>
              <a:rPr lang="da-DK" sz="1200" dirty="0" smtClean="0"/>
            </a:br>
            <a:r>
              <a:rPr lang="da-DK" sz="1200" b="1" dirty="0" smtClean="0">
                <a:latin typeface="APL385 Unicode" pitchFamily="49" charset="0"/>
              </a:rPr>
              <a:t>sp1:</a:t>
            </a:r>
            <a:r>
              <a:rPr lang="da-DK" sz="1200" dirty="0" smtClean="0"/>
              <a:t> 10 element 1-byte ints &gt;1</a:t>
            </a:r>
            <a:endParaRPr lang="da-DK" sz="1200" dirty="0"/>
          </a:p>
        </p:txBody>
      </p:sp>
      <p:sp>
        <p:nvSpPr>
          <p:cNvPr id="24580" name="Content Placeholder 3"/>
          <p:cNvSpPr>
            <a:spLocks noGrp="1"/>
          </p:cNvSpPr>
          <p:nvPr>
            <p:ph sz="half" idx="2"/>
          </p:nvPr>
        </p:nvSpPr>
        <p:spPr>
          <a:xfrm>
            <a:off x="4500563" y="836613"/>
            <a:ext cx="3810000" cy="54006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200" b="1" smtClean="0"/>
              <a:t>kind of array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v -</a:t>
            </a:r>
            <a:r>
              <a:rPr lang="da-DK" altLang="da-DK" sz="1100" smtClean="0"/>
              <a:t> vector (but *v0 is a scalar)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t -</a:t>
            </a:r>
            <a:r>
              <a:rPr lang="da-DK" altLang="da-DK" sz="1100" smtClean="0"/>
              <a:t> tall matrix, 11-column matrix with 10*0 1 2 4 rows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w -</a:t>
            </a:r>
            <a:r>
              <a:rPr lang="da-DK" altLang="da-DK" sz="1100" smtClean="0"/>
              <a:t> wide matrix, 11-row matrix with 10*0 1 2 4 columns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q -</a:t>
            </a:r>
            <a:r>
              <a:rPr lang="da-DK" altLang="da-DK" sz="1100" smtClean="0"/>
              <a:t> square matrix with ⌈10*0 1 2 4×0.6 (1 4 16 252) rows/columns</a:t>
            </a:r>
          </a:p>
          <a:p>
            <a:pPr marL="457200" lvl="1" indent="0">
              <a:buFontTx/>
              <a:buNone/>
            </a:pPr>
            <a:endParaRPr lang="da-DK" altLang="da-DK" sz="1100" smtClean="0"/>
          </a:p>
          <a:p>
            <a:pPr marL="0" indent="0">
              <a:buFontTx/>
              <a:buNone/>
            </a:pPr>
            <a:r>
              <a:rPr lang="da-DK" altLang="da-DK" sz="1200" b="1" smtClean="0"/>
              <a:t>domain </a:t>
            </a:r>
            <a:r>
              <a:rPr lang="da-DK" altLang="da-DK" sz="1200" smtClean="0"/>
              <a:t>(for variables used in scalar functions)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n -</a:t>
            </a:r>
            <a:r>
              <a:rPr lang="da-DK" altLang="da-DK" sz="1100" smtClean="0"/>
              <a:t> non-zero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p -</a:t>
            </a:r>
            <a:r>
              <a:rPr lang="da-DK" altLang="da-DK" sz="1100" smtClean="0"/>
              <a:t> positive and ~ ∊ 0 1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u -</a:t>
            </a:r>
            <a:r>
              <a:rPr lang="da-DK" altLang="da-DK" sz="1100" smtClean="0"/>
              <a:t> unit circle; used in inverse trig functions</a:t>
            </a:r>
          </a:p>
          <a:p>
            <a:pPr marL="457200" lvl="1" indent="0">
              <a:buFontTx/>
              <a:buNone/>
            </a:pPr>
            <a:endParaRPr lang="da-DK" altLang="da-DK" sz="1100" smtClean="0"/>
          </a:p>
          <a:p>
            <a:pPr marL="0" indent="0">
              <a:buFontTx/>
              <a:buNone/>
            </a:pPr>
            <a:r>
              <a:rPr lang="da-DK" altLang="da-DK" sz="1200" b="1" smtClean="0"/>
              <a:t>special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c k -</a:t>
            </a:r>
            <a:r>
              <a:rPr lang="da-DK" altLang="da-DK" sz="1100" smtClean="0"/>
              <a:t> scalar indices ?6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i –</a:t>
            </a:r>
            <a:r>
              <a:rPr lang="da-DK" altLang="da-DK" sz="1100" smtClean="0"/>
              <a:t> int vector of file com nos or native file indices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j0 j1 j2 -</a:t>
            </a:r>
            <a:r>
              <a:rPr lang="da-DK" altLang="da-DK" sz="1100" smtClean="0"/>
              <a:t> index vectors of length 1e0 1e1 1e2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k1 k2 k4 -</a:t>
            </a:r>
            <a:r>
              <a:rPr lang="da-DK" altLang="da-DK" sz="1100" smtClean="0"/>
              <a:t> index vectors of length 7 in the range 1e1 1e2 1e4</a:t>
            </a:r>
          </a:p>
          <a:p>
            <a:pPr marL="457200" lvl="1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bvc svc ivc lvc ... -</a:t>
            </a:r>
            <a:r>
              <a:rPr lang="da-DK" altLang="da-DK" sz="1100" smtClean="0"/>
              <a:t> 11-element vectors of various types</a:t>
            </a:r>
          </a:p>
          <a:p>
            <a:pPr marL="0" indent="0">
              <a:buFontTx/>
              <a:buNone/>
            </a:pPr>
            <a:endParaRPr lang="da-DK" altLang="da-DK" sz="1000" smtClean="0"/>
          </a:p>
          <a:p>
            <a:pPr marL="0" indent="0">
              <a:buFontTx/>
              <a:buNone/>
            </a:pPr>
            <a:endParaRPr lang="da-DK" altLang="da-DK" sz="1000" b="1" smtClean="0"/>
          </a:p>
          <a:p>
            <a:pPr marL="0" indent="0">
              <a:buFontTx/>
              <a:buNone/>
            </a:pPr>
            <a:r>
              <a:rPr lang="da-DK" altLang="da-DK" sz="1200" b="1" smtClean="0">
                <a:latin typeface="APL385 Unicode" pitchFamily="49" charset="0"/>
              </a:rPr>
              <a:t>d2:  </a:t>
            </a:r>
            <a:r>
              <a:rPr lang="da-DK" altLang="da-DK" sz="1200" smtClean="0"/>
              <a:t>100 element double</a:t>
            </a:r>
            <a:br>
              <a:rPr lang="da-DK" altLang="da-DK" sz="1200" smtClean="0"/>
            </a:br>
            <a:r>
              <a:rPr lang="da-DK" altLang="da-DK" sz="1200" b="1" smtClean="0">
                <a:latin typeface="APL385 Unicode" pitchFamily="49" charset="0"/>
              </a:rPr>
              <a:t>bt2: </a:t>
            </a:r>
            <a:r>
              <a:rPr lang="da-DK" altLang="da-DK" sz="1200" smtClean="0"/>
              <a:t>100x11 boolean matrix</a:t>
            </a:r>
            <a:br>
              <a:rPr lang="da-DK" altLang="da-DK" sz="1200" smtClean="0"/>
            </a:br>
            <a:r>
              <a:rPr lang="da-DK" altLang="da-DK" sz="1200" b="1" smtClean="0">
                <a:latin typeface="APL385 Unicode" pitchFamily="49" charset="0"/>
              </a:rPr>
              <a:t>xw4:</a:t>
            </a:r>
            <a:r>
              <a:rPr lang="da-DK" altLang="da-DK" sz="1200" smtClean="0"/>
              <a:t>  11x10000 matrix of enclosed char vectors</a:t>
            </a:r>
          </a:p>
        </p:txBody>
      </p:sp>
      <p:sp>
        <p:nvSpPr>
          <p:cNvPr id="24581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Primitive Performance</a:t>
            </a:r>
          </a:p>
        </p:txBody>
      </p:sp>
      <p:sp>
        <p:nvSpPr>
          <p:cNvPr id="245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B7D48ED-EA83-4221-B792-181A1B38D4FD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10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4199267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Repeatable Timings...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800" smtClean="0"/>
              <a:t>Use a dedicated machine (real, NOT virtual!)</a:t>
            </a:r>
          </a:p>
          <a:p>
            <a:pPr lvl="1"/>
            <a:r>
              <a:rPr lang="da-DK" altLang="da-DK" sz="2400" smtClean="0"/>
              <a:t>At Dyalog: 4 cores, 96Gb RAM,</a:t>
            </a:r>
            <a:br>
              <a:rPr lang="da-DK" altLang="da-DK" sz="2400" smtClean="0"/>
            </a:br>
            <a:r>
              <a:rPr lang="da-DK" altLang="da-DK" sz="2400" smtClean="0"/>
              <a:t>”nothing installed except APL”</a:t>
            </a:r>
          </a:p>
          <a:p>
            <a:r>
              <a:rPr lang="da-DK" altLang="da-DK" sz="2800" smtClean="0"/>
              <a:t>Run processes at high or realtime priority</a:t>
            </a:r>
          </a:p>
          <a:p>
            <a:r>
              <a:rPr lang="da-DK" altLang="da-DK" sz="2800" smtClean="0"/>
              <a:t>”Pre-expand” workspaces using </a:t>
            </a:r>
            <a:r>
              <a:rPr lang="da-DK" altLang="da-DK" sz="2800" smtClean="0">
                <a:latin typeface="APL385 Unicode" pitchFamily="49" charset="0"/>
              </a:rPr>
              <a:t>2000⌶</a:t>
            </a:r>
          </a:p>
          <a:p>
            <a:r>
              <a:rPr lang="da-DK" altLang="da-DK" sz="2800" smtClean="0"/>
              <a:t>Control workspace compactions carefully</a:t>
            </a:r>
          </a:p>
          <a:p>
            <a:r>
              <a:rPr lang="da-DK" altLang="da-DK" sz="2800" smtClean="0"/>
              <a:t>Carefully craft the execution loop to have minimum variable overhead</a:t>
            </a:r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>
                <a:latin typeface="+mn-lt"/>
              </a:rPr>
              <a:t>Primitive Performance</a:t>
            </a:r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902ABC4-3ED9-408B-B229-D0E0932A0BA5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11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558243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284663" y="-100013"/>
            <a:ext cx="4464050" cy="836613"/>
          </a:xfrm>
        </p:spPr>
        <p:txBody>
          <a:bodyPr/>
          <a:lstStyle/>
          <a:p>
            <a:r>
              <a:rPr lang="da-DK" altLang="da-DK" sz="3200" dirty="0" smtClean="0"/>
              <a:t>The Inner Loop (1/2)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79388" y="692150"/>
            <a:ext cx="8640762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    ∇ r←a TIMEX b;ai;cnt;n;rep;min;e;sum;kt;m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[1]    cnt←0 ⍝ We will try 3 times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[2]    :Repeat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[3]        kt←GetPrivilegedProcessorTime ⍝ Will be checked at end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[4]        cnt←cnt+1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[5]        ai←⎕AI ⍝ Record CPU &amp; Elapsed time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[6]        {}⎕WA  ⍝ Compact workspace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[7]        pqa_cal_wait ⍝ Check time of calibration expression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[8]        pqa_redef b  ⍝ ensure args are in new pockets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[9]        :If 0≠rep←pqa_REPS[pqa_I] ⋄ r←⍬ ⋄ min←pqa_TIME[pqa_I;1] ⋄ e←b</a:t>
            </a:r>
            <a:br>
              <a:rPr lang="da-DK" altLang="da-DK" sz="1400" dirty="0" smtClean="0">
                <a:latin typeface="APL385 Unicode" pitchFamily="49" charset="0"/>
              </a:rPr>
            </a:br>
            <a:r>
              <a:rPr lang="da-DK" altLang="da-DK" sz="1400" dirty="0" smtClean="0">
                <a:latin typeface="APL385 Unicode" pitchFamily="49" charset="0"/>
              </a:rPr>
              <a:t>               ⍝ (use reps set in file to be compared with)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[10]       :Else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[11]           min←1⌈⌊/r←10 </a:t>
            </a:r>
            <a:r>
              <a:rPr lang="da-DK" altLang="da-DK" sz="1400" b="1" dirty="0" smtClean="0">
                <a:latin typeface="APL385 Unicode" pitchFamily="49" charset="0"/>
              </a:rPr>
              <a:t>timefx</a:t>
            </a:r>
            <a:r>
              <a:rPr lang="da-DK" altLang="da-DK" sz="1400" dirty="0" smtClean="0">
                <a:latin typeface="APL385 Unicode" pitchFamily="49" charset="0"/>
              </a:rPr>
              <a:t> e←b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[12]           :If ∨/m←pqa_reps_EXPR∧.=(¯1↑⍴pqa_reps_EXPR)↑b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[13]               rep←pqa_reps_REPS[m⍳1]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[14]           :Else ⋄ rep←1⌈pqa_rep_ticks⌊⌈pqa_rep_ticks÷min </a:t>
            </a:r>
            <a:br>
              <a:rPr lang="da-DK" altLang="da-DK" sz="1400" dirty="0" smtClean="0">
                <a:latin typeface="APL385 Unicode" pitchFamily="49" charset="0"/>
              </a:rPr>
            </a:br>
            <a:r>
              <a:rPr lang="da-DK" altLang="da-DK" sz="1400" dirty="0" smtClean="0">
                <a:latin typeface="APL385 Unicode" pitchFamily="49" charset="0"/>
              </a:rPr>
              <a:t>                       ⍝ reps required to get 200 ticks (70 microsec)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[15]           :EndIf</a:t>
            </a:r>
          </a:p>
          <a:p>
            <a:pPr marL="0" indent="0">
              <a:buFontTx/>
              <a:buNone/>
            </a:pPr>
            <a:r>
              <a:rPr lang="da-DK" altLang="da-DK" sz="1400" dirty="0" smtClean="0">
                <a:latin typeface="APL385 Unicode" pitchFamily="49" charset="0"/>
              </a:rPr>
              <a:t>[16]       :EndIf</a:t>
            </a:r>
          </a:p>
        </p:txBody>
      </p:sp>
      <p:sp>
        <p:nvSpPr>
          <p:cNvPr id="2662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6776AF1B-5D4B-4116-A19E-20B5B597CFCD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12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44" y="-1063626"/>
            <a:ext cx="12034838" cy="792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95962" y="4005064"/>
            <a:ext cx="1152525" cy="3603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da-DK" altLang="da-DK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5795963" y="1803400"/>
            <a:ext cx="1152525" cy="3603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da-DK" altLang="da-DK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68313" y="1412875"/>
            <a:ext cx="1150937" cy="35877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da-DK" altLang="da-DK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250825" y="2276475"/>
            <a:ext cx="1150938" cy="3603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39715471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 smtClean="0"/>
              <a:t>Recorded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988" y="1773238"/>
            <a:ext cx="7772400" cy="4114800"/>
          </a:xfrm>
        </p:spPr>
        <p:txBody>
          <a:bodyPr/>
          <a:lstStyle/>
          <a:p>
            <a:r>
              <a:rPr lang="da-DK" altLang="da-DK" sz="2400" smtClean="0"/>
              <a:t>The complete distribution of [several thousand] timings for each expression is recorded</a:t>
            </a:r>
          </a:p>
          <a:p>
            <a:pPr lvl="1"/>
            <a:r>
              <a:rPr lang="da-DK" altLang="da-DK" sz="2000" smtClean="0"/>
              <a:t>The inner loop size for each expression is recorded and can be used as input to the next recording to create [more] comparable timings</a:t>
            </a:r>
          </a:p>
          <a:p>
            <a:r>
              <a:rPr lang="da-DK" altLang="da-DK" sz="2400" smtClean="0"/>
              <a:t>Deciding what the data ”means” in not easy...</a:t>
            </a:r>
          </a:p>
        </p:txBody>
      </p:sp>
      <p:sp>
        <p:nvSpPr>
          <p:cNvPr id="286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0A2B37A2-1E92-4EED-B5CA-B9470C88CDC5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13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01" y="3951675"/>
            <a:ext cx="8405812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31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Reporting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400" smtClean="0"/>
              <a:t>Providing useful reports on such a large quantity of data is a huge challenge.</a:t>
            </a:r>
          </a:p>
          <a:p>
            <a:r>
              <a:rPr lang="da-DK" altLang="da-DK" sz="2400" smtClean="0"/>
              <a:t>Report needs to quickly identify bad (and good) news, without ”false positives”.</a:t>
            </a:r>
          </a:p>
          <a:p>
            <a:pPr lvl="1"/>
            <a:r>
              <a:rPr lang="da-DK" altLang="da-DK" sz="2000" smtClean="0"/>
              <a:t>A report with many false positives is ”worse than useless”</a:t>
            </a:r>
          </a:p>
          <a:p>
            <a:r>
              <a:rPr lang="da-DK" altLang="da-DK" sz="2400" smtClean="0"/>
              <a:t>Current run-time for data collection is ~13 hours, which makes tool hard to use during development</a:t>
            </a:r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1A8590-1419-4207-963A-0281DBF47B54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14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3633625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 smtClean="0"/>
              <a:t>The Hardest Part (for me)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altLang="da-DK" smtClean="0"/>
          </a:p>
        </p:txBody>
      </p:sp>
      <p:sp>
        <p:nvSpPr>
          <p:cNvPr id="307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Primitive Performance</a:t>
            </a: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7ED5FDD-685D-4692-A84C-A9EC1177F5FD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15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908050"/>
            <a:ext cx="9172575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0"/>
            <a:ext cx="8842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4288"/>
            <a:ext cx="817245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8575"/>
            <a:ext cx="8162925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8575"/>
            <a:ext cx="8393113" cy="68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7236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A More Interesting Report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altLang="da-DK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AC475B1-8747-4C47-ADFE-BF3BB8024F2D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16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93213" cy="621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" y="620688"/>
            <a:ext cx="8963025" cy="527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" y="1204438"/>
            <a:ext cx="8963025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23850" y="6021388"/>
            <a:ext cx="719138" cy="4318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823005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V14.0 With 3 Months To Go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F2F3-B6F3-46B8-8F58-45F3E493CEF5}" type="slidenum">
              <a:rPr lang="da-DK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60839" cy="609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096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 smtClean="0"/>
              <a:t>Planned Work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000" dirty="0" smtClean="0"/>
              <a:t>Finalize report format and issue official 13.2 report – then 14.0</a:t>
            </a:r>
          </a:p>
          <a:p>
            <a:r>
              <a:rPr lang="da-DK" altLang="da-DK" sz="2000" dirty="0" smtClean="0"/>
              <a:t>Hook reporting tool up to internal (MiServer-based) web server so entire development team can ”drill down” and schedule runs</a:t>
            </a:r>
          </a:p>
          <a:p>
            <a:r>
              <a:rPr lang="da-DK" altLang="da-DK" sz="2000" dirty="0" smtClean="0"/>
              <a:t>Create shorter test and web-based scheduler for ”ad hoc” use by developers needing short turnaround to verify a change</a:t>
            </a:r>
          </a:p>
          <a:p>
            <a:r>
              <a:rPr lang="da-DK" altLang="da-DK" sz="2000" dirty="0" smtClean="0"/>
              <a:t>Bring APLMON categories in line with PQA, so an APLMON profile can be combined with PQA data to predict performance (might work)</a:t>
            </a:r>
            <a:br>
              <a:rPr lang="da-DK" altLang="da-DK" sz="2000" dirty="0" smtClean="0"/>
            </a:br>
            <a:endParaRPr lang="da-DK" altLang="da-DK" sz="2000" dirty="0" smtClean="0"/>
          </a:p>
          <a:p>
            <a:r>
              <a:rPr lang="da-DK" altLang="da-DK" sz="2000" b="1" dirty="0" smtClean="0"/>
              <a:t>Holy Grail: </a:t>
            </a:r>
            <a:r>
              <a:rPr lang="da-DK" altLang="da-DK" sz="2000" dirty="0" smtClean="0"/>
              <a:t>Hook PQA up to overnight build system, so updates are blocked if a fix causes a degradation (and responsible developer fined for not running the test himself)</a:t>
            </a:r>
            <a:endParaRPr lang="da-DK" altLang="da-DK" sz="1800" dirty="0" smtClean="0"/>
          </a:p>
        </p:txBody>
      </p:sp>
      <p:sp>
        <p:nvSpPr>
          <p:cNvPr id="3277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327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CE20F63-6F97-451B-B391-B60B7B12EC77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18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16286"/>
            <a:ext cx="8875712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4308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 smtClean="0"/>
              <a:t>Credits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684213" y="1916113"/>
            <a:ext cx="7772400" cy="4114800"/>
          </a:xfrm>
        </p:spPr>
        <p:txBody>
          <a:bodyPr/>
          <a:lstStyle/>
          <a:p>
            <a:r>
              <a:rPr lang="da-DK" altLang="da-DK" sz="2800" dirty="0" smtClean="0"/>
              <a:t>Most of the real work done by Roger Hui</a:t>
            </a:r>
          </a:p>
          <a:p>
            <a:pPr lvl="1"/>
            <a:r>
              <a:rPr lang="da-DK" altLang="da-DK" sz="2400" dirty="0" smtClean="0"/>
              <a:t>(and most of the tuning, too!)</a:t>
            </a:r>
          </a:p>
          <a:p>
            <a:r>
              <a:rPr lang="da-DK" altLang="da-DK" sz="2800" smtClean="0"/>
              <a:t>Morten is still working on </a:t>
            </a:r>
            <a:r>
              <a:rPr lang="da-DK" altLang="da-DK" sz="2800" dirty="0" smtClean="0"/>
              <a:t>getting reproducible/stable numbers and reporting</a:t>
            </a:r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98A485A8-64AE-453D-A201-11733626BCD3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19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3729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3649960"/>
          </a:xfrm>
        </p:spPr>
        <p:txBody>
          <a:bodyPr/>
          <a:lstStyle/>
          <a:p>
            <a:r>
              <a:rPr lang="en-GB" dirty="0" smtClean="0"/>
              <a:t>Primitive Performance</a:t>
            </a:r>
          </a:p>
          <a:p>
            <a:endParaRPr lang="en-GB" dirty="0"/>
          </a:p>
          <a:p>
            <a:r>
              <a:rPr lang="en-GB" sz="1800" dirty="0" smtClean="0"/>
              <a:t>Roger Hui, Morten Kromberg</a:t>
            </a:r>
          </a:p>
          <a:p>
            <a:r>
              <a:rPr lang="en-GB" sz="1800" dirty="0" smtClean="0"/>
              <a:t>Dyalog LTD</a:t>
            </a:r>
            <a:br>
              <a:rPr lang="en-GB" sz="1800" dirty="0" smtClean="0"/>
            </a:br>
            <a:endParaRPr lang="en-GB" dirty="0" smtClean="0"/>
          </a:p>
          <a:p>
            <a:r>
              <a:rPr lang="en-GB" dirty="0" smtClean="0"/>
              <a:t>Dyalog’13</a:t>
            </a:r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”Primitive Performance”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da-DK" sz="2800" dirty="0" smtClean="0"/>
              <a:t>Goal: Constantly improve the performance of the existing primitive functions and operators</a:t>
            </a:r>
          </a:p>
          <a:p>
            <a:pPr>
              <a:defRPr/>
            </a:pPr>
            <a:r>
              <a:rPr lang="da-DK" sz="2800" dirty="0" smtClean="0"/>
              <a:t>Two main problems...</a:t>
            </a:r>
          </a:p>
          <a:p>
            <a:pPr>
              <a:defRPr/>
            </a:pPr>
            <a:r>
              <a:rPr lang="da-DK" sz="2800" dirty="0" smtClean="0"/>
              <a:t>Hard: </a:t>
            </a:r>
            <a:r>
              <a:rPr lang="da-DK" sz="2800" b="1" dirty="0" smtClean="0"/>
              <a:t>Deciding what to optimise</a:t>
            </a:r>
          </a:p>
          <a:p>
            <a:pPr lvl="1">
              <a:defRPr/>
            </a:pPr>
            <a:r>
              <a:rPr lang="da-DK" sz="2400" dirty="0" smtClean="0"/>
              <a:t>Easy: Clever people must think of better algorithms</a:t>
            </a:r>
          </a:p>
          <a:p>
            <a:pPr>
              <a:defRPr/>
            </a:pPr>
            <a:r>
              <a:rPr lang="da-DK" sz="2800" dirty="0" smtClean="0"/>
              <a:t>Hard: </a:t>
            </a:r>
            <a:r>
              <a:rPr lang="da-DK" sz="2800" b="1" dirty="0" smtClean="0"/>
              <a:t>Don’t ”accidentally” cause slowdowns</a:t>
            </a:r>
          </a:p>
          <a:p>
            <a:pPr lvl="1">
              <a:defRPr/>
            </a:pPr>
            <a:r>
              <a:rPr lang="da-DK" sz="2400" dirty="0" smtClean="0"/>
              <a:t>Hard: Even understanding whether it happened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40ECF9B9-EB5A-4F0A-93C4-6AE2983826A5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3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939292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Prioritizing Tuning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24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da-DK" sz="2800" dirty="0" smtClean="0"/>
              <a:t>Deciding where to start:</a:t>
            </a:r>
          </a:p>
          <a:p>
            <a:pPr>
              <a:defRPr/>
            </a:pPr>
            <a:r>
              <a:rPr lang="da-DK" sz="2800" dirty="0" smtClean="0"/>
              <a:t>APLMON: Profiles APL Interpreter</a:t>
            </a:r>
          </a:p>
          <a:p>
            <a:pPr>
              <a:defRPr/>
            </a:pPr>
            <a:r>
              <a:rPr lang="da-DK" sz="2800" dirty="0" smtClean="0"/>
              <a:t>]PROFILE: Profiles application code</a:t>
            </a:r>
          </a:p>
          <a:p>
            <a:pPr>
              <a:defRPr/>
            </a:pPr>
            <a:r>
              <a:rPr lang="da-DK" sz="2800" dirty="0" smtClean="0"/>
              <a:t>Customer benchmarks</a:t>
            </a:r>
          </a:p>
          <a:p>
            <a:pPr lvl="1">
              <a:defRPr/>
            </a:pPr>
            <a:r>
              <a:rPr lang="da-DK" sz="2400" dirty="0" smtClean="0"/>
              <a:t>Please send us your code!</a:t>
            </a:r>
          </a:p>
          <a:p>
            <a:pPr>
              <a:defRPr/>
            </a:pPr>
            <a:r>
              <a:rPr lang="da-DK" sz="2800" dirty="0" smtClean="0"/>
              <a:t>Comparisons with other array languages</a:t>
            </a:r>
          </a:p>
          <a:p>
            <a:pPr lvl="1">
              <a:defRPr/>
            </a:pPr>
            <a:r>
              <a:rPr lang="da-DK" sz="2400" dirty="0" smtClean="0"/>
              <a:t>Internal testing</a:t>
            </a:r>
          </a:p>
          <a:p>
            <a:pPr lvl="1">
              <a:defRPr/>
            </a:pPr>
            <a:r>
              <a:rPr lang="da-DK" sz="2400" dirty="0" smtClean="0"/>
              <a:t>External benchmarks</a:t>
            </a:r>
          </a:p>
          <a:p>
            <a:pPr lvl="1">
              <a:defRPr/>
            </a:pPr>
            <a:r>
              <a:rPr lang="da-DK" sz="2400" dirty="0" smtClean="0"/>
              <a:t>Conversion projects to Dyalog APL</a:t>
            </a:r>
            <a:endParaRPr lang="da-DK" sz="2400" dirty="0"/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85800" y="6324600"/>
            <a:ext cx="2100263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Primitive Performance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B0C8674D-2641-46C0-80DF-306C02670897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4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3214688"/>
            <a:ext cx="8964612" cy="3714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3351213"/>
            <a:ext cx="8875712" cy="354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1557338"/>
            <a:ext cx="776605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37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Don’t slow anything down!!!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da-DK" sz="2800" dirty="0" smtClean="0"/>
              <a:t>Over time, there is a tendency for things to slow down as features are added</a:t>
            </a:r>
          </a:p>
          <a:p>
            <a:pPr lvl="1">
              <a:defRPr/>
            </a:pPr>
            <a:r>
              <a:rPr lang="da-DK" sz="2400" dirty="0" smtClean="0"/>
              <a:t>Unicode, 64-bit, OO, better error messages, etc...</a:t>
            </a:r>
          </a:p>
          <a:p>
            <a:pPr lvl="1">
              <a:defRPr/>
            </a:pPr>
            <a:r>
              <a:rPr lang="da-DK" sz="2400" dirty="0" smtClean="0"/>
              <a:t>Sometimes even as a side-effect of tuning work</a:t>
            </a:r>
            <a:endParaRPr lang="da-DK" dirty="0" smtClean="0"/>
          </a:p>
          <a:p>
            <a:pPr marL="342900" lvl="1" indent="-342900">
              <a:buFontTx/>
              <a:buChar char="•"/>
              <a:defRPr/>
            </a:pPr>
            <a:r>
              <a:rPr lang="da-DK" dirty="0" smtClean="0"/>
              <a:t>Solution: The Performance Quality Assurance (PQA) Framework:</a:t>
            </a:r>
          </a:p>
          <a:p>
            <a:pPr marL="742950" lvl="2" indent="-342900">
              <a:defRPr/>
            </a:pPr>
            <a:r>
              <a:rPr lang="da-DK" dirty="0" smtClean="0"/>
              <a:t>Internal tool for the Dyalog Development team to measure the performance of individual primitives and the ”execution framework” on a daily basis</a:t>
            </a:r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603777B8-6414-4C9C-88FA-D86992BABDCE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5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3820480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PQA Project Goals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755650" y="1844675"/>
            <a:ext cx="7772400" cy="4114800"/>
          </a:xfrm>
        </p:spPr>
        <p:txBody>
          <a:bodyPr/>
          <a:lstStyle/>
          <a:p>
            <a:r>
              <a:rPr lang="da-DK" altLang="da-DK" sz="2400" dirty="0" smtClean="0"/>
              <a:t>Reliably detect slowdowns greater than 2%, in any primitive function or operator expression</a:t>
            </a:r>
          </a:p>
          <a:p>
            <a:r>
              <a:rPr lang="da-DK" altLang="da-DK" sz="2400" dirty="0" smtClean="0"/>
              <a:t>Publish a ”performance certificate” for each release</a:t>
            </a:r>
          </a:p>
          <a:p>
            <a:pPr lvl="1"/>
            <a:r>
              <a:rPr lang="da-DK" altLang="da-DK" sz="2000" b="1" dirty="0" smtClean="0"/>
              <a:t>No surprises for customers:</a:t>
            </a:r>
            <a:r>
              <a:rPr lang="da-DK" altLang="da-DK" sz="2000" dirty="0" smtClean="0"/>
              <a:t> Slowdowns that we cannot compensate should be expained (e.g. 64-bit project)</a:t>
            </a:r>
          </a:p>
          <a:p>
            <a:pPr lvl="1"/>
            <a:r>
              <a:rPr lang="da-DK" altLang="da-DK" sz="2000" dirty="0" smtClean="0"/>
              <a:t>Hard evidence of speed-ups for the world to see</a:t>
            </a:r>
          </a:p>
          <a:p>
            <a:r>
              <a:rPr lang="da-DK" altLang="da-DK" sz="2400" dirty="0" smtClean="0"/>
              <a:t>Run PQA continuously during development, catch performance degradation immediately!</a:t>
            </a:r>
          </a:p>
          <a:p>
            <a:pPr lvl="1"/>
            <a:r>
              <a:rPr lang="da-DK" altLang="da-DK" sz="2000" dirty="0" smtClean="0"/>
              <a:t>Avoid the expensive search for the bad code change ”sometime last year”</a:t>
            </a:r>
          </a:p>
          <a:p>
            <a:pPr lvl="1"/>
            <a:r>
              <a:rPr lang="da-DK" altLang="da-DK" sz="2000" dirty="0" smtClean="0"/>
              <a:t>Important: Avoid false positives (they are VERY expensive)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>
                <a:latin typeface="+mn-lt"/>
              </a:rPr>
              <a:t>Primitive Performance</a:t>
            </a:r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B927C334-CF0C-479C-BCD6-A83807DC94B6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6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102692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Challenges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dirty="0" smtClean="0"/>
              <a:t>A huge number of different cases to generate and test</a:t>
            </a:r>
          </a:p>
          <a:p>
            <a:r>
              <a:rPr lang="da-DK" altLang="da-DK" dirty="0" smtClean="0"/>
              <a:t>Getting repeatable timings is extraordinarily difficult</a:t>
            </a:r>
          </a:p>
          <a:p>
            <a:pPr lvl="1"/>
            <a:r>
              <a:rPr lang="da-DK" altLang="da-DK" dirty="0" smtClean="0"/>
              <a:t>Some timings are </a:t>
            </a:r>
            <a:r>
              <a:rPr lang="da-DK" altLang="da-DK" b="1" i="1" dirty="0" smtClean="0"/>
              <a:t>TINY</a:t>
            </a:r>
            <a:r>
              <a:rPr lang="da-DK" altLang="da-DK" dirty="0" smtClean="0"/>
              <a:t> e.g. ”0+0”</a:t>
            </a:r>
          </a:p>
          <a:p>
            <a:r>
              <a:rPr lang="da-DK" altLang="da-DK" dirty="0" smtClean="0"/>
              <a:t>Huge volume of data to analyse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50BC8C8E-EE54-49B9-9B87-4931A4EB175C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7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536943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smtClean="0"/>
              <a:t>Huge Number of Cases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800" smtClean="0"/>
              <a:t>APL is our friend </a:t>
            </a:r>
            <a:r>
              <a:rPr lang="da-DK" altLang="da-DK" sz="2800" smtClean="0">
                <a:sym typeface="Wingdings" pitchFamily="2" charset="2"/>
              </a:rPr>
              <a:t></a:t>
            </a:r>
            <a:endParaRPr lang="da-DK" altLang="da-DK" sz="2800" smtClean="0"/>
          </a:p>
          <a:p>
            <a:r>
              <a:rPr lang="da-DK" altLang="da-DK" sz="2800" smtClean="0"/>
              <a:t>PQA framework generates ~14,000 different APL expressions</a:t>
            </a:r>
          </a:p>
          <a:p>
            <a:r>
              <a:rPr lang="da-DK" altLang="da-DK" sz="2800" smtClean="0"/>
              <a:t>~600 different variables are created for use by different expressions</a:t>
            </a:r>
          </a:p>
          <a:p>
            <a:r>
              <a:rPr lang="da-DK" altLang="da-DK" sz="2800" smtClean="0"/>
              <a:t>Each expression is repeated for approximately 3-4 seconds</a:t>
            </a:r>
          </a:p>
          <a:p>
            <a:pPr lvl="1"/>
            <a:r>
              <a:rPr lang="da-DK" altLang="da-DK" sz="2400" smtClean="0"/>
              <a:t>Currently split into 10 runs of &lt;0.5 secs each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</a:rPr>
              <a:t>Primitive Performance</a:t>
            </a:r>
          </a:p>
        </p:txBody>
      </p:sp>
      <p:sp>
        <p:nvSpPr>
          <p:cNvPr id="225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47FEABA3-E1BA-4B3E-BB20-DEDD9A38E254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8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933942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89888" cy="1143000"/>
          </a:xfrm>
        </p:spPr>
        <p:txBody>
          <a:bodyPr/>
          <a:lstStyle/>
          <a:p>
            <a:r>
              <a:rPr lang="da-DK" altLang="da-DK" smtClean="0"/>
              <a:t>100 Expressions  </a:t>
            </a:r>
            <a:r>
              <a:rPr lang="da-DK" altLang="da-DK" sz="2400" smtClean="0"/>
              <a:t>(selected at random)</a:t>
            </a:r>
            <a:endParaRPr lang="da-DK" altLang="da-DK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757238" y="1700213"/>
            <a:ext cx="30226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+z2 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×i2 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|l2 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⌈s4 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÷zn0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xs4+ys4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xi1×yb1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xl2|yi2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xi4⌈yl4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xi4⌊yl4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xi1&lt;ys1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xi1≥ys1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xl0&gt;yb0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xi0≠yl0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¯11○yd1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xa4∪ya2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xb2⍳yi1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xb2∪ys2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xs0∪yl2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xs0∩ys0</a:t>
            </a:r>
          </a:p>
          <a:p>
            <a:pPr marL="0" indent="0">
              <a:buFontTx/>
              <a:buNone/>
            </a:pPr>
            <a:endParaRPr lang="da-DK" altLang="da-DK" sz="1100" b="1" smtClean="0">
              <a:latin typeface="APL385 Unicode" pitchFamily="49" charset="0"/>
            </a:endParaRPr>
          </a:p>
          <a:p>
            <a:pPr marL="0" indent="0">
              <a:buFontTx/>
              <a:buNone/>
            </a:pPr>
            <a:r>
              <a:rPr lang="da-DK" altLang="da-DK" sz="1400" b="1" smtClean="0"/>
              <a:t>(... and about 13,900 others) </a:t>
            </a:r>
          </a:p>
        </p:txBody>
      </p:sp>
      <p:sp>
        <p:nvSpPr>
          <p:cNvPr id="23556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da-DK" sz="1400">
              <a:solidFill>
                <a:srgbClr val="9A9AFF"/>
              </a:solidFill>
              <a:latin typeface="Genev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Primitive Performance</a:t>
            </a:r>
          </a:p>
        </p:txBody>
      </p:sp>
      <p:sp>
        <p:nvSpPr>
          <p:cNvPr id="235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88C812CB-2662-419E-9264-C54C23E91DCA}" type="slidenum">
              <a:rPr lang="da-DK" altLang="da-DK" sz="1400" smtClean="0">
                <a:solidFill>
                  <a:srgbClr val="9999FF"/>
                </a:solidFill>
                <a:latin typeface="Geneva"/>
              </a:rPr>
              <a:pPr/>
              <a:t>9</a:t>
            </a:fld>
            <a:endParaRPr lang="en-US" altLang="da-DK" sz="1400" smtClean="0">
              <a:solidFill>
                <a:srgbClr val="9999FF"/>
              </a:solidFill>
              <a:latin typeface="Geneva"/>
            </a:endParaRPr>
          </a:p>
        </p:txBody>
      </p:sp>
      <p:sp>
        <p:nvSpPr>
          <p:cNvPr id="23559" name="Content Placeholder 2"/>
          <p:cNvSpPr>
            <a:spLocks noGrp="1"/>
          </p:cNvSpPr>
          <p:nvPr>
            <p:ph sz="half" idx="1"/>
          </p:nvPr>
        </p:nvSpPr>
        <p:spPr>
          <a:xfrm>
            <a:off x="2268538" y="1700213"/>
            <a:ext cx="158115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xs1~ys0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xs4∊yb4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xi2∪yl0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xd0~yd1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xz1⍳yz1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⌈⍀bw4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+\iw2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⌊\dw2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⌊\bt1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⌈⌿lt4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⌊⍀lt4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-/bq2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⌈\bq1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⌊⌿sq4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xb2∘.+yb1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10↑[0] bw1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10↑[0] zt0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¯10↓[0] bt1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,dv1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⊖av2 </a:t>
            </a:r>
          </a:p>
        </p:txBody>
      </p:sp>
      <p:sp>
        <p:nvSpPr>
          <p:cNvPr id="23560" name="Content Placeholder 2"/>
          <p:cNvSpPr>
            <a:spLocks noGrp="1"/>
          </p:cNvSpPr>
          <p:nvPr>
            <p:ph sz="half" idx="1"/>
          </p:nvPr>
        </p:nvSpPr>
        <p:spPr>
          <a:xfrm>
            <a:off x="3708400" y="1700213"/>
            <a:ext cx="158115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⊣lv4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⍒iv1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⊖at1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,xq2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,zq1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⍕aq4 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s⍴xv4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s⍴dv2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¯10↓lv0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bv1,sv1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sv4,dv4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av4≢lv4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xv0≢av0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xv0≢dv4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iv4≡zv0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lv0≡zv4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dv0≡xv0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dv0≢iv0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dv4≢bv4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s⍷zv4 </a:t>
            </a:r>
          </a:p>
        </p:txBody>
      </p:sp>
      <p:sp>
        <p:nvSpPr>
          <p:cNvPr id="23561" name="Content Placeholder 2"/>
          <p:cNvSpPr>
            <a:spLocks noGrp="1"/>
          </p:cNvSpPr>
          <p:nvPr>
            <p:ph sz="half" idx="1"/>
          </p:nvPr>
        </p:nvSpPr>
        <p:spPr>
          <a:xfrm>
            <a:off x="5148263" y="1700213"/>
            <a:ext cx="158115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¯1↑aw0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¯1↑lw2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10↑lw2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10↓lw2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11 ¯10↓sw2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¯1⌽xw4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¯10⊖lw1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sw2,iw1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zw2,lw2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xw0≢dw4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xw4≢sw4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bw4≢lw0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iw4≡sw0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iw4≢dw0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iw4≢dw4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zw0≢sw4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zw4≡xw4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zw4≢sw4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s⍴at2 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10↑it2 </a:t>
            </a:r>
          </a:p>
        </p:txBody>
      </p:sp>
      <p:sp>
        <p:nvSpPr>
          <p:cNvPr id="23562" name="Content Placeholder 2"/>
          <p:cNvSpPr>
            <a:spLocks noGrp="1"/>
          </p:cNvSpPr>
          <p:nvPr>
            <p:ph sz="half" idx="1"/>
          </p:nvPr>
        </p:nvSpPr>
        <p:spPr>
          <a:xfrm>
            <a:off x="6516688" y="1700213"/>
            <a:ext cx="158115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¯10↓dt4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11 ¯1↑at0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11 ¯1↑zt2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10⌽bt2 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¯10⊖bt4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zt0⍪it2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zt2⍪lt2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st0,lt0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at4≢dt0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xt4≢it0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st0≡it0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lt4≡zt4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11 1↑bq0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11 ¯10↑sq2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(j0 k)⊃xv4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(k k4)⌷zw4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bv2[j0]←bv0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dv2[j0]←dv0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paren10         </a:t>
            </a:r>
          </a:p>
          <a:p>
            <a:pPr marL="0" indent="0">
              <a:buFontTx/>
              <a:buNone/>
            </a:pPr>
            <a:r>
              <a:rPr lang="da-DK" altLang="da-DK" sz="1100" b="1" smtClean="0">
                <a:latin typeface="APL385 Unicode" pitchFamily="49" charset="0"/>
              </a:rPr>
              <a:t>{⍵[⍋⍵]}iv4 </a:t>
            </a:r>
          </a:p>
        </p:txBody>
      </p:sp>
    </p:spTree>
    <p:extLst>
      <p:ext uri="{BB962C8B-B14F-4D97-AF65-F5344CB8AC3E}">
        <p14:creationId xmlns:p14="http://schemas.microsoft.com/office/powerpoint/2010/main" val="3228211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2013</Template>
  <TotalTime>2665</TotalTime>
  <Words>1190</Words>
  <Application>Microsoft Office PowerPoint</Application>
  <PresentationFormat>On-screen Show (4:3)</PresentationFormat>
  <Paragraphs>271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Powerpoint template 2013</vt:lpstr>
      <vt:lpstr>PowerPoint Presentation</vt:lpstr>
      <vt:lpstr>PowerPoint Presentation</vt:lpstr>
      <vt:lpstr>”Primitive Performance”</vt:lpstr>
      <vt:lpstr>Prioritizing Tuning</vt:lpstr>
      <vt:lpstr>Don’t slow anything down!!!</vt:lpstr>
      <vt:lpstr>PQA Project Goals</vt:lpstr>
      <vt:lpstr>Challenges</vt:lpstr>
      <vt:lpstr>Huge Number of Cases</vt:lpstr>
      <vt:lpstr>100 Expressions  (selected at random)</vt:lpstr>
      <vt:lpstr>Variables (~600)</vt:lpstr>
      <vt:lpstr>Repeatable Timings...</vt:lpstr>
      <vt:lpstr>The Inner Loop (1/2)</vt:lpstr>
      <vt:lpstr>Recorded Data</vt:lpstr>
      <vt:lpstr>Reporting</vt:lpstr>
      <vt:lpstr>The Hardest Part (for me)</vt:lpstr>
      <vt:lpstr>A More Interesting Report</vt:lpstr>
      <vt:lpstr>V14.0 With 3 Months To Go</vt:lpstr>
      <vt:lpstr>Planned Work</vt:lpstr>
      <vt:lpstr>Credits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69</cp:revision>
  <dcterms:created xsi:type="dcterms:W3CDTF">2013-09-14T13:24:39Z</dcterms:created>
  <dcterms:modified xsi:type="dcterms:W3CDTF">2013-10-22T18:09:02Z</dcterms:modified>
</cp:coreProperties>
</file>