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>
  <p:sldMasterIdLst>
    <p:sldMasterId id="2147483650" r:id="rId1"/>
  </p:sldMasterIdLst>
  <p:notesMasterIdLst>
    <p:notesMasterId r:id="rId37"/>
  </p:notesMasterIdLst>
  <p:sldIdLst>
    <p:sldId id="256" r:id="rId2"/>
    <p:sldId id="266" r:id="rId3"/>
    <p:sldId id="290" r:id="rId4"/>
    <p:sldId id="291" r:id="rId5"/>
    <p:sldId id="292" r:id="rId6"/>
    <p:sldId id="295" r:id="rId7"/>
    <p:sldId id="293" r:id="rId8"/>
    <p:sldId id="294" r:id="rId9"/>
    <p:sldId id="264" r:id="rId10"/>
    <p:sldId id="299" r:id="rId11"/>
    <p:sldId id="269" r:id="rId12"/>
    <p:sldId id="270" r:id="rId13"/>
    <p:sldId id="267" r:id="rId14"/>
    <p:sldId id="268" r:id="rId15"/>
    <p:sldId id="283" r:id="rId16"/>
    <p:sldId id="271" r:id="rId17"/>
    <p:sldId id="272" r:id="rId18"/>
    <p:sldId id="273" r:id="rId19"/>
    <p:sldId id="296" r:id="rId20"/>
    <p:sldId id="297" r:id="rId21"/>
    <p:sldId id="274" r:id="rId22"/>
    <p:sldId id="275" r:id="rId23"/>
    <p:sldId id="276" r:id="rId24"/>
    <p:sldId id="277" r:id="rId25"/>
    <p:sldId id="289" r:id="rId26"/>
    <p:sldId id="300" r:id="rId27"/>
    <p:sldId id="286" r:id="rId28"/>
    <p:sldId id="278" r:id="rId29"/>
    <p:sldId id="284" r:id="rId30"/>
    <p:sldId id="281" r:id="rId31"/>
    <p:sldId id="282" r:id="rId32"/>
    <p:sldId id="280" r:id="rId33"/>
    <p:sldId id="279" r:id="rId34"/>
    <p:sldId id="298" r:id="rId35"/>
    <p:sldId id="288" r:id="rId36"/>
  </p:sldIdLst>
  <p:sldSz cx="9144000" cy="6858000" type="screen4x3"/>
  <p:notesSz cx="6718300" cy="98552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Arial" charset="0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" pitchFamily="18" charset="0"/>
        <a:ea typeface="+mn-ea"/>
        <a:cs typeface="Arial" charset="0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" pitchFamily="18" charset="0"/>
        <a:ea typeface="+mn-ea"/>
        <a:cs typeface="Arial" charset="0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" pitchFamily="18" charset="0"/>
        <a:ea typeface="+mn-ea"/>
        <a:cs typeface="Arial" charset="0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" pitchFamily="18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32" autoAdjust="0"/>
    <p:restoredTop sz="94660" autoAdjust="0"/>
  </p:normalViewPr>
  <p:slideViewPr>
    <p:cSldViewPr>
      <p:cViewPr varScale="1">
        <p:scale>
          <a:sx n="89" d="100"/>
          <a:sy n="89" d="100"/>
        </p:scale>
        <p:origin x="1219" y="7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11263" cy="492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05482" y="0"/>
            <a:ext cx="2911263" cy="492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95350" y="739775"/>
            <a:ext cx="4927600" cy="36957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1830" y="4681220"/>
            <a:ext cx="5374640" cy="44348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60730"/>
            <a:ext cx="2911263" cy="492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05482" y="9360730"/>
            <a:ext cx="2911263" cy="492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fld id="{1CB69223-2A7E-4679-8394-C16FA4EA79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600667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" pitchFamily="18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" pitchFamily="18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" pitchFamily="18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" pitchFamily="18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cs typeface="Arial" charset="0"/>
              </a:defRPr>
            </a:lvl9pPr>
          </a:lstStyle>
          <a:p>
            <a:pPr eaLnBrk="1" hangingPunct="1"/>
            <a:fld id="{54F46E95-09C8-4B6A-84A1-65DE253C0A87}" type="slidenum">
              <a:rPr lang="en-US" sz="1200" smtClean="0">
                <a:latin typeface="Arial" charset="0"/>
              </a:rPr>
              <a:pPr eaLnBrk="1" hangingPunct="1"/>
              <a:t>0</a:t>
            </a:fld>
            <a:endParaRPr lang="en-US" sz="1200" smtClean="0">
              <a:latin typeface="Arial" charset="0"/>
            </a:endParaRPr>
          </a:p>
        </p:txBody>
      </p:sp>
      <p:sp>
        <p:nvSpPr>
          <p:cNvPr id="51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da-DK" smtClean="0"/>
          </a:p>
        </p:txBody>
      </p:sp>
    </p:spTree>
    <p:extLst>
      <p:ext uri="{BB962C8B-B14F-4D97-AF65-F5344CB8AC3E}">
        <p14:creationId xmlns:p14="http://schemas.microsoft.com/office/powerpoint/2010/main" val="427264011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CB69223-2A7E-4679-8394-C16FA4EA79F3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800108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CB69223-2A7E-4679-8394-C16FA4EA79F3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063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CB69223-2A7E-4679-8394-C16FA4EA79F3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35757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GB" dirty="0" smtClean="0"/>
              <a:t>Slide </a:t>
            </a:r>
            <a:fld id="{C97E963A-2A83-41F9-AAD2-89FEDADEA62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755575" y="620689"/>
            <a:ext cx="7632849" cy="925683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1"/>
          </p:nvPr>
        </p:nvSpPr>
        <p:spPr>
          <a:xfrm>
            <a:off x="755575" y="1700213"/>
            <a:ext cx="7632849" cy="38893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623389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D6A1F21-6DDA-4D75-917B-3675E7404BBE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1"/>
          </p:nvPr>
        </p:nvSpPr>
        <p:spPr>
          <a:xfrm>
            <a:off x="611560" y="1125538"/>
            <a:ext cx="3744788" cy="446405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7" name="Content Placeholder 4"/>
          <p:cNvSpPr>
            <a:spLocks noGrp="1"/>
          </p:cNvSpPr>
          <p:nvPr>
            <p:ph sz="quarter" idx="12"/>
          </p:nvPr>
        </p:nvSpPr>
        <p:spPr>
          <a:xfrm>
            <a:off x="4595813" y="1125538"/>
            <a:ext cx="3744788" cy="446405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3547627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Body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D6A1F21-6DDA-4D75-917B-3675E7404BBE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1"/>
          </p:nvPr>
        </p:nvSpPr>
        <p:spPr>
          <a:xfrm>
            <a:off x="755576" y="908721"/>
            <a:ext cx="7632848" cy="468052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774679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ody Tex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755577" y="908720"/>
            <a:ext cx="7632774" cy="468052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C97E963A-2A83-41F9-AAD2-89FEDADEA62A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906165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981200"/>
            <a:ext cx="7772400" cy="41148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da-DK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685800" y="6324600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 sz="2000">
                <a:latin typeface="+mn-lt"/>
              </a:defRPr>
            </a:lvl1pPr>
          </a:lstStyle>
          <a:p>
            <a:pPr>
              <a:defRPr/>
            </a:pPr>
            <a:endParaRPr lang="da-DK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324600"/>
            <a:ext cx="2895600" cy="457200"/>
          </a:xfrm>
          <a:prstGeom prst="rect">
            <a:avLst/>
          </a:prstGeom>
          <a:ln/>
        </p:spPr>
        <p:txBody>
          <a:bodyPr/>
          <a:lstStyle>
            <a:lvl1pPr>
              <a:defRPr sz="2000">
                <a:latin typeface="+mn-lt"/>
              </a:defRPr>
            </a:lvl1pPr>
          </a:lstStyle>
          <a:p>
            <a:pPr>
              <a:defRPr/>
            </a:pPr>
            <a:endParaRPr lang="da-DK" dirty="0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324600"/>
            <a:ext cx="1905000" cy="457200"/>
          </a:xfrm>
          <a:prstGeom prst="rect">
            <a:avLst/>
          </a:prstGeom>
          <a:ln/>
        </p:spPr>
        <p:txBody>
          <a:bodyPr/>
          <a:lstStyle>
            <a:lvl1pPr algn="ctr">
              <a:defRPr sz="2000">
                <a:latin typeface="+mn-lt"/>
              </a:defRPr>
            </a:lvl1pPr>
          </a:lstStyle>
          <a:p>
            <a:pPr>
              <a:defRPr/>
            </a:pPr>
            <a:fld id="{BCCDEE4C-F9F1-481E-A617-5C7709786851}" type="slidenum">
              <a:rPr lang="da-DK" smtClean="0"/>
              <a:pPr>
                <a:defRPr/>
              </a:pPr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070835295"/>
      </p:ext>
    </p:extLst>
  </p:cSld>
  <p:clrMapOvr>
    <a:masterClrMapping/>
  </p:clrMapOvr>
  <p:transition>
    <p:fade thruBlk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%18dyalogpower-768x1024.gif%20%20%20%20%20%20%20%20%20%20%20%20%20%20%20%20%20%20%20%20%20%20%20%20%20%20%20%20%20%20%20%20%20%20%20%20%20%20%2000020D4A%06extern%20%20%20%20%20%20%20%20%20%20%20%20%20%20%20%20%20%20%20%20%20%20%20%20%20BC21CDDC:" TargetMode="External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yalogpower-768x1024.gif                                       00020D4Aextern                         BC21CDDC:"/>
          <p:cNvPicPr>
            <a:picLocks noChangeAspect="1" noChangeArrowheads="1"/>
          </p:cNvPicPr>
          <p:nvPr/>
        </p:nvPicPr>
        <p:blipFill>
          <a:blip r:embed="rId7" r:link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3951" y="-42144"/>
            <a:ext cx="9191626" cy="68865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5587898"/>
            <a:ext cx="953263" cy="936104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4288" y="6421615"/>
            <a:ext cx="1274959" cy="196373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3567113" y="6337238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r>
              <a:rPr lang="en-GB" dirty="0" smtClean="0"/>
              <a:t>Slide </a:t>
            </a:r>
            <a:fld id="{4D6A1F21-6DDA-4D75-917B-3675E7404BBE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5" r:id="rId2"/>
    <p:sldLayoutId id="2147483664" r:id="rId3"/>
    <p:sldLayoutId id="2147483663" r:id="rId4"/>
    <p:sldLayoutId id="2147483666" r:id="rId5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000" b="1" baseline="0">
          <a:solidFill>
            <a:srgbClr val="333333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333333"/>
          </a:solidFill>
          <a:latin typeface="Geneva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333333"/>
          </a:solidFill>
          <a:latin typeface="Geneva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333333"/>
          </a:solidFill>
          <a:latin typeface="Geneva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333333"/>
          </a:solidFill>
          <a:latin typeface="Geneva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333333"/>
          </a:solidFill>
          <a:latin typeface="Geneva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333333"/>
          </a:solidFill>
          <a:latin typeface="Geneva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333333"/>
          </a:solidFill>
          <a:latin typeface="Geneva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333333"/>
          </a:solidFill>
          <a:latin typeface="Geneva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FF8000"/>
        </a:buClr>
        <a:buChar char="•"/>
        <a:defRPr sz="3200">
          <a:solidFill>
            <a:srgbClr val="333333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FF8000"/>
        </a:buClr>
        <a:buChar char="–"/>
        <a:defRPr sz="2800">
          <a:solidFill>
            <a:srgbClr val="333333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FF8000"/>
        </a:buClr>
        <a:buChar char="•"/>
        <a:defRPr sz="2400">
          <a:solidFill>
            <a:srgbClr val="333333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rgbClr val="FF8000"/>
        </a:buClr>
        <a:buChar char="–"/>
        <a:defRPr sz="2000">
          <a:solidFill>
            <a:srgbClr val="333333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FF8000"/>
        </a:buClr>
        <a:buChar char="»"/>
        <a:defRPr sz="2000">
          <a:solidFill>
            <a:srgbClr val="333333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FF8000"/>
        </a:buClr>
        <a:buChar char="»"/>
        <a:defRPr sz="2000">
          <a:solidFill>
            <a:srgbClr val="333333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FF8000"/>
        </a:buClr>
        <a:buChar char="»"/>
        <a:defRPr sz="2000">
          <a:solidFill>
            <a:srgbClr val="333333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FF8000"/>
        </a:buClr>
        <a:buChar char="»"/>
        <a:defRPr sz="2000">
          <a:solidFill>
            <a:srgbClr val="333333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FF8000"/>
        </a:buClr>
        <a:buChar char="»"/>
        <a:defRPr sz="2000">
          <a:solidFill>
            <a:srgbClr val="333333"/>
          </a:solidFill>
          <a:latin typeface="+mn-lt"/>
        </a:defRPr>
      </a:lvl9pPr>
    </p:bodyStyle>
    <p:otherStyle>
      <a:defPPr>
        <a:defRPr lang="da-D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1800" y="2276872"/>
            <a:ext cx="3248354" cy="3888336"/>
          </a:xfrm>
          <a:prstGeom prst="rect">
            <a:avLst/>
          </a:prstGeom>
        </p:spPr>
      </p:pic>
      <p:sp>
        <p:nvSpPr>
          <p:cNvPr id="6" name="Title Placeholder 4"/>
          <p:cNvSpPr txBox="1">
            <a:spLocks/>
          </p:cNvSpPr>
          <p:nvPr/>
        </p:nvSpPr>
        <p:spPr>
          <a:xfrm>
            <a:off x="652463" y="620689"/>
            <a:ext cx="7886700" cy="15891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000" b="1" baseline="0">
                <a:solidFill>
                  <a:srgbClr val="333333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Geneva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Geneva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Geneva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Geneva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Geneva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Geneva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Geneva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Geneva"/>
              </a:defRPr>
            </a:lvl9pPr>
          </a:lstStyle>
          <a:p>
            <a:r>
              <a:rPr lang="en-US" kern="0" dirty="0" smtClean="0"/>
              <a:t>Parallel Programming with</a:t>
            </a:r>
            <a:br>
              <a:rPr lang="en-US" kern="0" dirty="0" smtClean="0"/>
            </a:br>
            <a:r>
              <a:rPr lang="en-US" kern="0" dirty="0" smtClean="0"/>
              <a:t>Futures and Isolates</a:t>
            </a:r>
            <a:endParaRPr lang="en-GB" kern="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err="1" smtClean="0"/>
              <a:t>Some</a:t>
            </a:r>
            <a:r>
              <a:rPr lang="da-DK" dirty="0" smtClean="0"/>
              <a:t> ”</a:t>
            </a:r>
            <a:r>
              <a:rPr lang="da-DK" dirty="0" err="1" smtClean="0"/>
              <a:t>Gotcha’s</a:t>
            </a:r>
            <a:r>
              <a:rPr lang="da-DK" dirty="0" smtClean="0"/>
              <a:t>”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GB" sz="2800" dirty="0" smtClean="0"/>
              <a:t>An expression executed in an isolate MUST return a result</a:t>
            </a:r>
          </a:p>
          <a:p>
            <a:pPr lvl="1"/>
            <a:r>
              <a:rPr lang="en-GB" dirty="0" smtClean="0"/>
              <a:t>Which is not a function or a class</a:t>
            </a:r>
          </a:p>
          <a:p>
            <a:pPr lvl="1"/>
            <a:r>
              <a:rPr lang="en-GB" dirty="0" smtClean="0"/>
              <a:t>Shy results become bold</a:t>
            </a:r>
          </a:p>
        </p:txBody>
      </p:sp>
    </p:spTree>
    <p:extLst>
      <p:ext uri="{BB962C8B-B14F-4D97-AF65-F5344CB8AC3E}">
        <p14:creationId xmlns:p14="http://schemas.microsoft.com/office/powerpoint/2010/main" val="3694504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smtClean="0"/>
              <a:t>Session 1 </a:t>
            </a:r>
            <a:r>
              <a:rPr lang="da-DK" dirty="0" err="1" smtClean="0"/>
              <a:t>Exercises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GB" sz="2800" dirty="0" smtClean="0"/>
              <a:t>Verify that you can create </a:t>
            </a:r>
            <a:r>
              <a:rPr lang="en-GB" sz="2800" dirty="0" smtClean="0"/>
              <a:t>an</a:t>
            </a:r>
            <a:r>
              <a:rPr lang="en-GB" sz="2800" dirty="0" smtClean="0"/>
              <a:t> </a:t>
            </a:r>
            <a:r>
              <a:rPr lang="en-GB" sz="2800" dirty="0" smtClean="0"/>
              <a:t>isolate</a:t>
            </a:r>
            <a:endParaRPr lang="en-GB" sz="2800" dirty="0"/>
          </a:p>
          <a:p>
            <a:r>
              <a:rPr lang="en-GB" sz="2800" dirty="0"/>
              <a:t>Create vector of </a:t>
            </a:r>
            <a:r>
              <a:rPr lang="en-GB" sz="2800" dirty="0" smtClean="0"/>
              <a:t>isolates, </a:t>
            </a:r>
            <a:r>
              <a:rPr lang="en-GB" sz="2800" dirty="0"/>
              <a:t>distribute </a:t>
            </a:r>
            <a:r>
              <a:rPr lang="en-GB" sz="2800" dirty="0" smtClean="0"/>
              <a:t>data</a:t>
            </a:r>
            <a:r>
              <a:rPr lang="en-GB" sz="2800" dirty="0"/>
              <a:t> </a:t>
            </a:r>
            <a:r>
              <a:rPr lang="en-GB" sz="2800" dirty="0" smtClean="0"/>
              <a:t>across them. Compute something.</a:t>
            </a:r>
            <a:endParaRPr lang="en-GB" sz="2800" dirty="0"/>
          </a:p>
          <a:p>
            <a:r>
              <a:rPr lang="en-GB" sz="2800" dirty="0"/>
              <a:t>Initialise isolates </a:t>
            </a:r>
            <a:r>
              <a:rPr lang="en-GB" sz="2800" dirty="0" smtClean="0"/>
              <a:t>from</a:t>
            </a:r>
            <a:r>
              <a:rPr lang="en-GB" sz="2800" dirty="0" smtClean="0"/>
              <a:t> various sources:</a:t>
            </a:r>
            <a:endParaRPr lang="en-GB" sz="2800" dirty="0" smtClean="0"/>
          </a:p>
          <a:p>
            <a:pPr lvl="1"/>
            <a:r>
              <a:rPr lang="en-GB" sz="2400" dirty="0" smtClean="0"/>
              <a:t>a </a:t>
            </a:r>
            <a:r>
              <a:rPr lang="en-GB" sz="2400" dirty="0" smtClean="0"/>
              <a:t>namespace</a:t>
            </a:r>
          </a:p>
          <a:p>
            <a:pPr lvl="1"/>
            <a:r>
              <a:rPr lang="en-GB" sz="2400" dirty="0" smtClean="0"/>
              <a:t>a </a:t>
            </a:r>
            <a:r>
              <a:rPr lang="en-GB" sz="2400" dirty="0" smtClean="0"/>
              <a:t>workspace (</a:t>
            </a:r>
            <a:r>
              <a:rPr lang="en-GB" sz="2400" dirty="0" err="1" smtClean="0"/>
              <a:t>eg</a:t>
            </a:r>
            <a:r>
              <a:rPr lang="en-GB" sz="2400" dirty="0" smtClean="0"/>
              <a:t> </a:t>
            </a:r>
            <a:r>
              <a:rPr lang="en-GB" sz="2400" dirty="0" err="1" smtClean="0"/>
              <a:t>dfns.dws</a:t>
            </a:r>
            <a:r>
              <a:rPr lang="en-GB" sz="2400" dirty="0" smtClean="0"/>
              <a:t>)</a:t>
            </a:r>
          </a:p>
          <a:p>
            <a:pPr lvl="1"/>
            <a:r>
              <a:rPr lang="en-GB" sz="2400" dirty="0" smtClean="0"/>
              <a:t>a list of names</a:t>
            </a:r>
            <a:endParaRPr lang="en-GB" dirty="0" smtClean="0"/>
          </a:p>
          <a:p>
            <a:pPr lvl="1"/>
            <a:endParaRPr lang="en-GB" sz="2400" dirty="0"/>
          </a:p>
          <a:p>
            <a:endParaRPr lang="en-GB" sz="3600" dirty="0"/>
          </a:p>
        </p:txBody>
      </p:sp>
    </p:spTree>
    <p:extLst>
      <p:ext uri="{BB962C8B-B14F-4D97-AF65-F5344CB8AC3E}">
        <p14:creationId xmlns:p14="http://schemas.microsoft.com/office/powerpoint/2010/main" val="1018025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smtClean="0"/>
              <a:t>Session 2 </a:t>
            </a:r>
            <a:r>
              <a:rPr lang="da-DK" dirty="0" smtClean="0"/>
              <a:t>Summary (1/2)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755575" y="1519018"/>
            <a:ext cx="7632849" cy="3889375"/>
          </a:xfrm>
        </p:spPr>
        <p:txBody>
          <a:bodyPr/>
          <a:lstStyle/>
          <a:p>
            <a:r>
              <a:rPr lang="en-GB" sz="2000" dirty="0" smtClean="0"/>
              <a:t>The result of ANY expression executed in an isolate is a </a:t>
            </a:r>
            <a:r>
              <a:rPr lang="en-GB" sz="2000" b="1" i="1" dirty="0" smtClean="0"/>
              <a:t>future</a:t>
            </a:r>
          </a:p>
          <a:p>
            <a:r>
              <a:rPr lang="en-GB" sz="2000" dirty="0" smtClean="0"/>
              <a:t>Futures “block” when a primitive needs to know the value and the result is not yet available</a:t>
            </a:r>
          </a:p>
          <a:p>
            <a:r>
              <a:rPr lang="en-GB" sz="2000" dirty="0" smtClean="0"/>
              <a:t>Errors are signalled when an attempt is made to USE data, not when the error occurs</a:t>
            </a:r>
          </a:p>
          <a:p>
            <a:pPr lvl="1"/>
            <a:r>
              <a:rPr lang="en-GB" sz="1800" dirty="0" smtClean="0"/>
              <a:t>If you don’t look a the data, errors may go completely undetected</a:t>
            </a:r>
          </a:p>
          <a:p>
            <a:r>
              <a:rPr lang="en-GB" sz="2000" dirty="0" smtClean="0"/>
              <a:t>Interrupting returns control to the client, but does </a:t>
            </a:r>
            <a:r>
              <a:rPr lang="en-GB" sz="2000" dirty="0" smtClean="0"/>
              <a:t>NOT </a:t>
            </a:r>
            <a:r>
              <a:rPr lang="en-GB" sz="2000" dirty="0" smtClean="0"/>
              <a:t>stop the </a:t>
            </a:r>
            <a:r>
              <a:rPr lang="en-GB" sz="2000" dirty="0" smtClean="0"/>
              <a:t>asynchronous function </a:t>
            </a:r>
            <a:r>
              <a:rPr lang="en-GB" sz="2000" dirty="0" smtClean="0"/>
              <a:t>call.</a:t>
            </a:r>
          </a:p>
          <a:p>
            <a:pPr lvl="1"/>
            <a:r>
              <a:rPr lang="en-GB" sz="1800" dirty="0" smtClean="0"/>
              <a:t>A new call to the same isolate will be queued</a:t>
            </a:r>
          </a:p>
          <a:p>
            <a:pPr lvl="1"/>
            <a:r>
              <a:rPr lang="en-GB" sz="1800" dirty="0" smtClean="0"/>
              <a:t>However: Calls to a different </a:t>
            </a:r>
            <a:r>
              <a:rPr lang="en-GB" sz="1800" dirty="0" smtClean="0"/>
              <a:t>isolate </a:t>
            </a:r>
            <a:r>
              <a:rPr lang="en-GB" sz="1800" dirty="0" smtClean="0"/>
              <a:t>hosted by </a:t>
            </a:r>
            <a:r>
              <a:rPr lang="en-GB" sz="1800" dirty="0" smtClean="0"/>
              <a:t>the same process will run in a separate thread</a:t>
            </a:r>
          </a:p>
          <a:p>
            <a:pPr lvl="1"/>
            <a:endParaRPr lang="en-GB" sz="1600" dirty="0" smtClean="0"/>
          </a:p>
          <a:p>
            <a:endParaRPr lang="en-GB" sz="2000" dirty="0" smtClean="0"/>
          </a:p>
          <a:p>
            <a:endParaRPr lang="en-GB" sz="2000" dirty="0" smtClean="0"/>
          </a:p>
          <a:p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1535453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smtClean="0"/>
              <a:t>Session 2 </a:t>
            </a:r>
            <a:r>
              <a:rPr lang="da-DK" dirty="0" smtClean="0"/>
              <a:t>Summary (2/2)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755575" y="1519018"/>
            <a:ext cx="7632849" cy="3889375"/>
          </a:xfrm>
        </p:spPr>
        <p:txBody>
          <a:bodyPr/>
          <a:lstStyle/>
          <a:p>
            <a:r>
              <a:rPr lang="en-GB" sz="2000" dirty="0" smtClean="0"/>
              <a:t>The </a:t>
            </a:r>
            <a:r>
              <a:rPr lang="en-GB" sz="2000" dirty="0" smtClean="0"/>
              <a:t>state of an array containing futures can be inspected using functions in isolate </a:t>
            </a:r>
            <a:r>
              <a:rPr lang="en-GB" sz="2000" dirty="0" smtClean="0"/>
              <a:t>namespace, each of which returns a result the same size as the named array:</a:t>
            </a:r>
            <a:endParaRPr lang="en-GB" sz="2000" dirty="0" smtClean="0"/>
          </a:p>
          <a:p>
            <a:endParaRPr lang="en-GB" sz="2000" dirty="0" smtClean="0"/>
          </a:p>
          <a:p>
            <a:endParaRPr lang="en-GB" sz="2000" dirty="0" smtClean="0"/>
          </a:p>
          <a:p>
            <a:endParaRPr lang="en-GB" sz="2000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20350250"/>
              </p:ext>
            </p:extLst>
          </p:nvPr>
        </p:nvGraphicFramePr>
        <p:xfrm>
          <a:off x="1213131" y="2743200"/>
          <a:ext cx="7162801" cy="1891622"/>
        </p:xfrm>
        <a:graphic>
          <a:graphicData uri="http://schemas.openxmlformats.org/drawingml/2006/table">
            <a:tbl>
              <a:tblPr firstCol="1" bandRow="1">
                <a:tableStyleId>{5C22544A-7EE6-4342-B048-85BDC9FD1C3A}</a:tableStyleId>
              </a:tblPr>
              <a:tblGrid>
                <a:gridCol w="1432560"/>
                <a:gridCol w="5730241"/>
              </a:tblGrid>
              <a:tr h="609600">
                <a:tc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 dirty="0">
                          <a:effectLst/>
                          <a:latin typeface="APL385 Unicode" panose="020B0709000202000203" pitchFamily="49" charset="0"/>
                        </a:rPr>
                        <a:t>Values</a:t>
                      </a:r>
                      <a:endParaRPr lang="en-GB" sz="2000" b="0" dirty="0">
                        <a:effectLst/>
                        <a:latin typeface="APL385 Unicode" panose="020B0709000202000203" pitchFamily="49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 dirty="0" smtClean="0">
                          <a:effectLst/>
                        </a:rPr>
                        <a:t>Available values, with </a:t>
                      </a:r>
                      <a:r>
                        <a:rPr lang="en-GB" sz="1600" dirty="0">
                          <a:effectLst/>
                        </a:rPr>
                        <a:t>unfulfilled futures replaced with the value given as the left </a:t>
                      </a:r>
                      <a:r>
                        <a:rPr lang="en-GB" sz="1600" dirty="0" smtClean="0">
                          <a:effectLst/>
                        </a:rPr>
                        <a:t>argument</a:t>
                      </a:r>
                      <a:r>
                        <a:rPr lang="en-GB" sz="1600" baseline="0" dirty="0" smtClean="0">
                          <a:effectLst/>
                        </a:rPr>
                        <a:t> (</a:t>
                      </a:r>
                      <a:r>
                        <a:rPr lang="en-GB" sz="1600" baseline="0" dirty="0" smtClean="0">
                          <a:effectLst/>
                          <a:latin typeface="APL385 Unicode" panose="020B0709000202000203" pitchFamily="49" charset="0"/>
                        </a:rPr>
                        <a:t>⎕NULL</a:t>
                      </a:r>
                      <a:r>
                        <a:rPr lang="en-GB" sz="1600" baseline="0" dirty="0" smtClean="0">
                          <a:effectLst/>
                        </a:rPr>
                        <a:t> by default)</a:t>
                      </a:r>
                      <a:endParaRPr lang="en-GB" sz="2000" b="0" dirty="0"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81000">
                <a:tc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>
                          <a:effectLst/>
                          <a:latin typeface="APL385 Unicode" panose="020B0709000202000203" pitchFamily="49" charset="0"/>
                        </a:rPr>
                        <a:t>Available</a:t>
                      </a:r>
                      <a:endParaRPr lang="en-GB" sz="2000">
                        <a:effectLst/>
                        <a:latin typeface="APL385 Unicode" panose="020B0709000202000203" pitchFamily="49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 dirty="0">
                          <a:effectLst/>
                        </a:rPr>
                        <a:t>A Boolean array with 1 marking values which are </a:t>
                      </a:r>
                      <a:r>
                        <a:rPr lang="en-GB" sz="1600" dirty="0" smtClean="0">
                          <a:effectLst/>
                        </a:rPr>
                        <a:t>computed.</a:t>
                      </a:r>
                      <a:endParaRPr lang="en-GB" sz="2000" dirty="0"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578306">
                <a:tc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>
                          <a:effectLst/>
                          <a:latin typeface="APL385 Unicode" panose="020B0709000202000203" pitchFamily="49" charset="0"/>
                        </a:rPr>
                        <a:t>Failed</a:t>
                      </a:r>
                      <a:endParaRPr lang="en-GB" sz="2000">
                        <a:effectLst/>
                        <a:latin typeface="APL385 Unicode" panose="020B0709000202000203" pitchFamily="49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 dirty="0">
                          <a:effectLst/>
                        </a:rPr>
                        <a:t>A Boolean array with 1 marking futures which have encountered </a:t>
                      </a:r>
                      <a:r>
                        <a:rPr lang="en-GB" sz="1600" dirty="0" smtClean="0">
                          <a:effectLst/>
                        </a:rPr>
                        <a:t>errors (and will</a:t>
                      </a:r>
                      <a:r>
                        <a:rPr lang="en-GB" sz="1600" baseline="0" dirty="0" smtClean="0">
                          <a:effectLst/>
                        </a:rPr>
                        <a:t> not be computed)</a:t>
                      </a:r>
                      <a:r>
                        <a:rPr lang="en-GB" sz="1600" dirty="0" smtClean="0">
                          <a:effectLst/>
                        </a:rPr>
                        <a:t>.</a:t>
                      </a:r>
                      <a:endParaRPr lang="en-GB" sz="2000" dirty="0"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22716">
                <a:tc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 dirty="0">
                          <a:effectLst/>
                          <a:latin typeface="APL385 Unicode" panose="020B0709000202000203" pitchFamily="49" charset="0"/>
                        </a:rPr>
                        <a:t>Running</a:t>
                      </a:r>
                      <a:endParaRPr lang="en-GB" sz="2000" dirty="0">
                        <a:effectLst/>
                        <a:latin typeface="APL385 Unicode" panose="020B0709000202000203" pitchFamily="49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 dirty="0">
                          <a:effectLst/>
                        </a:rPr>
                        <a:t>1s identify futures where the isolate is still running.</a:t>
                      </a:r>
                      <a:endParaRPr lang="en-GB" sz="2000" dirty="0"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65008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Session 2 Exercises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GB" sz="2400" dirty="0" smtClean="0"/>
              <a:t>Experiment until </a:t>
            </a:r>
            <a:r>
              <a:rPr lang="en-GB" sz="2400" dirty="0" smtClean="0"/>
              <a:t>comfortable with the use of </a:t>
            </a:r>
            <a:br>
              <a:rPr lang="en-GB" sz="2400" dirty="0" smtClean="0"/>
            </a:br>
            <a:r>
              <a:rPr lang="en-GB" sz="2400" dirty="0" smtClean="0"/>
              <a:t>Values</a:t>
            </a:r>
            <a:r>
              <a:rPr lang="en-GB" sz="2400" dirty="0"/>
              <a:t>, Running, Failed, </a:t>
            </a:r>
            <a:r>
              <a:rPr lang="en-GB" sz="2400" dirty="0" smtClean="0"/>
              <a:t>Available to inspect the results of asynchronous calls.</a:t>
            </a:r>
            <a:endParaRPr lang="en-GB" sz="2400" dirty="0"/>
          </a:p>
          <a:p>
            <a:r>
              <a:rPr lang="en-GB" sz="2400" dirty="0" smtClean="0"/>
              <a:t>At least once, interrupt </a:t>
            </a:r>
            <a:r>
              <a:rPr lang="en-GB" sz="2400" dirty="0" smtClean="0"/>
              <a:t>a long-running asynchronous call and </a:t>
            </a:r>
            <a:r>
              <a:rPr lang="en-GB" sz="2400" dirty="0" smtClean="0"/>
              <a:t>see if you can verify that subsequent calls are queued.</a:t>
            </a:r>
            <a:endParaRPr lang="en-GB" sz="2400" dirty="0" smtClean="0"/>
          </a:p>
        </p:txBody>
      </p:sp>
    </p:spTree>
    <p:extLst>
      <p:ext uri="{BB962C8B-B14F-4D97-AF65-F5344CB8AC3E}">
        <p14:creationId xmlns:p14="http://schemas.microsoft.com/office/powerpoint/2010/main" val="1326260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First Coffee Break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GB" sz="4000" dirty="0" smtClean="0"/>
              <a:t>?</a:t>
            </a:r>
            <a:endParaRPr lang="en-GB" sz="4000" dirty="0" smtClean="0"/>
          </a:p>
        </p:txBody>
      </p:sp>
    </p:spTree>
    <p:extLst>
      <p:ext uri="{BB962C8B-B14F-4D97-AF65-F5344CB8AC3E}">
        <p14:creationId xmlns:p14="http://schemas.microsoft.com/office/powerpoint/2010/main" val="3550116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smtClean="0"/>
              <a:t>Session </a:t>
            </a:r>
            <a:r>
              <a:rPr lang="da-DK" dirty="0" smtClean="0"/>
              <a:t>3 </a:t>
            </a:r>
            <a:r>
              <a:rPr lang="da-DK" dirty="0" smtClean="0"/>
              <a:t>Summary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755575" y="1519018"/>
            <a:ext cx="7632849" cy="3889375"/>
          </a:xfrm>
        </p:spPr>
        <p:txBody>
          <a:bodyPr/>
          <a:lstStyle/>
          <a:p>
            <a:r>
              <a:rPr lang="en-GB" sz="2000" dirty="0" smtClean="0"/>
              <a:t> </a:t>
            </a:r>
            <a:r>
              <a:rPr lang="en-GB" sz="2000" dirty="0" err="1" smtClean="0">
                <a:latin typeface="APL385 Unicode" panose="020B0709000202000203" pitchFamily="49" charset="0"/>
              </a:rPr>
              <a:t>isolate.ll</a:t>
            </a:r>
            <a:r>
              <a:rPr lang="en-GB" sz="2000" dirty="0" smtClean="0"/>
              <a:t> (or </a:t>
            </a:r>
            <a:r>
              <a:rPr lang="en-GB" sz="2000" dirty="0" smtClean="0">
                <a:latin typeface="APL385 Unicode" panose="020B0709000202000203" pitchFamily="49" charset="0"/>
              </a:rPr>
              <a:t>II</a:t>
            </a:r>
            <a:r>
              <a:rPr lang="en-GB" sz="2000" dirty="0" smtClean="0"/>
              <a:t>) are models of the parallel operator </a:t>
            </a:r>
            <a:r>
              <a:rPr lang="da-DK" sz="2000" b="1" dirty="0">
                <a:solidFill>
                  <a:schemeClr val="tx1"/>
                </a:solidFill>
                <a:latin typeface="APL385 Unicode" pitchFamily="49" charset="0"/>
              </a:rPr>
              <a:t>∥</a:t>
            </a:r>
            <a:endParaRPr lang="en-GB" sz="2000" dirty="0" smtClean="0">
              <a:solidFill>
                <a:schemeClr val="tx1"/>
              </a:solidFill>
            </a:endParaRPr>
          </a:p>
          <a:p>
            <a:r>
              <a:rPr lang="en-GB" sz="2000" dirty="0" smtClean="0"/>
              <a:t> </a:t>
            </a:r>
            <a:r>
              <a:rPr lang="en-GB" sz="2000" dirty="0" err="1" smtClean="0">
                <a:latin typeface="APL385 Unicode" panose="020B0709000202000203" pitchFamily="49" charset="0"/>
              </a:rPr>
              <a:t>isolate.llEach</a:t>
            </a:r>
            <a:r>
              <a:rPr lang="en-GB" sz="2000" dirty="0" smtClean="0"/>
              <a:t> (or </a:t>
            </a:r>
            <a:r>
              <a:rPr lang="en-GB" sz="2000" dirty="0" smtClean="0">
                <a:latin typeface="APL385 Unicode" panose="020B0709000202000203" pitchFamily="49" charset="0"/>
              </a:rPr>
              <a:t>IÏ</a:t>
            </a:r>
            <a:r>
              <a:rPr lang="en-GB" sz="2000" dirty="0" smtClean="0"/>
              <a:t>) of what will be </a:t>
            </a:r>
            <a:r>
              <a:rPr lang="da-DK" sz="2000" b="1" dirty="0" smtClean="0">
                <a:solidFill>
                  <a:schemeClr val="tx1"/>
                </a:solidFill>
                <a:latin typeface="APL385 Unicode" pitchFamily="49" charset="0"/>
              </a:rPr>
              <a:t>∥¨</a:t>
            </a:r>
          </a:p>
          <a:p>
            <a:endParaRPr lang="da-DK" sz="2000" dirty="0" smtClean="0">
              <a:solidFill>
                <a:schemeClr val="tx1"/>
              </a:solidFill>
            </a:endParaRPr>
          </a:p>
          <a:p>
            <a:r>
              <a:rPr lang="da-DK" sz="2000" dirty="0" smtClean="0">
                <a:solidFill>
                  <a:schemeClr val="tx1"/>
                </a:solidFill>
              </a:rPr>
              <a:t>The parallel operator </a:t>
            </a:r>
            <a:r>
              <a:rPr lang="da-DK" sz="2000" dirty="0" err="1" smtClean="0">
                <a:solidFill>
                  <a:schemeClr val="tx1"/>
                </a:solidFill>
              </a:rPr>
              <a:t>creates</a:t>
            </a:r>
            <a:r>
              <a:rPr lang="da-DK" sz="2000" dirty="0" smtClean="0">
                <a:solidFill>
                  <a:schemeClr val="tx1"/>
                </a:solidFill>
              </a:rPr>
              <a:t> an </a:t>
            </a:r>
            <a:r>
              <a:rPr lang="da-DK" sz="2000" dirty="0" err="1" smtClean="0">
                <a:solidFill>
                  <a:schemeClr val="tx1"/>
                </a:solidFill>
              </a:rPr>
              <a:t>isolate</a:t>
            </a:r>
            <a:r>
              <a:rPr lang="da-DK" sz="2000" dirty="0" smtClean="0">
                <a:solidFill>
                  <a:schemeClr val="tx1"/>
                </a:solidFill>
              </a:rPr>
              <a:t> </a:t>
            </a:r>
            <a:r>
              <a:rPr lang="da-DK" sz="2000" dirty="0" err="1" smtClean="0">
                <a:solidFill>
                  <a:schemeClr val="tx1"/>
                </a:solidFill>
              </a:rPr>
              <a:t>which</a:t>
            </a:r>
            <a:r>
              <a:rPr lang="da-DK" sz="2000" dirty="0" smtClean="0">
                <a:solidFill>
                  <a:schemeClr val="tx1"/>
                </a:solidFill>
              </a:rPr>
              <a:t> is </a:t>
            </a:r>
            <a:r>
              <a:rPr lang="da-DK" sz="2000" dirty="0" err="1" smtClean="0">
                <a:solidFill>
                  <a:schemeClr val="tx1"/>
                </a:solidFill>
              </a:rPr>
              <a:t>empty</a:t>
            </a:r>
            <a:r>
              <a:rPr lang="da-DK" sz="2000" dirty="0" smtClean="0">
                <a:solidFill>
                  <a:schemeClr val="tx1"/>
                </a:solidFill>
              </a:rPr>
              <a:t> </a:t>
            </a:r>
            <a:r>
              <a:rPr lang="da-DK" sz="2000" dirty="0" err="1" smtClean="0">
                <a:solidFill>
                  <a:schemeClr val="tx1"/>
                </a:solidFill>
              </a:rPr>
              <a:t>except</a:t>
            </a:r>
            <a:r>
              <a:rPr lang="da-DK" sz="2000" dirty="0" smtClean="0">
                <a:solidFill>
                  <a:schemeClr val="tx1"/>
                </a:solidFill>
              </a:rPr>
              <a:t> for a </a:t>
            </a:r>
            <a:r>
              <a:rPr lang="da-DK" sz="2000" dirty="0" err="1" smtClean="0">
                <a:solidFill>
                  <a:schemeClr val="tx1"/>
                </a:solidFill>
              </a:rPr>
              <a:t>copy</a:t>
            </a:r>
            <a:r>
              <a:rPr lang="da-DK" sz="2000" dirty="0" smtClean="0">
                <a:solidFill>
                  <a:schemeClr val="tx1"/>
                </a:solidFill>
              </a:rPr>
              <a:t> of the </a:t>
            </a:r>
            <a:r>
              <a:rPr lang="da-DK" sz="2000" dirty="0" err="1" smtClean="0">
                <a:solidFill>
                  <a:schemeClr val="tx1"/>
                </a:solidFill>
              </a:rPr>
              <a:t>operand</a:t>
            </a:r>
            <a:r>
              <a:rPr lang="da-DK" sz="2000" dirty="0" smtClean="0">
                <a:solidFill>
                  <a:schemeClr val="tx1"/>
                </a:solidFill>
              </a:rPr>
              <a:t> </a:t>
            </a:r>
            <a:r>
              <a:rPr lang="da-DK" sz="2000" dirty="0" err="1" smtClean="0">
                <a:solidFill>
                  <a:schemeClr val="tx1"/>
                </a:solidFill>
              </a:rPr>
              <a:t>function</a:t>
            </a:r>
            <a:r>
              <a:rPr lang="da-DK" sz="2000" dirty="0" smtClean="0">
                <a:solidFill>
                  <a:schemeClr val="tx1"/>
                </a:solidFill>
              </a:rPr>
              <a:t>, and </a:t>
            </a:r>
            <a:r>
              <a:rPr lang="da-DK" sz="2000" dirty="0" err="1" smtClean="0">
                <a:solidFill>
                  <a:schemeClr val="tx1"/>
                </a:solidFill>
              </a:rPr>
              <a:t>invokes</a:t>
            </a:r>
            <a:r>
              <a:rPr lang="da-DK" sz="2000" dirty="0" smtClean="0">
                <a:solidFill>
                  <a:schemeClr val="tx1"/>
                </a:solidFill>
              </a:rPr>
              <a:t> the </a:t>
            </a:r>
            <a:r>
              <a:rPr lang="da-DK" sz="2000" dirty="0" err="1" smtClean="0">
                <a:solidFill>
                  <a:schemeClr val="tx1"/>
                </a:solidFill>
              </a:rPr>
              <a:t>function</a:t>
            </a:r>
            <a:endParaRPr lang="da-DK" sz="2000" dirty="0" smtClean="0">
              <a:solidFill>
                <a:schemeClr val="tx1"/>
              </a:solidFill>
            </a:endParaRPr>
          </a:p>
          <a:p>
            <a:pPr lvl="1"/>
            <a:r>
              <a:rPr lang="da-DK" sz="1800" dirty="0" smtClean="0">
                <a:solidFill>
                  <a:schemeClr val="tx1"/>
                </a:solidFill>
              </a:rPr>
              <a:t>The </a:t>
            </a:r>
            <a:r>
              <a:rPr lang="da-DK" sz="1800" dirty="0" err="1" smtClean="0">
                <a:solidFill>
                  <a:schemeClr val="tx1"/>
                </a:solidFill>
              </a:rPr>
              <a:t>isolate</a:t>
            </a:r>
            <a:r>
              <a:rPr lang="da-DK" sz="1800" dirty="0" smtClean="0">
                <a:solidFill>
                  <a:schemeClr val="tx1"/>
                </a:solidFill>
              </a:rPr>
              <a:t> is </a:t>
            </a:r>
            <a:r>
              <a:rPr lang="da-DK" sz="1800" dirty="0" err="1" smtClean="0">
                <a:solidFill>
                  <a:schemeClr val="tx1"/>
                </a:solidFill>
              </a:rPr>
              <a:t>subsequently</a:t>
            </a:r>
            <a:r>
              <a:rPr lang="da-DK" sz="1800" dirty="0" smtClean="0">
                <a:solidFill>
                  <a:schemeClr val="tx1"/>
                </a:solidFill>
              </a:rPr>
              <a:t> </a:t>
            </a:r>
            <a:r>
              <a:rPr lang="da-DK" sz="1800" dirty="0" err="1" smtClean="0">
                <a:solidFill>
                  <a:schemeClr val="tx1"/>
                </a:solidFill>
              </a:rPr>
              <a:t>discarded</a:t>
            </a:r>
            <a:endParaRPr lang="da-DK" sz="1800" dirty="0" smtClean="0">
              <a:solidFill>
                <a:schemeClr val="tx1"/>
              </a:solidFill>
            </a:endParaRPr>
          </a:p>
          <a:p>
            <a:r>
              <a:rPr lang="da-DK" sz="2000" dirty="0" smtClean="0">
                <a:solidFill>
                  <a:schemeClr val="tx1"/>
                </a:solidFill>
              </a:rPr>
              <a:t>”</a:t>
            </a:r>
            <a:r>
              <a:rPr lang="da-DK" sz="2000" dirty="0" err="1" smtClean="0">
                <a:solidFill>
                  <a:schemeClr val="tx1"/>
                </a:solidFill>
              </a:rPr>
              <a:t>Classical</a:t>
            </a:r>
            <a:r>
              <a:rPr lang="da-DK" sz="2000" dirty="0" smtClean="0">
                <a:solidFill>
                  <a:schemeClr val="tx1"/>
                </a:solidFill>
              </a:rPr>
              <a:t>” Dyalog </a:t>
            </a:r>
            <a:r>
              <a:rPr lang="da-DK" sz="2000" dirty="0" err="1" smtClean="0">
                <a:solidFill>
                  <a:schemeClr val="tx1"/>
                </a:solidFill>
              </a:rPr>
              <a:t>threading</a:t>
            </a:r>
            <a:r>
              <a:rPr lang="da-DK" sz="2000" dirty="0" smtClean="0">
                <a:solidFill>
                  <a:schemeClr val="tx1"/>
                </a:solidFill>
              </a:rPr>
              <a:t> </a:t>
            </a:r>
            <a:r>
              <a:rPr lang="da-DK" sz="2000" dirty="0" err="1" smtClean="0">
                <a:solidFill>
                  <a:schemeClr val="tx1"/>
                </a:solidFill>
              </a:rPr>
              <a:t>can</a:t>
            </a:r>
            <a:r>
              <a:rPr lang="da-DK" sz="2000" dirty="0" smtClean="0">
                <a:solidFill>
                  <a:schemeClr val="tx1"/>
                </a:solidFill>
              </a:rPr>
              <a:t> </a:t>
            </a:r>
            <a:r>
              <a:rPr lang="da-DK" sz="2000" dirty="0" err="1" smtClean="0">
                <a:solidFill>
                  <a:schemeClr val="tx1"/>
                </a:solidFill>
              </a:rPr>
              <a:t>be</a:t>
            </a:r>
            <a:r>
              <a:rPr lang="da-DK" sz="2000" dirty="0" smtClean="0">
                <a:solidFill>
                  <a:schemeClr val="tx1"/>
                </a:solidFill>
              </a:rPr>
              <a:t> </a:t>
            </a:r>
            <a:r>
              <a:rPr lang="da-DK" sz="2000" dirty="0" err="1" smtClean="0">
                <a:solidFill>
                  <a:schemeClr val="tx1"/>
                </a:solidFill>
              </a:rPr>
              <a:t>used</a:t>
            </a:r>
            <a:r>
              <a:rPr lang="da-DK" sz="2000" dirty="0" smtClean="0">
                <a:solidFill>
                  <a:schemeClr val="tx1"/>
                </a:solidFill>
              </a:rPr>
              <a:t> to </a:t>
            </a:r>
            <a:r>
              <a:rPr lang="da-DK" sz="2000" dirty="0" err="1" smtClean="0">
                <a:solidFill>
                  <a:schemeClr val="tx1"/>
                </a:solidFill>
              </a:rPr>
              <a:t>launch</a:t>
            </a:r>
            <a:r>
              <a:rPr lang="da-DK" sz="2000" dirty="0" smtClean="0">
                <a:solidFill>
                  <a:schemeClr val="tx1"/>
                </a:solidFill>
              </a:rPr>
              <a:t> a </a:t>
            </a:r>
            <a:r>
              <a:rPr lang="da-DK" sz="2000" dirty="0" err="1" smtClean="0">
                <a:solidFill>
                  <a:schemeClr val="tx1"/>
                </a:solidFill>
              </a:rPr>
              <a:t>thread</a:t>
            </a:r>
            <a:r>
              <a:rPr lang="da-DK" sz="2000" dirty="0" smtClean="0">
                <a:solidFill>
                  <a:schemeClr val="tx1"/>
                </a:solidFill>
              </a:rPr>
              <a:t> </a:t>
            </a:r>
            <a:r>
              <a:rPr lang="da-DK" sz="2000" dirty="0" err="1" smtClean="0">
                <a:solidFill>
                  <a:schemeClr val="tx1"/>
                </a:solidFill>
              </a:rPr>
              <a:t>which</a:t>
            </a:r>
            <a:r>
              <a:rPr lang="da-DK" sz="2000" dirty="0" smtClean="0">
                <a:solidFill>
                  <a:schemeClr val="tx1"/>
                </a:solidFill>
              </a:rPr>
              <a:t> </a:t>
            </a:r>
            <a:r>
              <a:rPr lang="da-DK" sz="2000" dirty="0" err="1" smtClean="0">
                <a:solidFill>
                  <a:schemeClr val="tx1"/>
                </a:solidFill>
              </a:rPr>
              <a:t>will</a:t>
            </a:r>
            <a:r>
              <a:rPr lang="da-DK" sz="2000" dirty="0" smtClean="0">
                <a:solidFill>
                  <a:schemeClr val="tx1"/>
                </a:solidFill>
              </a:rPr>
              <a:t> </a:t>
            </a:r>
            <a:r>
              <a:rPr lang="da-DK" sz="2000" dirty="0" err="1" smtClean="0">
                <a:solidFill>
                  <a:schemeClr val="tx1"/>
                </a:solidFill>
              </a:rPr>
              <a:t>wait</a:t>
            </a:r>
            <a:r>
              <a:rPr lang="da-DK" sz="2000" dirty="0" smtClean="0">
                <a:solidFill>
                  <a:schemeClr val="tx1"/>
                </a:solidFill>
              </a:rPr>
              <a:t> on a future and </a:t>
            </a:r>
            <a:r>
              <a:rPr lang="da-DK" sz="2000" dirty="0" err="1" smtClean="0">
                <a:solidFill>
                  <a:schemeClr val="tx1"/>
                </a:solidFill>
              </a:rPr>
              <a:t>use</a:t>
            </a:r>
            <a:r>
              <a:rPr lang="da-DK" sz="2000" dirty="0" smtClean="0">
                <a:solidFill>
                  <a:schemeClr val="tx1"/>
                </a:solidFill>
              </a:rPr>
              <a:t> the </a:t>
            </a:r>
            <a:r>
              <a:rPr lang="da-DK" sz="2000" dirty="0" err="1" smtClean="0">
                <a:solidFill>
                  <a:schemeClr val="tx1"/>
                </a:solidFill>
              </a:rPr>
              <a:t>result</a:t>
            </a:r>
            <a:r>
              <a:rPr lang="da-DK" sz="2000" dirty="0" smtClean="0">
                <a:solidFill>
                  <a:schemeClr val="tx1"/>
                </a:solidFill>
              </a:rPr>
              <a:t> </a:t>
            </a:r>
            <a:r>
              <a:rPr lang="da-DK" sz="2000" dirty="0" err="1" smtClean="0">
                <a:solidFill>
                  <a:schemeClr val="tx1"/>
                </a:solidFill>
              </a:rPr>
              <a:t>when</a:t>
            </a:r>
            <a:r>
              <a:rPr lang="da-DK" sz="2000" dirty="0" smtClean="0">
                <a:solidFill>
                  <a:schemeClr val="tx1"/>
                </a:solidFill>
              </a:rPr>
              <a:t> it arrives</a:t>
            </a:r>
          </a:p>
          <a:p>
            <a:endParaRPr lang="en-GB" sz="1600" dirty="0" smtClean="0"/>
          </a:p>
          <a:p>
            <a:pPr lvl="1"/>
            <a:endParaRPr lang="en-GB" sz="1600" dirty="0" smtClean="0"/>
          </a:p>
          <a:p>
            <a:endParaRPr lang="en-GB" sz="2000" dirty="0" smtClean="0"/>
          </a:p>
          <a:p>
            <a:endParaRPr lang="en-GB" sz="2000" dirty="0" smtClean="0"/>
          </a:p>
          <a:p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486756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Session </a:t>
            </a:r>
            <a:r>
              <a:rPr lang="en-US" dirty="0" smtClean="0"/>
              <a:t>3 </a:t>
            </a:r>
            <a:r>
              <a:rPr lang="en-US" dirty="0" smtClean="0"/>
              <a:t>Exercises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GB" sz="2400" dirty="0" smtClean="0"/>
              <a:t>Experiment with functions derived from </a:t>
            </a:r>
            <a:r>
              <a:rPr lang="en-GB" sz="2400" dirty="0" err="1" smtClean="0">
                <a:latin typeface="APL385 Unicode" panose="020B0709000202000203" pitchFamily="49" charset="0"/>
              </a:rPr>
              <a:t>isolate.ll</a:t>
            </a:r>
            <a:r>
              <a:rPr lang="en-GB" sz="2400" dirty="0" smtClean="0"/>
              <a:t> and </a:t>
            </a:r>
            <a:r>
              <a:rPr lang="en-GB" sz="2400" dirty="0" err="1" smtClean="0">
                <a:latin typeface="APL385 Unicode" panose="020B0709000202000203" pitchFamily="49" charset="0"/>
              </a:rPr>
              <a:t>isolate.llEach</a:t>
            </a:r>
            <a:r>
              <a:rPr lang="en-GB" sz="2400" dirty="0" smtClean="0"/>
              <a:t>.</a:t>
            </a:r>
            <a:endParaRPr lang="en-GB" sz="2400" dirty="0" smtClean="0"/>
          </a:p>
          <a:p>
            <a:r>
              <a:rPr lang="en-GB" sz="2400" dirty="0" smtClean="0"/>
              <a:t>If comfortable with Windows GUI, write a trivial application which fills in TWO different items of information when they become available.</a:t>
            </a:r>
          </a:p>
          <a:p>
            <a:r>
              <a:rPr lang="en-GB" sz="2400" dirty="0" smtClean="0"/>
              <a:t>Alternatively, write a function which just displays output in the session when data becomes available.</a:t>
            </a:r>
            <a:endParaRPr lang="en-GB" sz="2400" dirty="0" smtClean="0"/>
          </a:p>
        </p:txBody>
      </p:sp>
    </p:spTree>
    <p:extLst>
      <p:ext uri="{BB962C8B-B14F-4D97-AF65-F5344CB8AC3E}">
        <p14:creationId xmlns:p14="http://schemas.microsoft.com/office/powerpoint/2010/main" val="3472804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smtClean="0"/>
              <a:t>Session </a:t>
            </a:r>
            <a:r>
              <a:rPr lang="da-DK" dirty="0" smtClean="0"/>
              <a:t>4 Summary (1/2)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755575" y="1519018"/>
            <a:ext cx="7632849" cy="3889375"/>
          </a:xfrm>
        </p:spPr>
        <p:txBody>
          <a:bodyPr/>
          <a:lstStyle/>
          <a:p>
            <a:r>
              <a:rPr lang="en-GB" sz="2400" dirty="0" smtClean="0"/>
              <a:t>Configuration settings can be listed using</a:t>
            </a:r>
            <a:br>
              <a:rPr lang="en-GB" sz="2400" dirty="0" smtClean="0"/>
            </a:br>
            <a:r>
              <a:rPr lang="en-GB" sz="2400" dirty="0" smtClean="0"/>
              <a:t>        </a:t>
            </a:r>
            <a:r>
              <a:rPr lang="en-GB" sz="2400" dirty="0" err="1" smtClean="0">
                <a:latin typeface="APL385 Unicode" panose="020B0709000202000203" pitchFamily="49" charset="0"/>
              </a:rPr>
              <a:t>isolate.Config</a:t>
            </a:r>
            <a:r>
              <a:rPr lang="en-GB" sz="2400" dirty="0">
                <a:latin typeface="APL385 Unicode" panose="020B0709000202000203" pitchFamily="49" charset="0"/>
              </a:rPr>
              <a:t> </a:t>
            </a:r>
            <a:r>
              <a:rPr lang="en-GB" sz="2400" dirty="0" smtClean="0">
                <a:latin typeface="APL385 Unicode" panose="020B0709000202000203" pitchFamily="49" charset="0"/>
              </a:rPr>
              <a:t>''</a:t>
            </a:r>
            <a:endParaRPr lang="en-GB" sz="2400" dirty="0" smtClean="0">
              <a:solidFill>
                <a:schemeClr val="tx1"/>
              </a:solidFill>
            </a:endParaRPr>
          </a:p>
          <a:p>
            <a:r>
              <a:rPr lang="en-GB" sz="2400" dirty="0" err="1" smtClean="0"/>
              <a:t>Callbacks</a:t>
            </a:r>
            <a:r>
              <a:rPr lang="en-GB" sz="2400" dirty="0" smtClean="0"/>
              <a:t> from isolates to the main process are enabled using</a:t>
            </a:r>
            <a:br>
              <a:rPr lang="en-GB" sz="2400" dirty="0" smtClean="0"/>
            </a:br>
            <a:r>
              <a:rPr lang="en-GB" sz="2400" dirty="0" smtClean="0"/>
              <a:t>        </a:t>
            </a:r>
            <a:r>
              <a:rPr lang="en-GB" sz="2400" dirty="0" err="1" smtClean="0">
                <a:latin typeface="APL385 Unicode" panose="020B0709000202000203" pitchFamily="49" charset="0"/>
              </a:rPr>
              <a:t>isolate.Config</a:t>
            </a:r>
            <a:r>
              <a:rPr lang="en-GB" sz="2400" dirty="0">
                <a:latin typeface="APL385 Unicode" panose="020B0709000202000203" pitchFamily="49" charset="0"/>
              </a:rPr>
              <a:t> </a:t>
            </a:r>
            <a:r>
              <a:rPr lang="en-GB" sz="2400" dirty="0" smtClean="0">
                <a:latin typeface="APL385 Unicode" panose="020B0709000202000203" pitchFamily="49" charset="0"/>
              </a:rPr>
              <a:t>'listen' 1</a:t>
            </a:r>
            <a:r>
              <a:rPr lang="en-GB" sz="2400" dirty="0" smtClean="0"/>
              <a:t> </a:t>
            </a:r>
            <a:endParaRPr lang="da-DK" sz="2400" b="1" dirty="0" smtClean="0">
              <a:solidFill>
                <a:schemeClr val="tx1"/>
              </a:solidFill>
              <a:latin typeface="APL385 Unicode" pitchFamily="49" charset="0"/>
            </a:endParaRPr>
          </a:p>
          <a:p>
            <a:r>
              <a:rPr lang="da-DK" sz="2400" dirty="0" err="1" smtClean="0">
                <a:solidFill>
                  <a:schemeClr val="tx1"/>
                </a:solidFill>
              </a:rPr>
              <a:t>Following</a:t>
            </a:r>
            <a:r>
              <a:rPr lang="da-DK" sz="2400" dirty="0" smtClean="0">
                <a:solidFill>
                  <a:schemeClr val="tx1"/>
                </a:solidFill>
              </a:rPr>
              <a:t> a </a:t>
            </a:r>
            <a:r>
              <a:rPr lang="da-DK" sz="2400" dirty="0" err="1" smtClean="0">
                <a:solidFill>
                  <a:schemeClr val="tx1"/>
                </a:solidFill>
              </a:rPr>
              <a:t>configuration</a:t>
            </a:r>
            <a:r>
              <a:rPr lang="da-DK" sz="2400" dirty="0" smtClean="0">
                <a:solidFill>
                  <a:schemeClr val="tx1"/>
                </a:solidFill>
              </a:rPr>
              <a:t> </a:t>
            </a:r>
            <a:r>
              <a:rPr lang="da-DK" sz="2400" dirty="0" err="1" smtClean="0">
                <a:solidFill>
                  <a:schemeClr val="tx1"/>
                </a:solidFill>
              </a:rPr>
              <a:t>change</a:t>
            </a:r>
            <a:r>
              <a:rPr lang="da-DK" sz="2400" dirty="0" smtClean="0">
                <a:solidFill>
                  <a:schemeClr val="tx1"/>
                </a:solidFill>
              </a:rPr>
              <a:t> </a:t>
            </a:r>
            <a:r>
              <a:rPr lang="da-DK" sz="2400" dirty="0" err="1" smtClean="0">
                <a:solidFill>
                  <a:schemeClr val="tx1"/>
                </a:solidFill>
              </a:rPr>
              <a:t>which</a:t>
            </a:r>
            <a:r>
              <a:rPr lang="da-DK" sz="2400" dirty="0" smtClean="0">
                <a:solidFill>
                  <a:schemeClr val="tx1"/>
                </a:solidFill>
              </a:rPr>
              <a:t> </a:t>
            </a:r>
            <a:r>
              <a:rPr lang="da-DK" sz="2400" dirty="0" err="1" smtClean="0">
                <a:solidFill>
                  <a:schemeClr val="tx1"/>
                </a:solidFill>
              </a:rPr>
              <a:t>affects</a:t>
            </a:r>
            <a:r>
              <a:rPr lang="da-DK" sz="2400" dirty="0" smtClean="0">
                <a:solidFill>
                  <a:schemeClr val="tx1"/>
                </a:solidFill>
              </a:rPr>
              <a:t> </a:t>
            </a:r>
            <a:r>
              <a:rPr lang="da-DK" sz="2400" dirty="0" err="1" smtClean="0">
                <a:solidFill>
                  <a:schemeClr val="tx1"/>
                </a:solidFill>
              </a:rPr>
              <a:t>how</a:t>
            </a:r>
            <a:r>
              <a:rPr lang="da-DK" sz="2400" dirty="0" smtClean="0">
                <a:solidFill>
                  <a:schemeClr val="tx1"/>
                </a:solidFill>
              </a:rPr>
              <a:t> processes </a:t>
            </a:r>
            <a:r>
              <a:rPr lang="da-DK" sz="2400" dirty="0" err="1" smtClean="0">
                <a:solidFill>
                  <a:schemeClr val="tx1"/>
                </a:solidFill>
              </a:rPr>
              <a:t>are</a:t>
            </a:r>
            <a:r>
              <a:rPr lang="da-DK" sz="2400" dirty="0" smtClean="0">
                <a:solidFill>
                  <a:schemeClr val="tx1"/>
                </a:solidFill>
              </a:rPr>
              <a:t> </a:t>
            </a:r>
            <a:r>
              <a:rPr lang="da-DK" sz="2400" dirty="0" err="1" smtClean="0">
                <a:solidFill>
                  <a:schemeClr val="tx1"/>
                </a:solidFill>
              </a:rPr>
              <a:t>started</a:t>
            </a:r>
            <a:r>
              <a:rPr lang="da-DK" sz="2400" dirty="0" smtClean="0">
                <a:solidFill>
                  <a:schemeClr val="tx1"/>
                </a:solidFill>
              </a:rPr>
              <a:t> or </a:t>
            </a:r>
            <a:r>
              <a:rPr lang="da-DK" sz="2400" dirty="0" err="1" smtClean="0">
                <a:solidFill>
                  <a:schemeClr val="tx1"/>
                </a:solidFill>
              </a:rPr>
              <a:t>connected</a:t>
            </a:r>
            <a:r>
              <a:rPr lang="da-DK" sz="2400" dirty="0" smtClean="0">
                <a:solidFill>
                  <a:schemeClr val="tx1"/>
                </a:solidFill>
              </a:rPr>
              <a:t>, it is </a:t>
            </a:r>
            <a:r>
              <a:rPr lang="da-DK" sz="2400" dirty="0" err="1" smtClean="0">
                <a:solidFill>
                  <a:schemeClr val="tx1"/>
                </a:solidFill>
              </a:rPr>
              <a:t>recommended</a:t>
            </a:r>
            <a:r>
              <a:rPr lang="da-DK" sz="2400" dirty="0" smtClean="0">
                <a:solidFill>
                  <a:schemeClr val="tx1"/>
                </a:solidFill>
              </a:rPr>
              <a:t> to do a</a:t>
            </a:r>
            <a:br>
              <a:rPr lang="da-DK" sz="2400" dirty="0" smtClean="0">
                <a:solidFill>
                  <a:schemeClr val="tx1"/>
                </a:solidFill>
              </a:rPr>
            </a:br>
            <a:r>
              <a:rPr lang="da-DK" sz="2400" dirty="0" smtClean="0">
                <a:solidFill>
                  <a:schemeClr val="tx1"/>
                </a:solidFill>
              </a:rPr>
              <a:t>       </a:t>
            </a:r>
            <a:r>
              <a:rPr lang="en-GB" sz="2400" dirty="0" smtClean="0"/>
              <a:t> </a:t>
            </a:r>
            <a:r>
              <a:rPr lang="en-GB" sz="2400" dirty="0" err="1" smtClean="0">
                <a:latin typeface="APL385 Unicode" panose="020B0709000202000203" pitchFamily="49" charset="0"/>
              </a:rPr>
              <a:t>isolate.Reset</a:t>
            </a:r>
            <a:r>
              <a:rPr lang="en-GB" sz="2400" dirty="0" smtClean="0">
                <a:latin typeface="APL385 Unicode" panose="020B0709000202000203" pitchFamily="49" charset="0"/>
              </a:rPr>
              <a:t> 0</a:t>
            </a:r>
            <a:endParaRPr lang="da-DK" sz="2400" dirty="0" smtClean="0">
              <a:solidFill>
                <a:schemeClr val="tx1"/>
              </a:solidFill>
            </a:endParaRPr>
          </a:p>
          <a:p>
            <a:pPr lvl="1"/>
            <a:r>
              <a:rPr lang="da-DK" sz="1800" dirty="0" smtClean="0">
                <a:solidFill>
                  <a:schemeClr val="tx1"/>
                </a:solidFill>
              </a:rPr>
              <a:t>The right argument is </a:t>
            </a:r>
            <a:r>
              <a:rPr lang="da-DK" sz="1800" dirty="0" err="1" smtClean="0">
                <a:solidFill>
                  <a:schemeClr val="tx1"/>
                </a:solidFill>
              </a:rPr>
              <a:t>currently</a:t>
            </a:r>
            <a:r>
              <a:rPr lang="da-DK" sz="1800" dirty="0" smtClean="0">
                <a:solidFill>
                  <a:schemeClr val="tx1"/>
                </a:solidFill>
              </a:rPr>
              <a:t> </a:t>
            </a:r>
            <a:r>
              <a:rPr lang="da-DK" sz="1800" dirty="0" err="1" smtClean="0">
                <a:solidFill>
                  <a:schemeClr val="tx1"/>
                </a:solidFill>
              </a:rPr>
              <a:t>ignored</a:t>
            </a:r>
            <a:r>
              <a:rPr lang="da-DK" sz="1800" dirty="0" smtClean="0">
                <a:solidFill>
                  <a:schemeClr val="tx1"/>
                </a:solidFill>
              </a:rPr>
              <a:t>, but </a:t>
            </a:r>
            <a:r>
              <a:rPr lang="da-DK" sz="1800" dirty="0" err="1" smtClean="0">
                <a:solidFill>
                  <a:schemeClr val="tx1"/>
                </a:solidFill>
              </a:rPr>
              <a:t>please</a:t>
            </a:r>
            <a:r>
              <a:rPr lang="da-DK" sz="1800" dirty="0" smtClean="0">
                <a:solidFill>
                  <a:schemeClr val="tx1"/>
                </a:solidFill>
              </a:rPr>
              <a:t> </a:t>
            </a:r>
            <a:r>
              <a:rPr lang="da-DK" sz="1800" dirty="0" err="1" smtClean="0">
                <a:solidFill>
                  <a:schemeClr val="tx1"/>
                </a:solidFill>
              </a:rPr>
              <a:t>use</a:t>
            </a:r>
            <a:r>
              <a:rPr lang="da-DK" sz="1800" dirty="0" smtClean="0">
                <a:solidFill>
                  <a:schemeClr val="tx1"/>
                </a:solidFill>
              </a:rPr>
              <a:t> 0 or </a:t>
            </a:r>
            <a:r>
              <a:rPr lang="en-GB" sz="1800" dirty="0" smtClean="0">
                <a:latin typeface="APL385 Unicode" panose="020B0709000202000203" pitchFamily="49" charset="0"/>
              </a:rPr>
              <a:t>''</a:t>
            </a:r>
            <a:r>
              <a:rPr lang="en-GB" sz="1800" dirty="0" smtClean="0"/>
              <a:t> (if you care about whether application keeps working in 2015).</a:t>
            </a:r>
            <a:endParaRPr lang="da-DK" sz="1800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0973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smtClean="0"/>
              <a:t>Session </a:t>
            </a:r>
            <a:r>
              <a:rPr lang="da-DK" dirty="0" smtClean="0"/>
              <a:t>4 Summary (2/2)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755575" y="1519018"/>
            <a:ext cx="7632849" cy="3889375"/>
          </a:xfrm>
        </p:spPr>
        <p:txBody>
          <a:bodyPr/>
          <a:lstStyle/>
          <a:p>
            <a:r>
              <a:rPr lang="da-DK" sz="2400" dirty="0" smtClean="0">
                <a:solidFill>
                  <a:schemeClr val="tx1"/>
                </a:solidFill>
              </a:rPr>
              <a:t>From the ”</a:t>
            </a:r>
            <a:r>
              <a:rPr lang="da-DK" sz="2400" dirty="0" err="1" smtClean="0">
                <a:solidFill>
                  <a:schemeClr val="tx1"/>
                </a:solidFill>
              </a:rPr>
              <a:t>root</a:t>
            </a:r>
            <a:r>
              <a:rPr lang="da-DK" sz="2400" dirty="0" smtClean="0">
                <a:solidFill>
                  <a:schemeClr val="tx1"/>
                </a:solidFill>
              </a:rPr>
              <a:t>” of an </a:t>
            </a:r>
            <a:r>
              <a:rPr lang="da-DK" sz="2400" dirty="0" err="1" smtClean="0">
                <a:solidFill>
                  <a:schemeClr val="tx1"/>
                </a:solidFill>
              </a:rPr>
              <a:t>isolate</a:t>
            </a:r>
            <a:r>
              <a:rPr lang="da-DK" sz="2400" dirty="0" smtClean="0">
                <a:solidFill>
                  <a:schemeClr val="tx1"/>
                </a:solidFill>
              </a:rPr>
              <a:t>, </a:t>
            </a:r>
            <a:r>
              <a:rPr lang="da-DK" sz="2400" dirty="0" smtClean="0">
                <a:solidFill>
                  <a:schemeClr val="tx1"/>
                </a:solidFill>
                <a:latin typeface="APL385 Unicode" panose="020B0709000202000203" pitchFamily="49" charset="0"/>
              </a:rPr>
              <a:t>##</a:t>
            </a:r>
            <a:r>
              <a:rPr lang="da-DK" sz="2400" dirty="0" smtClean="0">
                <a:solidFill>
                  <a:schemeClr val="tx1"/>
                </a:solidFill>
              </a:rPr>
              <a:t> is a reference to the </a:t>
            </a:r>
            <a:r>
              <a:rPr lang="da-DK" sz="2400" dirty="0" err="1" smtClean="0">
                <a:solidFill>
                  <a:schemeClr val="tx1"/>
                </a:solidFill>
              </a:rPr>
              <a:t>root</a:t>
            </a:r>
            <a:r>
              <a:rPr lang="da-DK" sz="2400" dirty="0" smtClean="0">
                <a:solidFill>
                  <a:schemeClr val="tx1"/>
                </a:solidFill>
              </a:rPr>
              <a:t> of the </a:t>
            </a:r>
            <a:r>
              <a:rPr lang="da-DK" sz="2400" dirty="0" err="1" smtClean="0">
                <a:solidFill>
                  <a:schemeClr val="tx1"/>
                </a:solidFill>
              </a:rPr>
              <a:t>main</a:t>
            </a:r>
            <a:r>
              <a:rPr lang="da-DK" sz="2400" dirty="0" smtClean="0">
                <a:solidFill>
                  <a:schemeClr val="tx1"/>
                </a:solidFill>
              </a:rPr>
              <a:t> (</a:t>
            </a:r>
            <a:r>
              <a:rPr lang="da-DK" sz="2400" dirty="0" err="1" smtClean="0">
                <a:solidFill>
                  <a:schemeClr val="tx1"/>
                </a:solidFill>
              </a:rPr>
              <a:t>client</a:t>
            </a:r>
            <a:r>
              <a:rPr lang="da-DK" sz="2400" dirty="0" smtClean="0">
                <a:solidFill>
                  <a:schemeClr val="tx1"/>
                </a:solidFill>
              </a:rPr>
              <a:t>) </a:t>
            </a:r>
            <a:r>
              <a:rPr lang="da-DK" sz="2400" dirty="0" err="1" smtClean="0">
                <a:solidFill>
                  <a:schemeClr val="tx1"/>
                </a:solidFill>
              </a:rPr>
              <a:t>process</a:t>
            </a:r>
            <a:r>
              <a:rPr lang="da-DK" sz="2400" dirty="0" smtClean="0">
                <a:solidFill>
                  <a:schemeClr val="tx1"/>
                </a:solidFill>
              </a:rPr>
              <a:t> </a:t>
            </a:r>
            <a:r>
              <a:rPr lang="da-DK" sz="2400" dirty="0" err="1" smtClean="0">
                <a:solidFill>
                  <a:schemeClr val="tx1"/>
                </a:solidFill>
              </a:rPr>
              <a:t>workspace</a:t>
            </a:r>
            <a:r>
              <a:rPr lang="da-DK" sz="2400" dirty="0" smtClean="0">
                <a:solidFill>
                  <a:schemeClr val="tx1"/>
                </a:solidFill>
              </a:rPr>
              <a:t>.</a:t>
            </a:r>
          </a:p>
          <a:p>
            <a:r>
              <a:rPr lang="da-DK" sz="2400" dirty="0" smtClean="0">
                <a:solidFill>
                  <a:schemeClr val="tx1"/>
                </a:solidFill>
              </a:rPr>
              <a:t>Thus, </a:t>
            </a:r>
            <a:r>
              <a:rPr lang="da-DK" sz="2400" dirty="0" smtClean="0">
                <a:solidFill>
                  <a:schemeClr val="tx1"/>
                </a:solidFill>
                <a:latin typeface="APL385 Unicode" panose="020B0709000202000203" pitchFamily="49" charset="0"/>
              </a:rPr>
              <a:t>##.XYZ </a:t>
            </a:r>
            <a:r>
              <a:rPr lang="da-DK" sz="2400" dirty="0" err="1" smtClean="0">
                <a:solidFill>
                  <a:schemeClr val="tx1"/>
                </a:solidFill>
              </a:rPr>
              <a:t>corresponds</a:t>
            </a:r>
            <a:r>
              <a:rPr lang="da-DK" sz="2400" dirty="0" smtClean="0">
                <a:solidFill>
                  <a:schemeClr val="tx1"/>
                </a:solidFill>
              </a:rPr>
              <a:t> to </a:t>
            </a:r>
            <a:r>
              <a:rPr lang="da-DK" sz="2400" dirty="0" smtClean="0">
                <a:solidFill>
                  <a:schemeClr val="tx1"/>
                </a:solidFill>
                <a:latin typeface="APL385 Unicode" panose="020B0709000202000203" pitchFamily="49" charset="0"/>
              </a:rPr>
              <a:t>#.XYZ </a:t>
            </a:r>
            <a:r>
              <a:rPr lang="da-DK" sz="2400" dirty="0" smtClean="0">
                <a:solidFill>
                  <a:schemeClr val="tx1"/>
                </a:solidFill>
              </a:rPr>
              <a:t>in the </a:t>
            </a:r>
            <a:r>
              <a:rPr lang="da-DK" sz="2400" dirty="0" err="1" smtClean="0">
                <a:solidFill>
                  <a:schemeClr val="tx1"/>
                </a:solidFill>
              </a:rPr>
              <a:t>main</a:t>
            </a:r>
            <a:r>
              <a:rPr lang="da-DK" sz="2400" dirty="0" smtClean="0">
                <a:solidFill>
                  <a:schemeClr val="tx1"/>
                </a:solidFill>
              </a:rPr>
              <a:t> </a:t>
            </a:r>
            <a:r>
              <a:rPr lang="da-DK" sz="2400" dirty="0" err="1" smtClean="0">
                <a:solidFill>
                  <a:schemeClr val="tx1"/>
                </a:solidFill>
              </a:rPr>
              <a:t>workspace</a:t>
            </a:r>
            <a:r>
              <a:rPr lang="da-DK" sz="2400" dirty="0" smtClean="0">
                <a:solidFill>
                  <a:schemeClr val="tx1"/>
                </a:solidFill>
              </a:rPr>
              <a:t>.</a:t>
            </a:r>
            <a:endParaRPr lang="da-DK" sz="2400" dirty="0" smtClean="0">
              <a:solidFill>
                <a:schemeClr val="tx1"/>
              </a:solidFill>
            </a:endParaRPr>
          </a:p>
          <a:p>
            <a:r>
              <a:rPr lang="da-DK" sz="2400" dirty="0" smtClean="0">
                <a:solidFill>
                  <a:schemeClr val="tx1"/>
                </a:solidFill>
              </a:rPr>
              <a:t>Calls </a:t>
            </a:r>
            <a:r>
              <a:rPr lang="da-DK" sz="2400" dirty="0" err="1" smtClean="0">
                <a:solidFill>
                  <a:schemeClr val="tx1"/>
                </a:solidFill>
              </a:rPr>
              <a:t>into</a:t>
            </a:r>
            <a:r>
              <a:rPr lang="da-DK" sz="2400" dirty="0" smtClean="0">
                <a:solidFill>
                  <a:schemeClr val="tx1"/>
                </a:solidFill>
              </a:rPr>
              <a:t> </a:t>
            </a:r>
            <a:r>
              <a:rPr lang="da-DK" sz="2400" dirty="0" err="1" smtClean="0">
                <a:solidFill>
                  <a:schemeClr val="tx1"/>
                </a:solidFill>
              </a:rPr>
              <a:t>any</a:t>
            </a:r>
            <a:r>
              <a:rPr lang="da-DK" sz="2400" dirty="0" smtClean="0">
                <a:solidFill>
                  <a:schemeClr val="tx1"/>
                </a:solidFill>
              </a:rPr>
              <a:t> </a:t>
            </a:r>
            <a:r>
              <a:rPr lang="da-DK" sz="2400" dirty="0" err="1" smtClean="0">
                <a:solidFill>
                  <a:schemeClr val="tx1"/>
                </a:solidFill>
              </a:rPr>
              <a:t>isolate</a:t>
            </a:r>
            <a:r>
              <a:rPr lang="da-DK" sz="2400" dirty="0" smtClean="0">
                <a:solidFill>
                  <a:schemeClr val="tx1"/>
                </a:solidFill>
              </a:rPr>
              <a:t>, </a:t>
            </a:r>
            <a:r>
              <a:rPr lang="da-DK" sz="2400" dirty="0" err="1" smtClean="0">
                <a:solidFill>
                  <a:schemeClr val="tx1"/>
                </a:solidFill>
              </a:rPr>
              <a:t>including</a:t>
            </a:r>
            <a:r>
              <a:rPr lang="da-DK" sz="2400" dirty="0" smtClean="0">
                <a:solidFill>
                  <a:schemeClr val="tx1"/>
                </a:solidFill>
              </a:rPr>
              <a:t> the </a:t>
            </a:r>
            <a:r>
              <a:rPr lang="da-DK" sz="2400" dirty="0" err="1" smtClean="0">
                <a:solidFill>
                  <a:schemeClr val="tx1"/>
                </a:solidFill>
              </a:rPr>
              <a:t>main</a:t>
            </a:r>
            <a:r>
              <a:rPr lang="da-DK" sz="2400" dirty="0" smtClean="0">
                <a:solidFill>
                  <a:schemeClr val="tx1"/>
                </a:solidFill>
              </a:rPr>
              <a:t> </a:t>
            </a:r>
            <a:r>
              <a:rPr lang="da-DK" sz="2400" dirty="0" err="1" smtClean="0">
                <a:solidFill>
                  <a:schemeClr val="tx1"/>
                </a:solidFill>
              </a:rPr>
              <a:t>process</a:t>
            </a:r>
            <a:r>
              <a:rPr lang="da-DK" sz="2400" dirty="0" smtClean="0">
                <a:solidFill>
                  <a:schemeClr val="tx1"/>
                </a:solidFill>
              </a:rPr>
              <a:t>, </a:t>
            </a:r>
            <a:r>
              <a:rPr lang="da-DK" sz="2400" dirty="0" err="1" smtClean="0">
                <a:solidFill>
                  <a:schemeClr val="tx1"/>
                </a:solidFill>
              </a:rPr>
              <a:t>are</a:t>
            </a:r>
            <a:r>
              <a:rPr lang="da-DK" sz="2400" dirty="0" smtClean="0">
                <a:solidFill>
                  <a:schemeClr val="tx1"/>
                </a:solidFill>
              </a:rPr>
              <a:t> </a:t>
            </a:r>
            <a:r>
              <a:rPr lang="da-DK" sz="2400" dirty="0" err="1" smtClean="0">
                <a:solidFill>
                  <a:schemeClr val="tx1"/>
                </a:solidFill>
              </a:rPr>
              <a:t>serialised</a:t>
            </a:r>
            <a:r>
              <a:rPr lang="da-DK" sz="2400" dirty="0" smtClean="0">
                <a:solidFill>
                  <a:schemeClr val="tx1"/>
                </a:solidFill>
              </a:rPr>
              <a:t>: </a:t>
            </a:r>
            <a:r>
              <a:rPr lang="da-DK" sz="2400" dirty="0" err="1" smtClean="0">
                <a:solidFill>
                  <a:schemeClr val="tx1"/>
                </a:solidFill>
              </a:rPr>
              <a:t>Only</a:t>
            </a:r>
            <a:r>
              <a:rPr lang="da-DK" sz="2400" dirty="0" smtClean="0">
                <a:solidFill>
                  <a:schemeClr val="tx1"/>
                </a:solidFill>
              </a:rPr>
              <a:t> </a:t>
            </a:r>
            <a:r>
              <a:rPr lang="da-DK" sz="2400" dirty="0" err="1" smtClean="0">
                <a:solidFill>
                  <a:schemeClr val="tx1"/>
                </a:solidFill>
              </a:rPr>
              <a:t>one</a:t>
            </a:r>
            <a:r>
              <a:rPr lang="da-DK" sz="2400" dirty="0" smtClean="0">
                <a:solidFill>
                  <a:schemeClr val="tx1"/>
                </a:solidFill>
              </a:rPr>
              <a:t> </a:t>
            </a:r>
            <a:r>
              <a:rPr lang="da-DK" sz="2400" dirty="0" err="1" smtClean="0">
                <a:solidFill>
                  <a:schemeClr val="tx1"/>
                </a:solidFill>
              </a:rPr>
              <a:t>call</a:t>
            </a:r>
            <a:r>
              <a:rPr lang="da-DK" sz="2400" dirty="0" smtClean="0">
                <a:solidFill>
                  <a:schemeClr val="tx1"/>
                </a:solidFill>
              </a:rPr>
              <a:t> is </a:t>
            </a:r>
            <a:r>
              <a:rPr lang="da-DK" sz="2400" dirty="0" err="1" smtClean="0">
                <a:solidFill>
                  <a:schemeClr val="tx1"/>
                </a:solidFill>
              </a:rPr>
              <a:t>executed</a:t>
            </a:r>
            <a:r>
              <a:rPr lang="da-DK" sz="2400" dirty="0" smtClean="0">
                <a:solidFill>
                  <a:schemeClr val="tx1"/>
                </a:solidFill>
              </a:rPr>
              <a:t> at a time. This </a:t>
            </a:r>
            <a:r>
              <a:rPr lang="da-DK" sz="2400" dirty="0" err="1" smtClean="0">
                <a:solidFill>
                  <a:schemeClr val="tx1"/>
                </a:solidFill>
              </a:rPr>
              <a:t>allows</a:t>
            </a:r>
            <a:r>
              <a:rPr lang="da-DK" sz="2400" dirty="0" smtClean="0">
                <a:solidFill>
                  <a:schemeClr val="tx1"/>
                </a:solidFill>
              </a:rPr>
              <a:t> a ”</a:t>
            </a:r>
            <a:r>
              <a:rPr lang="da-DK" sz="2400" dirty="0" err="1" smtClean="0">
                <a:solidFill>
                  <a:schemeClr val="tx1"/>
                </a:solidFill>
              </a:rPr>
              <a:t>callback</a:t>
            </a:r>
            <a:r>
              <a:rPr lang="da-DK" sz="2400" dirty="0" smtClean="0">
                <a:solidFill>
                  <a:schemeClr val="tx1"/>
                </a:solidFill>
              </a:rPr>
              <a:t> </a:t>
            </a:r>
            <a:r>
              <a:rPr lang="da-DK" sz="2400" dirty="0" err="1" smtClean="0">
                <a:solidFill>
                  <a:schemeClr val="tx1"/>
                </a:solidFill>
              </a:rPr>
              <a:t>expression</a:t>
            </a:r>
            <a:r>
              <a:rPr lang="da-DK" sz="2400" dirty="0" smtClean="0">
                <a:solidFill>
                  <a:schemeClr val="tx1"/>
                </a:solidFill>
              </a:rPr>
              <a:t>” to </a:t>
            </a:r>
            <a:r>
              <a:rPr lang="da-DK" sz="2400" dirty="0" err="1" smtClean="0">
                <a:solidFill>
                  <a:schemeClr val="tx1"/>
                </a:solidFill>
              </a:rPr>
              <a:t>function</a:t>
            </a:r>
            <a:r>
              <a:rPr lang="da-DK" sz="2400" dirty="0" smtClean="0">
                <a:solidFill>
                  <a:schemeClr val="tx1"/>
                </a:solidFill>
              </a:rPr>
              <a:t> as a </a:t>
            </a:r>
            <a:r>
              <a:rPr lang="da-DK" sz="2400" dirty="0" err="1" smtClean="0">
                <a:solidFill>
                  <a:schemeClr val="tx1"/>
                </a:solidFill>
              </a:rPr>
              <a:t>transaction</a:t>
            </a:r>
            <a:r>
              <a:rPr lang="da-DK" sz="2400" dirty="0" smtClean="0">
                <a:solidFill>
                  <a:schemeClr val="tx1"/>
                </a:solidFill>
              </a:rPr>
              <a:t>.</a:t>
            </a:r>
          </a:p>
          <a:p>
            <a:r>
              <a:rPr lang="da-DK" sz="2400" dirty="0" smtClean="0">
                <a:solidFill>
                  <a:schemeClr val="tx1"/>
                </a:solidFill>
              </a:rPr>
              <a:t>A </a:t>
            </a:r>
            <a:r>
              <a:rPr lang="da-DK" sz="2400" dirty="0" err="1" smtClean="0">
                <a:solidFill>
                  <a:schemeClr val="tx1"/>
                </a:solidFill>
              </a:rPr>
              <a:t>configuration</a:t>
            </a:r>
            <a:r>
              <a:rPr lang="da-DK" sz="2400" dirty="0" smtClean="0">
                <a:solidFill>
                  <a:schemeClr val="tx1"/>
                </a:solidFill>
              </a:rPr>
              <a:t> option </a:t>
            </a:r>
            <a:r>
              <a:rPr lang="da-DK" sz="2400" dirty="0" err="1" smtClean="0">
                <a:solidFill>
                  <a:schemeClr val="tx1"/>
                </a:solidFill>
              </a:rPr>
              <a:t>may</a:t>
            </a:r>
            <a:r>
              <a:rPr lang="da-DK" sz="2400" dirty="0" smtClean="0">
                <a:solidFill>
                  <a:schemeClr val="tx1"/>
                </a:solidFill>
              </a:rPr>
              <a:t> </a:t>
            </a:r>
            <a:r>
              <a:rPr lang="da-DK" sz="2400" dirty="0" err="1" smtClean="0">
                <a:solidFill>
                  <a:schemeClr val="tx1"/>
                </a:solidFill>
              </a:rPr>
              <a:t>change</a:t>
            </a:r>
            <a:r>
              <a:rPr lang="da-DK" sz="2400" dirty="0" smtClean="0">
                <a:solidFill>
                  <a:schemeClr val="tx1"/>
                </a:solidFill>
              </a:rPr>
              <a:t> </a:t>
            </a:r>
            <a:r>
              <a:rPr lang="da-DK" sz="2400" dirty="0" err="1" smtClean="0">
                <a:solidFill>
                  <a:schemeClr val="tx1"/>
                </a:solidFill>
              </a:rPr>
              <a:t>this</a:t>
            </a:r>
            <a:r>
              <a:rPr lang="da-DK" sz="2400" dirty="0" smtClean="0">
                <a:solidFill>
                  <a:schemeClr val="tx1"/>
                </a:solidFill>
              </a:rPr>
              <a:t> in the future, but it </a:t>
            </a:r>
            <a:r>
              <a:rPr lang="da-DK" sz="2400" dirty="0" err="1" smtClean="0">
                <a:solidFill>
                  <a:schemeClr val="tx1"/>
                </a:solidFill>
              </a:rPr>
              <a:t>will</a:t>
            </a:r>
            <a:r>
              <a:rPr lang="da-DK" sz="2400" dirty="0" smtClean="0">
                <a:solidFill>
                  <a:schemeClr val="tx1"/>
                </a:solidFill>
              </a:rPr>
              <a:t> </a:t>
            </a:r>
            <a:r>
              <a:rPr lang="da-DK" sz="2400" dirty="0" err="1" smtClean="0">
                <a:solidFill>
                  <a:schemeClr val="tx1"/>
                </a:solidFill>
              </a:rPr>
              <a:t>be</a:t>
            </a:r>
            <a:r>
              <a:rPr lang="da-DK" sz="2400" dirty="0" smtClean="0">
                <a:solidFill>
                  <a:schemeClr val="tx1"/>
                </a:solidFill>
              </a:rPr>
              <a:t> under </a:t>
            </a:r>
            <a:r>
              <a:rPr lang="da-DK" sz="2400" dirty="0" err="1" smtClean="0">
                <a:solidFill>
                  <a:schemeClr val="tx1"/>
                </a:solidFill>
              </a:rPr>
              <a:t>your</a:t>
            </a:r>
            <a:r>
              <a:rPr lang="da-DK" sz="2400" dirty="0" smtClean="0">
                <a:solidFill>
                  <a:schemeClr val="tx1"/>
                </a:solidFill>
              </a:rPr>
              <a:t> </a:t>
            </a:r>
            <a:r>
              <a:rPr lang="da-DK" sz="2400" dirty="0" err="1" smtClean="0">
                <a:solidFill>
                  <a:schemeClr val="tx1"/>
                </a:solidFill>
              </a:rPr>
              <a:t>control</a:t>
            </a:r>
            <a:r>
              <a:rPr lang="da-DK" sz="2400" dirty="0" smtClean="0">
                <a:solidFill>
                  <a:schemeClr val="tx1"/>
                </a:solidFill>
              </a:rPr>
              <a:t>, so </a:t>
            </a:r>
            <a:r>
              <a:rPr lang="da-DK" sz="2400" dirty="0" err="1" smtClean="0">
                <a:solidFill>
                  <a:schemeClr val="tx1"/>
                </a:solidFill>
              </a:rPr>
              <a:t>you</a:t>
            </a:r>
            <a:r>
              <a:rPr lang="da-DK" sz="2400" dirty="0" smtClean="0">
                <a:solidFill>
                  <a:schemeClr val="tx1"/>
                </a:solidFill>
              </a:rPr>
              <a:t> </a:t>
            </a:r>
            <a:r>
              <a:rPr lang="da-DK" sz="2400" dirty="0" err="1" smtClean="0">
                <a:solidFill>
                  <a:schemeClr val="tx1"/>
                </a:solidFill>
              </a:rPr>
              <a:t>can</a:t>
            </a:r>
            <a:r>
              <a:rPr lang="da-DK" sz="2400" dirty="0" smtClean="0">
                <a:solidFill>
                  <a:schemeClr val="tx1"/>
                </a:solidFill>
              </a:rPr>
              <a:t> </a:t>
            </a:r>
            <a:r>
              <a:rPr lang="da-DK" sz="2400" dirty="0" err="1" smtClean="0">
                <a:solidFill>
                  <a:schemeClr val="tx1"/>
                </a:solidFill>
              </a:rPr>
              <a:t>rely</a:t>
            </a:r>
            <a:r>
              <a:rPr lang="da-DK" sz="2400" dirty="0" smtClean="0">
                <a:solidFill>
                  <a:schemeClr val="tx1"/>
                </a:solidFill>
              </a:rPr>
              <a:t> on it.</a:t>
            </a:r>
            <a:endParaRPr lang="da-DK" sz="2400" dirty="0" smtClean="0">
              <a:solidFill>
                <a:schemeClr val="tx1"/>
              </a:solidFill>
            </a:endParaRPr>
          </a:p>
          <a:p>
            <a:endParaRPr lang="en-GB" sz="1800" dirty="0" smtClean="0"/>
          </a:p>
          <a:p>
            <a:pPr lvl="1"/>
            <a:endParaRPr lang="en-GB" sz="1800" dirty="0" smtClean="0"/>
          </a:p>
          <a:p>
            <a:endParaRPr lang="en-GB" sz="2400" dirty="0" smtClean="0"/>
          </a:p>
          <a:p>
            <a:endParaRPr lang="en-GB" sz="2400" dirty="0" smtClean="0"/>
          </a:p>
          <a:p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1317912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err="1" smtClean="0"/>
              <a:t>Before</a:t>
            </a:r>
            <a:r>
              <a:rPr lang="da-DK" dirty="0" smtClean="0"/>
              <a:t> </a:t>
            </a:r>
            <a:r>
              <a:rPr lang="da-DK" dirty="0" err="1" smtClean="0"/>
              <a:t>we</a:t>
            </a:r>
            <a:r>
              <a:rPr lang="da-DK" dirty="0" smtClean="0"/>
              <a:t> Start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457200" y="1546372"/>
            <a:ext cx="8464625" cy="3889375"/>
          </a:xfrm>
        </p:spPr>
        <p:txBody>
          <a:bodyPr/>
          <a:lstStyle/>
          <a:p>
            <a:r>
              <a:rPr lang="en-GB" sz="2800" dirty="0" smtClean="0"/>
              <a:t>Copy </a:t>
            </a:r>
            <a:r>
              <a:rPr lang="en-GB" sz="2800" dirty="0" err="1" smtClean="0">
                <a:latin typeface="APL385 Unicode" panose="020B0709000202000203" pitchFamily="49" charset="0"/>
              </a:rPr>
              <a:t>isolate.dws</a:t>
            </a:r>
            <a:r>
              <a:rPr lang="en-GB" sz="2800" dirty="0" smtClean="0"/>
              <a:t> to your Dyalog </a:t>
            </a:r>
            <a:r>
              <a:rPr lang="en-GB" sz="2800" dirty="0" err="1" smtClean="0"/>
              <a:t>ws</a:t>
            </a:r>
            <a:r>
              <a:rPr lang="en-GB" sz="2800" dirty="0" smtClean="0"/>
              <a:t> folder</a:t>
            </a:r>
          </a:p>
          <a:p>
            <a:pPr marL="0" indent="0">
              <a:buNone/>
            </a:pPr>
            <a:r>
              <a:rPr lang="en-GB" sz="2000" b="1" dirty="0" smtClean="0">
                <a:latin typeface="APL385 Unicode" panose="020B0709000202000203" pitchFamily="49" charset="0"/>
              </a:rPr>
              <a:t>C:\Program Files\...\Dyalog…\</a:t>
            </a:r>
            <a:r>
              <a:rPr lang="en-GB" sz="2000" b="1" dirty="0" err="1" smtClean="0">
                <a:latin typeface="APL385 Unicode" panose="020B0709000202000203" pitchFamily="49" charset="0"/>
              </a:rPr>
              <a:t>ws</a:t>
            </a:r>
            <a:r>
              <a:rPr lang="en-GB" sz="2000" b="1" dirty="0" smtClean="0">
                <a:latin typeface="APL385 Unicode" panose="020B0709000202000203" pitchFamily="49" charset="0"/>
              </a:rPr>
              <a:t>\</a:t>
            </a:r>
            <a:r>
              <a:rPr lang="en-GB" sz="2000" b="1" dirty="0" err="1" smtClean="0">
                <a:latin typeface="APL385 Unicode" panose="020B0709000202000203" pitchFamily="49" charset="0"/>
              </a:rPr>
              <a:t>isolate.dws</a:t>
            </a:r>
            <a:r>
              <a:rPr lang="en-GB" sz="2000" b="1" dirty="0" smtClean="0">
                <a:latin typeface="APL385 Unicode" panose="020B0709000202000203" pitchFamily="49" charset="0"/>
              </a:rPr>
              <a:t>   </a:t>
            </a:r>
            <a:r>
              <a:rPr lang="en-GB" sz="2000" dirty="0" smtClean="0">
                <a:latin typeface="APL385 Unicode" panose="020B0709000202000203" pitchFamily="49" charset="0"/>
              </a:rPr>
              <a:t>or</a:t>
            </a:r>
            <a:br>
              <a:rPr lang="en-GB" sz="2000" dirty="0" smtClean="0">
                <a:latin typeface="APL385 Unicode" panose="020B0709000202000203" pitchFamily="49" charset="0"/>
              </a:rPr>
            </a:br>
            <a:r>
              <a:rPr lang="en-GB" sz="2000" b="1" dirty="0">
                <a:latin typeface="APL385 Unicode" panose="020B0709000202000203" pitchFamily="49" charset="0"/>
              </a:rPr>
              <a:t>/opt/</a:t>
            </a:r>
            <a:r>
              <a:rPr lang="en-GB" sz="2000" b="1" dirty="0" err="1">
                <a:latin typeface="APL385 Unicode" panose="020B0709000202000203" pitchFamily="49" charset="0"/>
              </a:rPr>
              <a:t>mdyalog</a:t>
            </a:r>
            <a:r>
              <a:rPr lang="en-GB" sz="2000" b="1" dirty="0">
                <a:latin typeface="APL385 Unicode" panose="020B0709000202000203" pitchFamily="49" charset="0"/>
              </a:rPr>
              <a:t>/14.0/32/</a:t>
            </a:r>
            <a:r>
              <a:rPr lang="en-GB" sz="2000" b="1" dirty="0" err="1">
                <a:latin typeface="APL385 Unicode" panose="020B0709000202000203" pitchFamily="49" charset="0"/>
              </a:rPr>
              <a:t>unicode</a:t>
            </a:r>
            <a:r>
              <a:rPr lang="en-GB" sz="2000" b="1" dirty="0">
                <a:latin typeface="APL385 Unicode" panose="020B0709000202000203" pitchFamily="49" charset="0"/>
              </a:rPr>
              <a:t>/</a:t>
            </a:r>
            <a:r>
              <a:rPr lang="en-GB" sz="2000" b="1" dirty="0" err="1">
                <a:latin typeface="APL385 Unicode" panose="020B0709000202000203" pitchFamily="49" charset="0"/>
              </a:rPr>
              <a:t>ws</a:t>
            </a:r>
            <a:r>
              <a:rPr lang="en-GB" sz="2000" b="1" dirty="0">
                <a:latin typeface="APL385 Unicode" panose="020B0709000202000203" pitchFamily="49" charset="0"/>
              </a:rPr>
              <a:t>/isolate </a:t>
            </a:r>
            <a:r>
              <a:rPr lang="en-GB" sz="2000" b="1" dirty="0" smtClean="0">
                <a:latin typeface="APL385 Unicode" panose="020B0709000202000203" pitchFamily="49" charset="0"/>
              </a:rPr>
              <a:t> </a:t>
            </a:r>
            <a:r>
              <a:rPr lang="en-GB" sz="2000" dirty="0" smtClean="0">
                <a:latin typeface="APL385 Unicode" panose="020B0709000202000203" pitchFamily="49" charset="0"/>
              </a:rPr>
              <a:t>← NB no .</a:t>
            </a:r>
            <a:r>
              <a:rPr lang="en-GB" sz="2000" dirty="0" err="1" smtClean="0">
                <a:latin typeface="APL385 Unicode" panose="020B0709000202000203" pitchFamily="49" charset="0"/>
              </a:rPr>
              <a:t>dws</a:t>
            </a:r>
            <a:r>
              <a:rPr lang="en-GB" sz="2000" dirty="0" smtClean="0">
                <a:latin typeface="APL385 Unicode" panose="020B0709000202000203" pitchFamily="49" charset="0"/>
              </a:rPr>
              <a:t/>
            </a:r>
            <a:br>
              <a:rPr lang="en-GB" sz="2000" dirty="0" smtClean="0">
                <a:latin typeface="APL385 Unicode" panose="020B0709000202000203" pitchFamily="49" charset="0"/>
              </a:rPr>
            </a:br>
            <a:endParaRPr lang="en-GB" sz="1100" dirty="0" smtClean="0">
              <a:latin typeface="APL385 Unicode" panose="020B0709000202000203" pitchFamily="49" charset="0"/>
            </a:endParaRPr>
          </a:p>
          <a:p>
            <a:r>
              <a:rPr lang="en-GB" sz="2800" dirty="0" smtClean="0"/>
              <a:t>Verify you can do this:</a:t>
            </a:r>
          </a:p>
          <a:p>
            <a:pPr marL="0" indent="0">
              <a:buNone/>
            </a:pPr>
            <a:r>
              <a:rPr lang="en-GB" sz="2800" dirty="0">
                <a:latin typeface="APL385 Unicode" panose="020B0709000202000203" pitchFamily="49" charset="0"/>
              </a:rPr>
              <a:t> </a:t>
            </a:r>
            <a:r>
              <a:rPr lang="en-GB" sz="2800" dirty="0" smtClean="0">
                <a:latin typeface="APL385 Unicode" panose="020B0709000202000203" pitchFamily="49" charset="0"/>
              </a:rPr>
              <a:t>   )load isolate</a:t>
            </a:r>
          </a:p>
          <a:p>
            <a:pPr marL="0" indent="0">
              <a:buNone/>
            </a:pPr>
            <a:r>
              <a:rPr lang="en-GB" sz="2800" dirty="0">
                <a:latin typeface="APL385 Unicode" panose="020B0709000202000203" pitchFamily="49" charset="0"/>
              </a:rPr>
              <a:t> </a:t>
            </a:r>
            <a:r>
              <a:rPr lang="en-GB" sz="2800" dirty="0" smtClean="0">
                <a:latin typeface="APL385 Unicode" panose="020B0709000202000203" pitchFamily="49" charset="0"/>
              </a:rPr>
              <a:t> is1←isolate.New ⍬</a:t>
            </a:r>
          </a:p>
          <a:p>
            <a:r>
              <a:rPr lang="en-GB" sz="2800" dirty="0"/>
              <a:t>Copy the  other files anywhere you like</a:t>
            </a:r>
          </a:p>
          <a:p>
            <a:r>
              <a:rPr lang="en-GB" sz="2800" dirty="0" smtClean="0"/>
              <a:t>(</a:t>
            </a:r>
            <a:r>
              <a:rPr lang="en-GB" sz="2800" dirty="0"/>
              <a:t>picture of folders here</a:t>
            </a:r>
            <a:r>
              <a:rPr lang="en-GB" sz="2800" dirty="0" smtClean="0"/>
              <a:t>)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1988122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Troubleshooting #1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755575" y="1700213"/>
            <a:ext cx="8083625" cy="3889375"/>
          </a:xfrm>
        </p:spPr>
        <p:txBody>
          <a:bodyPr/>
          <a:lstStyle/>
          <a:p>
            <a:r>
              <a:rPr lang="en-GB" sz="2400" dirty="0" smtClean="0">
                <a:latin typeface="APL385 Unicode" panose="020B0709000202000203" pitchFamily="49" charset="0"/>
              </a:rPr>
              <a:t>Unable to create isolate processes</a:t>
            </a:r>
            <a:endParaRPr lang="en-GB" sz="2400" dirty="0" smtClean="0">
              <a:latin typeface="APL385 Unicode" panose="020B0709000202000203" pitchFamily="49" charset="0"/>
            </a:endParaRPr>
          </a:p>
          <a:p>
            <a:pPr lvl="1"/>
            <a:r>
              <a:rPr lang="en-GB" sz="1800" dirty="0" smtClean="0"/>
              <a:t>If not using the default isolate workspace location: Check the setting of the “workspace” option: remember that runtime interpreters may have no WSPATH</a:t>
            </a:r>
          </a:p>
          <a:p>
            <a:pPr lvl="1"/>
            <a:r>
              <a:rPr lang="en-GB" sz="1800" dirty="0" smtClean="0"/>
              <a:t>Switch </a:t>
            </a:r>
            <a:r>
              <a:rPr lang="en-GB" sz="1800" dirty="0"/>
              <a:t>to (</a:t>
            </a:r>
            <a:r>
              <a:rPr lang="en-GB" sz="1800" dirty="0" smtClean="0"/>
              <a:t>'</a:t>
            </a:r>
            <a:r>
              <a:rPr lang="en-GB" sz="1800" dirty="0">
                <a:latin typeface="APL385 Unicode" panose="020B0709000202000203" pitchFamily="49" charset="0"/>
              </a:rPr>
              <a:t>runtime' </a:t>
            </a:r>
            <a:r>
              <a:rPr lang="en-GB" sz="1800" dirty="0" smtClean="0">
                <a:latin typeface="APL385 Unicode" panose="020B0709000202000203" pitchFamily="49" charset="0"/>
              </a:rPr>
              <a:t>0</a:t>
            </a:r>
            <a:r>
              <a:rPr lang="en-GB" sz="1800" dirty="0" smtClean="0"/>
              <a:t>) and see whether you can spot any hints in the session output. A logging mechanism will soon be added.</a:t>
            </a:r>
            <a:endParaRPr lang="en-GB" sz="1600" dirty="0"/>
          </a:p>
          <a:p>
            <a:r>
              <a:rPr lang="en-US" sz="2000" dirty="0" smtClean="0">
                <a:latin typeface="APL385 Unicode" panose="020B0709000202000203" pitchFamily="49" charset="0"/>
              </a:rPr>
              <a:t>Everything is hung…</a:t>
            </a:r>
          </a:p>
          <a:p>
            <a:pPr lvl="1"/>
            <a:r>
              <a:rPr lang="en-GB" sz="1800" dirty="0" smtClean="0"/>
              <a:t>Try restarting all threads. It is recommended not to use “pause threads on error” when using isolates.</a:t>
            </a:r>
          </a:p>
          <a:p>
            <a:pPr lvl="1"/>
            <a:r>
              <a:rPr lang="en-GB" sz="1800" dirty="0" smtClean="0"/>
              <a:t>If you have had an error or interrupt deep inside the isolate model, you may have a thread pool issue. Try (</a:t>
            </a:r>
            <a:r>
              <a:rPr lang="en-GB" sz="1800" dirty="0" err="1" smtClean="0">
                <a:latin typeface="APL385 Unicode" panose="020B0709000202000203" pitchFamily="49" charset="0"/>
              </a:rPr>
              <a:t>isolate.Reset</a:t>
            </a:r>
            <a:r>
              <a:rPr lang="en-GB" sz="1800" dirty="0" smtClean="0">
                <a:latin typeface="APL385 Unicode" panose="020B0709000202000203" pitchFamily="49" charset="0"/>
              </a:rPr>
              <a:t> 0</a:t>
            </a:r>
            <a:r>
              <a:rPr lang="en-GB" sz="1800" dirty="0" smtClean="0"/>
              <a:t>).</a:t>
            </a:r>
          </a:p>
        </p:txBody>
      </p:sp>
    </p:spTree>
    <p:extLst>
      <p:ext uri="{BB962C8B-B14F-4D97-AF65-F5344CB8AC3E}">
        <p14:creationId xmlns:p14="http://schemas.microsoft.com/office/powerpoint/2010/main" val="3032473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Session </a:t>
            </a:r>
            <a:r>
              <a:rPr lang="en-US" dirty="0"/>
              <a:t>4</a:t>
            </a:r>
            <a:r>
              <a:rPr lang="en-US" dirty="0" smtClean="0"/>
              <a:t> </a:t>
            </a:r>
            <a:r>
              <a:rPr lang="en-US" dirty="0" smtClean="0"/>
              <a:t>Exercises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GB" sz="2400" dirty="0" smtClean="0"/>
              <a:t>Make a </a:t>
            </a:r>
            <a:r>
              <a:rPr lang="en-GB" sz="2400" dirty="0" err="1" smtClean="0"/>
              <a:t>callback</a:t>
            </a:r>
            <a:r>
              <a:rPr lang="en-GB" sz="2400" dirty="0" smtClean="0"/>
              <a:t> from one of your isolates.</a:t>
            </a:r>
          </a:p>
          <a:p>
            <a:r>
              <a:rPr lang="en-GB" sz="2400" dirty="0" smtClean="0"/>
              <a:t>Invoke a long-running asynchronous function which makes multiple post-backs.</a:t>
            </a:r>
          </a:p>
          <a:p>
            <a:pPr lvl="1"/>
            <a:r>
              <a:rPr lang="en-GB" sz="2000" dirty="0" smtClean="0"/>
              <a:t>If you built a form earlier, use this post-back to update a control in your form.</a:t>
            </a:r>
          </a:p>
          <a:p>
            <a:endParaRPr lang="en-GB" sz="2400" dirty="0" smtClean="0"/>
          </a:p>
          <a:p>
            <a:r>
              <a:rPr lang="en-GB" sz="2400" b="1" dirty="0" smtClean="0"/>
              <a:t>Beware:</a:t>
            </a:r>
            <a:r>
              <a:rPr lang="en-GB" sz="2400" dirty="0" smtClean="0"/>
              <a:t> Do not display the result of your long-running function, there seems to be a conflict between delaying on a future and GUI message queue processing.</a:t>
            </a:r>
            <a:endParaRPr lang="en-GB" sz="2400" dirty="0" smtClean="0"/>
          </a:p>
        </p:txBody>
      </p:sp>
    </p:spTree>
    <p:extLst>
      <p:ext uri="{BB962C8B-B14F-4D97-AF65-F5344CB8AC3E}">
        <p14:creationId xmlns:p14="http://schemas.microsoft.com/office/powerpoint/2010/main" val="3450328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GUI </a:t>
            </a:r>
            <a:r>
              <a:rPr lang="en-US" dirty="0" err="1" smtClean="0"/>
              <a:t>Postback</a:t>
            </a:r>
            <a:r>
              <a:rPr lang="en-US" dirty="0" smtClean="0"/>
              <a:t> Demo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GB" sz="2400" dirty="0" smtClean="0"/>
              <a:t>Over to Dan…</a:t>
            </a:r>
            <a:endParaRPr lang="en-GB" sz="2000" dirty="0" smtClean="0"/>
          </a:p>
        </p:txBody>
      </p:sp>
    </p:spTree>
    <p:extLst>
      <p:ext uri="{BB962C8B-B14F-4D97-AF65-F5344CB8AC3E}">
        <p14:creationId xmlns:p14="http://schemas.microsoft.com/office/powerpoint/2010/main" val="521663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smtClean="0"/>
              <a:t>Session </a:t>
            </a:r>
            <a:r>
              <a:rPr lang="da-DK" dirty="0" smtClean="0"/>
              <a:t>5 Summary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755575" y="1519018"/>
            <a:ext cx="7632849" cy="3889375"/>
          </a:xfrm>
        </p:spPr>
        <p:txBody>
          <a:bodyPr/>
          <a:lstStyle/>
          <a:p>
            <a:r>
              <a:rPr lang="en-GB" sz="2400" dirty="0" smtClean="0"/>
              <a:t>Enable debugging with:</a:t>
            </a:r>
            <a:br>
              <a:rPr lang="en-GB" sz="2400" dirty="0" smtClean="0"/>
            </a:br>
            <a:r>
              <a:rPr lang="en-GB" sz="2400" dirty="0" smtClean="0"/>
              <a:t>        </a:t>
            </a:r>
            <a:r>
              <a:rPr lang="en-GB" sz="2400" dirty="0" err="1" smtClean="0">
                <a:latin typeface="APL385 Unicode" panose="020B0709000202000203" pitchFamily="49" charset="0"/>
              </a:rPr>
              <a:t>isolate.Config</a:t>
            </a:r>
            <a:r>
              <a:rPr lang="en-GB" sz="2400" dirty="0">
                <a:latin typeface="APL385 Unicode" panose="020B0709000202000203" pitchFamily="49" charset="0"/>
              </a:rPr>
              <a:t> </a:t>
            </a:r>
            <a:r>
              <a:rPr lang="en-GB" sz="2400" dirty="0" smtClean="0">
                <a:latin typeface="APL385 Unicode" panose="020B0709000202000203" pitchFamily="49" charset="0"/>
              </a:rPr>
              <a:t>'</a:t>
            </a:r>
            <a:r>
              <a:rPr lang="en-GB" sz="2400" dirty="0" err="1" smtClean="0">
                <a:latin typeface="APL385 Unicode" panose="020B0709000202000203" pitchFamily="49" charset="0"/>
              </a:rPr>
              <a:t>onerror</a:t>
            </a:r>
            <a:r>
              <a:rPr lang="en-GB" sz="2400" dirty="0" smtClean="0">
                <a:latin typeface="APL385 Unicode" panose="020B0709000202000203" pitchFamily="49" charset="0"/>
              </a:rPr>
              <a:t>' 'debug'</a:t>
            </a:r>
            <a:endParaRPr lang="en-GB" sz="2400" dirty="0" smtClean="0">
              <a:solidFill>
                <a:schemeClr val="tx1"/>
              </a:solidFill>
            </a:endParaRPr>
          </a:p>
          <a:p>
            <a:r>
              <a:rPr lang="en-GB" sz="2400" dirty="0" smtClean="0"/>
              <a:t>This will automatically select the development interpreter, rather than a runtime (regardless of the runtime configuration setting).</a:t>
            </a:r>
          </a:p>
          <a:p>
            <a:r>
              <a:rPr lang="en-GB" sz="2400" dirty="0" smtClean="0"/>
              <a:t>Switch back with</a:t>
            </a:r>
            <a:br>
              <a:rPr lang="en-GB" sz="2400" dirty="0" smtClean="0"/>
            </a:br>
            <a:r>
              <a:rPr lang="en-GB" sz="2400" dirty="0" smtClean="0"/>
              <a:t>       </a:t>
            </a:r>
            <a:r>
              <a:rPr lang="en-GB" sz="2400" dirty="0" err="1">
                <a:latin typeface="APL385 Unicode" panose="020B0709000202000203" pitchFamily="49" charset="0"/>
              </a:rPr>
              <a:t>isolate.Config</a:t>
            </a:r>
            <a:r>
              <a:rPr lang="en-GB" sz="2400" dirty="0">
                <a:latin typeface="APL385 Unicode" panose="020B0709000202000203" pitchFamily="49" charset="0"/>
              </a:rPr>
              <a:t> '</a:t>
            </a:r>
            <a:r>
              <a:rPr lang="en-GB" sz="2400" dirty="0" err="1">
                <a:latin typeface="APL385 Unicode" panose="020B0709000202000203" pitchFamily="49" charset="0"/>
              </a:rPr>
              <a:t>onerror</a:t>
            </a:r>
            <a:r>
              <a:rPr lang="en-GB" sz="2400" dirty="0">
                <a:latin typeface="APL385 Unicode" panose="020B0709000202000203" pitchFamily="49" charset="0"/>
              </a:rPr>
              <a:t>' </a:t>
            </a:r>
            <a:r>
              <a:rPr lang="en-GB" sz="2400" dirty="0" smtClean="0">
                <a:latin typeface="APL385 Unicode" panose="020B0709000202000203" pitchFamily="49" charset="0"/>
              </a:rPr>
              <a:t>'signal'</a:t>
            </a:r>
            <a:endParaRPr lang="en-GB" sz="2400" dirty="0" smtClean="0"/>
          </a:p>
          <a:p>
            <a:r>
              <a:rPr lang="da-DK" sz="2400" dirty="0" smtClean="0"/>
              <a:t>Under Windows, the </a:t>
            </a:r>
            <a:r>
              <a:rPr lang="da-DK" sz="2400" dirty="0" err="1"/>
              <a:t>w</a:t>
            </a:r>
            <a:r>
              <a:rPr lang="da-DK" sz="2400" dirty="0" err="1" smtClean="0"/>
              <a:t>indow</a:t>
            </a:r>
            <a:r>
              <a:rPr lang="da-DK" sz="2400" dirty="0" smtClean="0"/>
              <a:t> </a:t>
            </a:r>
            <a:r>
              <a:rPr lang="da-DK" sz="2400" dirty="0" err="1"/>
              <a:t>c</a:t>
            </a:r>
            <a:r>
              <a:rPr lang="da-DK" sz="2400" dirty="0" err="1" smtClean="0"/>
              <a:t>aption</a:t>
            </a:r>
            <a:r>
              <a:rPr lang="da-DK" sz="2400" dirty="0" smtClean="0"/>
              <a:t> of a </a:t>
            </a:r>
            <a:r>
              <a:rPr lang="da-DK" sz="2400" dirty="0" err="1" smtClean="0"/>
              <a:t>suspended</a:t>
            </a:r>
            <a:r>
              <a:rPr lang="da-DK" sz="2400" dirty="0" smtClean="0"/>
              <a:t> </a:t>
            </a:r>
            <a:r>
              <a:rPr lang="da-DK" sz="2400" dirty="0" err="1" smtClean="0"/>
              <a:t>isolate</a:t>
            </a:r>
            <a:r>
              <a:rPr lang="da-DK" sz="2400" dirty="0" smtClean="0"/>
              <a:t> </a:t>
            </a:r>
            <a:r>
              <a:rPr lang="da-DK" sz="2400" dirty="0" err="1" smtClean="0"/>
              <a:t>process</a:t>
            </a:r>
            <a:r>
              <a:rPr lang="da-DK" sz="2400" dirty="0" smtClean="0"/>
              <a:t> is </a:t>
            </a:r>
            <a:r>
              <a:rPr lang="da-DK" sz="2400" dirty="0" err="1" smtClean="0"/>
              <a:t>modified</a:t>
            </a:r>
            <a:r>
              <a:rPr lang="da-DK" sz="2400" dirty="0" smtClean="0"/>
              <a:t> to </a:t>
            </a:r>
            <a:r>
              <a:rPr lang="da-DK" sz="2400" dirty="0" err="1" smtClean="0"/>
              <a:t>help</a:t>
            </a:r>
            <a:r>
              <a:rPr lang="da-DK" sz="2400" dirty="0" smtClean="0"/>
              <a:t> </a:t>
            </a:r>
            <a:r>
              <a:rPr lang="da-DK" sz="2400" dirty="0" err="1" smtClean="0"/>
              <a:t>you</a:t>
            </a:r>
            <a:r>
              <a:rPr lang="da-DK" sz="2400" dirty="0" smtClean="0"/>
              <a:t> find it</a:t>
            </a:r>
            <a:endParaRPr lang="da-DK" sz="2400" dirty="0" smtClean="0">
              <a:solidFill>
                <a:schemeClr val="tx1"/>
              </a:solidFill>
            </a:endParaRPr>
          </a:p>
          <a:p>
            <a:endParaRPr lang="en-GB" sz="1800" dirty="0" smtClean="0"/>
          </a:p>
          <a:p>
            <a:pPr lvl="1"/>
            <a:endParaRPr lang="en-GB" sz="1800" dirty="0" smtClean="0"/>
          </a:p>
          <a:p>
            <a:endParaRPr lang="en-GB" sz="2400" dirty="0" smtClean="0"/>
          </a:p>
          <a:p>
            <a:endParaRPr lang="en-GB" sz="2400" dirty="0" smtClean="0"/>
          </a:p>
          <a:p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2229290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Session </a:t>
            </a:r>
            <a:r>
              <a:rPr lang="en-US" dirty="0" smtClean="0"/>
              <a:t>5 </a:t>
            </a:r>
            <a:r>
              <a:rPr lang="en-US" dirty="0" smtClean="0"/>
              <a:t>Exercises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GB" sz="2400" dirty="0" smtClean="0"/>
              <a:t>Put a bug in your code, and fix it inside an isolate</a:t>
            </a:r>
            <a:endParaRPr lang="en-GB" sz="2000" dirty="0" smtClean="0"/>
          </a:p>
        </p:txBody>
      </p:sp>
    </p:spTree>
    <p:extLst>
      <p:ext uri="{BB962C8B-B14F-4D97-AF65-F5344CB8AC3E}">
        <p14:creationId xmlns:p14="http://schemas.microsoft.com/office/powerpoint/2010/main" val="2168727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Configuration Options</a:t>
            </a:r>
            <a:endParaRPr lang="en-US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60037385"/>
              </p:ext>
            </p:extLst>
          </p:nvPr>
        </p:nvGraphicFramePr>
        <p:xfrm>
          <a:off x="1295400" y="1546372"/>
          <a:ext cx="7617587" cy="444602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576832"/>
                <a:gridCol w="1359535"/>
                <a:gridCol w="4681220"/>
              </a:tblGrid>
              <a:tr h="357584">
                <a:tc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 dirty="0">
                          <a:effectLst/>
                        </a:rPr>
                        <a:t>Option Name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>
                          <a:effectLst/>
                        </a:rPr>
                        <a:t>Default</a:t>
                      </a:r>
                      <a:endParaRPr lang="en-GB" sz="1800"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>
                          <a:effectLst/>
                        </a:rPr>
                        <a:t>Description</a:t>
                      </a:r>
                      <a:endParaRPr lang="en-GB" sz="1800"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11308">
                <a:tc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>
                          <a:effectLst/>
                          <a:latin typeface="APL385 Unicode" panose="020B0709000202000203" pitchFamily="49" charset="0"/>
                        </a:rPr>
                        <a:t>drc</a:t>
                      </a:r>
                      <a:endParaRPr lang="en-GB" sz="2000">
                        <a:effectLst/>
                        <a:latin typeface="APL385 Unicode" panose="020B0709000202000203" pitchFamily="49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>
                          <a:effectLst/>
                          <a:latin typeface="APL385 Unicode" panose="020B0709000202000203" pitchFamily="49" charset="0"/>
                        </a:rPr>
                        <a:t>#</a:t>
                      </a:r>
                      <a:endParaRPr lang="en-GB" sz="2000">
                        <a:effectLst/>
                        <a:latin typeface="APL385 Unicode" panose="020B0709000202000203" pitchFamily="49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>
                          <a:effectLst/>
                        </a:rPr>
                        <a:t>Location of CONGA namespace to use</a:t>
                      </a:r>
                      <a:endParaRPr lang="en-GB" sz="2000"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11308">
                <a:tc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>
                          <a:effectLst/>
                          <a:latin typeface="APL385 Unicode" panose="020B0709000202000203" pitchFamily="49" charset="0"/>
                        </a:rPr>
                        <a:t>homeport</a:t>
                      </a:r>
                      <a:endParaRPr lang="en-GB" sz="2000">
                        <a:effectLst/>
                        <a:latin typeface="APL385 Unicode" panose="020B0709000202000203" pitchFamily="49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>
                          <a:effectLst/>
                          <a:latin typeface="APL385 Unicode" panose="020B0709000202000203" pitchFamily="49" charset="0"/>
                        </a:rPr>
                        <a:t>7051</a:t>
                      </a:r>
                      <a:endParaRPr lang="en-GB" sz="2000">
                        <a:effectLst/>
                        <a:latin typeface="APL385 Unicode" panose="020B0709000202000203" pitchFamily="49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>
                          <a:effectLst/>
                        </a:rPr>
                        <a:t>The lowest port number that will be used</a:t>
                      </a:r>
                      <a:endParaRPr lang="en-GB" sz="2000"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11308">
                <a:tc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>
                          <a:effectLst/>
                          <a:latin typeface="APL385 Unicode" panose="020B0709000202000203" pitchFamily="49" charset="0"/>
                        </a:rPr>
                        <a:t>homeportmax</a:t>
                      </a:r>
                      <a:endParaRPr lang="en-GB" sz="2000">
                        <a:effectLst/>
                        <a:latin typeface="APL385 Unicode" panose="020B0709000202000203" pitchFamily="49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>
                          <a:effectLst/>
                          <a:latin typeface="APL385 Unicode" panose="020B0709000202000203" pitchFamily="49" charset="0"/>
                        </a:rPr>
                        <a:t>7151</a:t>
                      </a:r>
                      <a:endParaRPr lang="en-GB" sz="2000">
                        <a:effectLst/>
                        <a:latin typeface="APL385 Unicode" panose="020B0709000202000203" pitchFamily="49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>
                          <a:effectLst/>
                        </a:rPr>
                        <a:t>The highest port number to try listening on</a:t>
                      </a:r>
                      <a:endParaRPr lang="en-GB" sz="2000"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11308">
                <a:tc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>
                          <a:effectLst/>
                          <a:latin typeface="APL385 Unicode" panose="020B0709000202000203" pitchFamily="49" charset="0"/>
                        </a:rPr>
                        <a:t>isolates                          </a:t>
                      </a:r>
                      <a:endParaRPr lang="en-GB" sz="2000">
                        <a:effectLst/>
                        <a:latin typeface="APL385 Unicode" panose="020B0709000202000203" pitchFamily="49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>
                          <a:effectLst/>
                          <a:latin typeface="APL385 Unicode" panose="020B0709000202000203" pitchFamily="49" charset="0"/>
                        </a:rPr>
                        <a:t>99</a:t>
                      </a:r>
                      <a:endParaRPr lang="en-GB" sz="2000">
                        <a:effectLst/>
                        <a:latin typeface="APL385 Unicode" panose="020B0709000202000203" pitchFamily="49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>
                          <a:effectLst/>
                        </a:rPr>
                        <a:t>Number or isolates allowed per process</a:t>
                      </a:r>
                      <a:endParaRPr lang="en-GB" sz="2000"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11308">
                <a:tc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>
                          <a:effectLst/>
                          <a:latin typeface="APL385 Unicode" panose="020B0709000202000203" pitchFamily="49" charset="0"/>
                        </a:rPr>
                        <a:t>listen                          </a:t>
                      </a:r>
                      <a:endParaRPr lang="en-GB" sz="2000">
                        <a:effectLst/>
                        <a:latin typeface="APL385 Unicode" panose="020B0709000202000203" pitchFamily="49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>
                          <a:effectLst/>
                          <a:latin typeface="APL385 Unicode" panose="020B0709000202000203" pitchFamily="49" charset="0"/>
                        </a:rPr>
                        <a:t>0</a:t>
                      </a:r>
                      <a:endParaRPr lang="en-GB" sz="2000">
                        <a:effectLst/>
                        <a:latin typeface="APL385 Unicode" panose="020B0709000202000203" pitchFamily="49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>
                          <a:effectLst/>
                        </a:rPr>
                        <a:t>1 to allow isolates to issue callbacks to parent process</a:t>
                      </a:r>
                      <a:endParaRPr lang="en-GB" sz="2000"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485064">
                <a:tc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>
                          <a:effectLst/>
                          <a:latin typeface="APL385 Unicode" panose="020B0709000202000203" pitchFamily="49" charset="0"/>
                        </a:rPr>
                        <a:t>maxws</a:t>
                      </a:r>
                      <a:endParaRPr lang="en-GB" sz="2000">
                        <a:effectLst/>
                        <a:latin typeface="APL385 Unicode" panose="020B0709000202000203" pitchFamily="49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>
                          <a:effectLst/>
                          <a:latin typeface="APL385 Unicode" panose="020B0709000202000203" pitchFamily="49" charset="0"/>
                        </a:rPr>
                        <a:t>'64000'</a:t>
                      </a:r>
                      <a:endParaRPr lang="en-GB" sz="2000">
                        <a:effectLst/>
                        <a:latin typeface="APL385 Unicode" panose="020B0709000202000203" pitchFamily="49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>
                          <a:effectLst/>
                        </a:rPr>
                        <a:t>By default, uses the same setting as the current APL session</a:t>
                      </a:r>
                      <a:endParaRPr lang="en-GB" sz="2000"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11308">
                <a:tc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>
                          <a:effectLst/>
                          <a:latin typeface="APL385 Unicode" panose="020B0709000202000203" pitchFamily="49" charset="0"/>
                        </a:rPr>
                        <a:t>onerror</a:t>
                      </a:r>
                      <a:endParaRPr lang="en-GB" sz="2000">
                        <a:effectLst/>
                        <a:latin typeface="APL385 Unicode" panose="020B0709000202000203" pitchFamily="49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>
                          <a:effectLst/>
                          <a:latin typeface="APL385 Unicode" panose="020B0709000202000203" pitchFamily="49" charset="0"/>
                        </a:rPr>
                        <a:t>'signal'</a:t>
                      </a:r>
                      <a:endParaRPr lang="en-GB" sz="2000">
                        <a:effectLst/>
                        <a:latin typeface="APL385 Unicode" panose="020B0709000202000203" pitchFamily="49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>
                          <a:effectLst/>
                        </a:rPr>
                        <a:t>Signal errors to the line waiting for results</a:t>
                      </a:r>
                      <a:endParaRPr lang="en-GB" sz="2000"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11308">
                <a:tc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>
                          <a:effectLst/>
                          <a:latin typeface="APL385 Unicode" panose="020B0709000202000203" pitchFamily="49" charset="0"/>
                        </a:rPr>
                        <a:t>processes                       </a:t>
                      </a:r>
                      <a:endParaRPr lang="en-GB" sz="2000">
                        <a:effectLst/>
                        <a:latin typeface="APL385 Unicode" panose="020B0709000202000203" pitchFamily="49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>
                          <a:effectLst/>
                          <a:latin typeface="APL385 Unicode" panose="020B0709000202000203" pitchFamily="49" charset="0"/>
                        </a:rPr>
                        <a:t>1</a:t>
                      </a:r>
                      <a:endParaRPr lang="en-GB" sz="2000">
                        <a:effectLst/>
                        <a:latin typeface="APL385 Unicode" panose="020B0709000202000203" pitchFamily="49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 dirty="0">
                          <a:effectLst/>
                        </a:rPr>
                        <a:t>The number of processes to start per </a:t>
                      </a:r>
                      <a:r>
                        <a:rPr lang="en-GB" sz="1600" dirty="0" smtClean="0">
                          <a:effectLst/>
                        </a:rPr>
                        <a:t>processor</a:t>
                      </a:r>
                      <a:endParaRPr lang="en-GB" sz="2000" dirty="0"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622617">
                <a:tc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>
                          <a:effectLst/>
                          <a:latin typeface="APL385 Unicode" panose="020B0709000202000203" pitchFamily="49" charset="0"/>
                        </a:rPr>
                        <a:t>processors          </a:t>
                      </a:r>
                      <a:endParaRPr lang="en-GB" sz="2000">
                        <a:effectLst/>
                        <a:latin typeface="APL385 Unicode" panose="020B0709000202000203" pitchFamily="49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>
                          <a:effectLst/>
                          <a:latin typeface="APL385 Unicode" panose="020B0709000202000203" pitchFamily="49" charset="0"/>
                        </a:rPr>
                        <a:t>4</a:t>
                      </a:r>
                      <a:endParaRPr lang="en-GB" sz="2000">
                        <a:effectLst/>
                        <a:latin typeface="APL385 Unicode" panose="020B0709000202000203" pitchFamily="49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 dirty="0">
                          <a:effectLst/>
                        </a:rPr>
                        <a:t>Number of processors </a:t>
                      </a:r>
                      <a:r>
                        <a:rPr lang="en-GB" sz="1600" dirty="0" smtClean="0">
                          <a:effectLst/>
                        </a:rPr>
                        <a:t>(default </a:t>
                      </a:r>
                      <a:r>
                        <a:rPr lang="en-GB" sz="1600" dirty="0">
                          <a:effectLst/>
                        </a:rPr>
                        <a:t>determined automatically)</a:t>
                      </a:r>
                      <a:endParaRPr lang="en-GB" sz="2000" dirty="0"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11308">
                <a:tc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>
                          <a:effectLst/>
                          <a:latin typeface="APL385 Unicode" panose="020B0709000202000203" pitchFamily="49" charset="0"/>
                        </a:rPr>
                        <a:t>runtime  </a:t>
                      </a:r>
                      <a:endParaRPr lang="en-GB" sz="2000">
                        <a:effectLst/>
                        <a:latin typeface="APL385 Unicode" panose="020B0709000202000203" pitchFamily="49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>
                          <a:effectLst/>
                          <a:latin typeface="APL385 Unicode" panose="020B0709000202000203" pitchFamily="49" charset="0"/>
                        </a:rPr>
                        <a:t>1</a:t>
                      </a:r>
                      <a:endParaRPr lang="en-GB" sz="2000">
                        <a:effectLst/>
                        <a:latin typeface="APL385 Unicode" panose="020B0709000202000203" pitchFamily="49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 dirty="0">
                          <a:effectLst/>
                        </a:rPr>
                        <a:t>Whether to run isolates using the runtime engine</a:t>
                      </a:r>
                      <a:endParaRPr lang="en-GB" sz="2000" dirty="0"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11308">
                <a:tc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 dirty="0">
                          <a:effectLst/>
                          <a:latin typeface="APL385 Unicode" panose="020B0709000202000203" pitchFamily="49" charset="0"/>
                        </a:rPr>
                        <a:t>workspace            </a:t>
                      </a:r>
                      <a:endParaRPr lang="en-GB" sz="2000" dirty="0">
                        <a:effectLst/>
                        <a:latin typeface="APL385 Unicode" panose="020B0709000202000203" pitchFamily="49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 dirty="0">
                          <a:effectLst/>
                          <a:latin typeface="APL385 Unicode" panose="020B0709000202000203" pitchFamily="49" charset="0"/>
                        </a:rPr>
                        <a:t>'isolate'</a:t>
                      </a:r>
                      <a:endParaRPr lang="en-GB" sz="2000" dirty="0">
                        <a:effectLst/>
                        <a:latin typeface="APL385 Unicode" panose="020B0709000202000203" pitchFamily="49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 dirty="0">
                          <a:effectLst/>
                        </a:rPr>
                        <a:t>Workspace to load when starting new isolates</a:t>
                      </a:r>
                      <a:endParaRPr lang="en-GB" sz="2000" dirty="0"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41816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smtClean="0"/>
              <a:t>More </a:t>
            </a:r>
            <a:r>
              <a:rPr lang="da-DK" dirty="0" err="1" smtClean="0"/>
              <a:t>limitations</a:t>
            </a:r>
            <a:r>
              <a:rPr lang="da-DK" dirty="0" smtClean="0"/>
              <a:t> / </a:t>
            </a:r>
            <a:r>
              <a:rPr lang="da-DK" dirty="0" err="1" smtClean="0"/>
              <a:t>Gotchas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GB" dirty="0" smtClean="0"/>
              <a:t>Beware of isolates sharing a process</a:t>
            </a:r>
          </a:p>
          <a:p>
            <a:r>
              <a:rPr lang="en-GB" dirty="0" smtClean="0"/>
              <a:t>NB you cannot have refs </a:t>
            </a:r>
            <a:r>
              <a:rPr lang="en-GB" dirty="0"/>
              <a:t>pointing across borders</a:t>
            </a:r>
          </a:p>
          <a:p>
            <a:pPr lvl="1"/>
            <a:r>
              <a:rPr lang="en-GB" dirty="0"/>
              <a:t>Namespaces will always be </a:t>
            </a:r>
            <a:r>
              <a:rPr lang="en-GB" dirty="0" smtClean="0"/>
              <a:t>COPIED</a:t>
            </a:r>
            <a:br>
              <a:rPr lang="en-GB" dirty="0" smtClean="0"/>
            </a:br>
            <a:r>
              <a:rPr lang="en-GB" dirty="0" smtClean="0"/>
              <a:t>e.g.     </a:t>
            </a:r>
            <a:r>
              <a:rPr lang="en-GB" dirty="0" err="1" smtClean="0">
                <a:latin typeface="APL385 Unicode" panose="020B0709000202000203" pitchFamily="49" charset="0"/>
              </a:rPr>
              <a:t>ref←isolate.ns</a:t>
            </a:r>
            <a:endParaRPr lang="en-GB" dirty="0">
              <a:latin typeface="APL385 Unicode" panose="020B0709000202000203" pitchFamily="49" charset="0"/>
            </a:endParaRP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10784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Troubleshooting #2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755575" y="1700213"/>
            <a:ext cx="8083625" cy="3889375"/>
          </a:xfrm>
        </p:spPr>
        <p:txBody>
          <a:bodyPr/>
          <a:lstStyle/>
          <a:p>
            <a:r>
              <a:rPr lang="en-GB" sz="2400" dirty="0" smtClean="0">
                <a:latin typeface="APL385 Unicode" panose="020B0709000202000203" pitchFamily="49" charset="0"/>
              </a:rPr>
              <a:t>Warning: Ports in use…</a:t>
            </a:r>
          </a:p>
          <a:p>
            <a:pPr lvl="1"/>
            <a:r>
              <a:rPr lang="en-GB" sz="1600" dirty="0" smtClean="0"/>
              <a:t>Either you have two APL sessions both using isolates</a:t>
            </a:r>
          </a:p>
          <a:p>
            <a:pPr lvl="1"/>
            <a:r>
              <a:rPr lang="en-GB" sz="1600" dirty="0" smtClean="0"/>
              <a:t>Or you have “zombie” isolate processes, typically created if you exit from your APL process without running the destructors</a:t>
            </a:r>
          </a:p>
          <a:p>
            <a:pPr lvl="1"/>
            <a:r>
              <a:rPr lang="en-GB" sz="1600" dirty="0" smtClean="0"/>
              <a:t>Currently, there is no way to kill them other than using </a:t>
            </a:r>
            <a:r>
              <a:rPr lang="en-GB" sz="1600" dirty="0" err="1" smtClean="0"/>
              <a:t>TaskMgr</a:t>
            </a:r>
            <a:endParaRPr lang="en-GB" sz="1600" dirty="0" smtClean="0"/>
          </a:p>
          <a:p>
            <a:pPr lvl="1"/>
            <a:endParaRPr lang="en-GB" sz="1600" dirty="0"/>
          </a:p>
          <a:p>
            <a:r>
              <a:rPr lang="en-US" sz="2000" dirty="0">
                <a:latin typeface="APL385 Unicode" panose="020B0709000202000203" pitchFamily="49" charset="0"/>
              </a:rPr>
              <a:t>Soft interrupt received, RPC Server shutting </a:t>
            </a:r>
            <a:r>
              <a:rPr lang="en-US" sz="2000" dirty="0" smtClean="0">
                <a:latin typeface="APL385 Unicode" panose="020B0709000202000203" pitchFamily="49" charset="0"/>
              </a:rPr>
              <a:t>down</a:t>
            </a:r>
            <a:br>
              <a:rPr lang="en-US" sz="2000" dirty="0" smtClean="0">
                <a:latin typeface="APL385 Unicode" panose="020B0709000202000203" pitchFamily="49" charset="0"/>
              </a:rPr>
            </a:br>
            <a:r>
              <a:rPr lang="en-US" sz="2000" dirty="0" smtClean="0">
                <a:latin typeface="APL385 Unicode" panose="020B0709000202000203" pitchFamily="49" charset="0"/>
              </a:rPr>
              <a:t>ISOLATE</a:t>
            </a:r>
            <a:r>
              <a:rPr lang="en-US" sz="2000" dirty="0">
                <a:latin typeface="APL385 Unicode" panose="020B0709000202000203" pitchFamily="49" charset="0"/>
              </a:rPr>
              <a:t>: Callback server restarted</a:t>
            </a:r>
            <a:r>
              <a:rPr lang="en-US" sz="2000" dirty="0"/>
              <a:t> </a:t>
            </a:r>
            <a:endParaRPr lang="en-US" sz="2000" dirty="0" smtClean="0"/>
          </a:p>
          <a:p>
            <a:pPr lvl="1"/>
            <a:r>
              <a:rPr lang="en-GB" sz="1600" dirty="0" smtClean="0"/>
              <a:t>When </a:t>
            </a:r>
            <a:r>
              <a:rPr lang="en-GB" sz="1600" dirty="0" err="1" smtClean="0"/>
              <a:t>callbacks</a:t>
            </a:r>
            <a:r>
              <a:rPr lang="en-GB" sz="1600" dirty="0" smtClean="0"/>
              <a:t> are enabled, a thread is running a Conga TCP listener</a:t>
            </a:r>
          </a:p>
          <a:p>
            <a:pPr lvl="1"/>
            <a:r>
              <a:rPr lang="en-GB" sz="1600" dirty="0" smtClean="0"/>
              <a:t>If you issue an interrupt, this thread may be killed – this gives the first message</a:t>
            </a:r>
          </a:p>
          <a:p>
            <a:pPr lvl="1"/>
            <a:r>
              <a:rPr lang="en-GB" sz="1600" dirty="0" smtClean="0"/>
              <a:t>On the next call to an isolate, the second message will be issued</a:t>
            </a:r>
            <a:endParaRPr lang="en-GB" sz="1600" dirty="0" smtClean="0"/>
          </a:p>
        </p:txBody>
      </p:sp>
    </p:spTree>
    <p:extLst>
      <p:ext uri="{BB962C8B-B14F-4D97-AF65-F5344CB8AC3E}">
        <p14:creationId xmlns:p14="http://schemas.microsoft.com/office/powerpoint/2010/main" val="1934477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smtClean="0"/>
              <a:t>2nd </a:t>
            </a:r>
            <a:r>
              <a:rPr lang="da-DK" dirty="0" err="1" smtClean="0"/>
              <a:t>Coffee</a:t>
            </a:r>
            <a:r>
              <a:rPr lang="da-DK" dirty="0" smtClean="0"/>
              <a:t> Break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755575" y="1519018"/>
            <a:ext cx="7632849" cy="3889375"/>
          </a:xfrm>
        </p:spPr>
        <p:txBody>
          <a:bodyPr/>
          <a:lstStyle/>
          <a:p>
            <a:endParaRPr lang="en-GB" sz="1600" dirty="0" smtClean="0"/>
          </a:p>
          <a:p>
            <a:pPr lvl="1"/>
            <a:endParaRPr lang="en-GB" sz="1600" dirty="0" smtClean="0"/>
          </a:p>
          <a:p>
            <a:endParaRPr lang="en-GB" sz="2000" dirty="0" smtClean="0"/>
          </a:p>
          <a:p>
            <a:endParaRPr lang="en-GB" sz="2000" dirty="0" smtClean="0"/>
          </a:p>
          <a:p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994251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err="1" smtClean="0"/>
              <a:t>Mandelbrot</a:t>
            </a:r>
            <a:r>
              <a:rPr lang="da-DK" dirty="0" smtClean="0"/>
              <a:t> Set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755575" y="1519018"/>
            <a:ext cx="7632849" cy="3889375"/>
          </a:xfrm>
        </p:spPr>
        <p:txBody>
          <a:bodyPr/>
          <a:lstStyle/>
          <a:p>
            <a:r>
              <a:rPr lang="en-GB" sz="2800" dirty="0" smtClean="0"/>
              <a:t>Over to Dan…</a:t>
            </a:r>
            <a:endParaRPr lang="en-GB" sz="3600" dirty="0" smtClean="0"/>
          </a:p>
          <a:p>
            <a:endParaRPr lang="en-GB" sz="3600" dirty="0"/>
          </a:p>
        </p:txBody>
      </p:sp>
    </p:spTree>
    <p:extLst>
      <p:ext uri="{BB962C8B-B14F-4D97-AF65-F5344CB8AC3E}">
        <p14:creationId xmlns:p14="http://schemas.microsoft.com/office/powerpoint/2010/main" val="2559475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smtClean="0"/>
              <a:t>Futures and Isolates</a:t>
            </a:r>
            <a:endParaRPr lang="da-DK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a-DK" sz="2800" dirty="0" err="1" smtClean="0"/>
              <a:t>Goal</a:t>
            </a:r>
            <a:r>
              <a:rPr lang="da-DK" sz="2800" dirty="0" smtClean="0"/>
              <a:t>: </a:t>
            </a:r>
            <a:r>
              <a:rPr lang="da-DK" sz="2800" dirty="0" err="1" smtClean="0"/>
              <a:t>Allow</a:t>
            </a:r>
            <a:r>
              <a:rPr lang="da-DK" sz="2800" dirty="0" smtClean="0"/>
              <a:t> the APL </a:t>
            </a:r>
            <a:r>
              <a:rPr lang="da-DK" sz="2800" dirty="0" err="1" smtClean="0"/>
              <a:t>user</a:t>
            </a:r>
            <a:r>
              <a:rPr lang="da-DK" sz="2800" dirty="0" smtClean="0"/>
              <a:t> to explicitly express parallelism in a ”natural” way</a:t>
            </a:r>
          </a:p>
          <a:p>
            <a:r>
              <a:rPr lang="da-DK" sz="2800" dirty="0" smtClean="0"/>
              <a:t>In the interpreter, </a:t>
            </a:r>
            <a:r>
              <a:rPr lang="da-DK" sz="2800" dirty="0"/>
              <a:t>f</a:t>
            </a:r>
            <a:r>
              <a:rPr lang="da-DK" sz="2800" dirty="0" smtClean="0"/>
              <a:t>utures and isolates enable coarse-grained ”task” parallelism</a:t>
            </a:r>
          </a:p>
          <a:p>
            <a:pPr lvl="1"/>
            <a:r>
              <a:rPr lang="da-DK" sz="2400" dirty="0" smtClean="0"/>
              <a:t>”coarse” = units of ~100ms or more</a:t>
            </a:r>
          </a:p>
          <a:p>
            <a:r>
              <a:rPr lang="da-DK" sz="2800" dirty="0" smtClean="0"/>
              <a:t>In a compiler, futures can be used to express fine-grained, or ”data” parallelism</a:t>
            </a:r>
          </a:p>
        </p:txBody>
      </p:sp>
    </p:spTree>
    <p:extLst>
      <p:ext uri="{BB962C8B-B14F-4D97-AF65-F5344CB8AC3E}">
        <p14:creationId xmlns:p14="http://schemas.microsoft.com/office/powerpoint/2010/main" val="2394876835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smtClean="0"/>
              <a:t>Session </a:t>
            </a:r>
            <a:r>
              <a:rPr lang="da-DK" dirty="0"/>
              <a:t>6</a:t>
            </a:r>
            <a:r>
              <a:rPr lang="da-DK" dirty="0" smtClean="0"/>
              <a:t> Summary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755575" y="1519018"/>
            <a:ext cx="8236025" cy="3889375"/>
          </a:xfrm>
        </p:spPr>
        <p:txBody>
          <a:bodyPr/>
          <a:lstStyle/>
          <a:p>
            <a:r>
              <a:rPr lang="en-GB" sz="1800" dirty="0" smtClean="0">
                <a:latin typeface="APL385 Unicode" panose="020B0709000202000203" pitchFamily="49" charset="0"/>
              </a:rPr>
              <a:t>IIX.PEACH</a:t>
            </a:r>
            <a:r>
              <a:rPr lang="en-GB" sz="1800" dirty="0" smtClean="0"/>
              <a:t> is a utility which uses a fixed number of isolates to make any number of function applications:</a:t>
            </a:r>
            <a:br>
              <a:rPr lang="en-GB" sz="1800" dirty="0" smtClean="0"/>
            </a:br>
            <a:r>
              <a:rPr lang="en-GB" sz="1800" dirty="0" smtClean="0">
                <a:latin typeface="APL385 Unicode" panose="020B0709000202000203" pitchFamily="49" charset="0"/>
              </a:rPr>
              <a:t>      iss←</a:t>
            </a:r>
            <a:r>
              <a:rPr lang="en-GB" sz="1800" dirty="0">
                <a:latin typeface="APL385 Unicode" panose="020B0709000202000203" pitchFamily="49" charset="0"/>
              </a:rPr>
              <a:t>ø¨4⍴''</a:t>
            </a:r>
            <a:r>
              <a:rPr lang="en-GB" sz="1800" dirty="0" smtClean="0">
                <a:latin typeface="APL385 Unicode" panose="020B0709000202000203" pitchFamily="49" charset="0"/>
              </a:rPr>
              <a:t/>
            </a:r>
            <a:br>
              <a:rPr lang="en-GB" sz="1800" dirty="0" smtClean="0">
                <a:latin typeface="APL385 Unicode" panose="020B0709000202000203" pitchFamily="49" charset="0"/>
              </a:rPr>
            </a:br>
            <a:r>
              <a:rPr lang="en-GB" sz="1800" dirty="0" smtClean="0">
                <a:latin typeface="APL385 Unicode" panose="020B0709000202000203" pitchFamily="49" charset="0"/>
              </a:rPr>
              <a:t>      </a:t>
            </a:r>
            <a:r>
              <a:rPr lang="en-GB" sz="1800" dirty="0">
                <a:latin typeface="APL385 Unicode" panose="020B0709000202000203" pitchFamily="49" charset="0"/>
              </a:rPr>
              <a:t>('FOO' </a:t>
            </a:r>
            <a:r>
              <a:rPr lang="en-GB" sz="1800" dirty="0" smtClean="0">
                <a:latin typeface="APL385 Unicode" panose="020B0709000202000203" pitchFamily="49" charset="0"/>
              </a:rPr>
              <a:t>IIX.PEACH </a:t>
            </a:r>
            <a:r>
              <a:rPr lang="en-GB" sz="1800" dirty="0" err="1" smtClean="0">
                <a:latin typeface="APL385 Unicode" panose="020B0709000202000203" pitchFamily="49" charset="0"/>
              </a:rPr>
              <a:t>iss</a:t>
            </a:r>
            <a:r>
              <a:rPr lang="en-GB" sz="1800" dirty="0" smtClean="0">
                <a:latin typeface="APL385 Unicode" panose="020B0709000202000203" pitchFamily="49" charset="0"/>
              </a:rPr>
              <a:t>) ⍳100</a:t>
            </a:r>
          </a:p>
          <a:p>
            <a:r>
              <a:rPr lang="en-GB" sz="1800" dirty="0" smtClean="0"/>
              <a:t>If right operand is </a:t>
            </a:r>
            <a:r>
              <a:rPr lang="en-GB" sz="1800" dirty="0" smtClean="0">
                <a:latin typeface="APL385 Unicode" panose="020B0709000202000203" pitchFamily="49" charset="0"/>
              </a:rPr>
              <a:t>⍬</a:t>
            </a:r>
            <a:r>
              <a:rPr lang="en-GB" sz="1800" dirty="0" smtClean="0"/>
              <a:t>, isolates are manufactured (as many as you have processors in the machine).</a:t>
            </a:r>
          </a:p>
          <a:p>
            <a:r>
              <a:rPr lang="en-GB" sz="1800" dirty="0" smtClean="0"/>
              <a:t>The left operand can be a two or three element vector:</a:t>
            </a:r>
            <a:br>
              <a:rPr lang="en-GB" sz="1800" dirty="0" smtClean="0"/>
            </a:br>
            <a:r>
              <a:rPr lang="en-GB" sz="1800" dirty="0" smtClean="0"/>
              <a:t>     (</a:t>
            </a:r>
            <a:r>
              <a:rPr lang="en-GB" sz="1800" dirty="0" err="1" smtClean="0"/>
              <a:t>fn</a:t>
            </a:r>
            <a:r>
              <a:rPr lang="en-GB" sz="1800" dirty="0" smtClean="0"/>
              <a:t> </a:t>
            </a:r>
            <a:r>
              <a:rPr lang="en-GB" sz="1800" dirty="0" err="1" smtClean="0"/>
              <a:t>callbackfn</a:t>
            </a:r>
            <a:r>
              <a:rPr lang="en-GB" sz="1800" dirty="0" smtClean="0"/>
              <a:t> </a:t>
            </a:r>
            <a:r>
              <a:rPr lang="en-GB" sz="1800" dirty="0" err="1" smtClean="0"/>
              <a:t>callback_larg</a:t>
            </a:r>
            <a:r>
              <a:rPr lang="en-GB" sz="1800" dirty="0" smtClean="0"/>
              <a:t>) </a:t>
            </a:r>
          </a:p>
          <a:p>
            <a:r>
              <a:rPr lang="en-GB" sz="1800" dirty="0" err="1" smtClean="0"/>
              <a:t>callback</a:t>
            </a:r>
            <a:r>
              <a:rPr lang="en-GB" sz="1800" dirty="0" err="1" smtClean="0"/>
              <a:t>fn</a:t>
            </a:r>
            <a:r>
              <a:rPr lang="en-GB" sz="1800" dirty="0" smtClean="0"/>
              <a:t> is called each time a function call is completed, with an argument which is a vector of the number of calls handled by each isolate, plus the total number of calls.</a:t>
            </a:r>
          </a:p>
          <a:p>
            <a:r>
              <a:rPr lang="en-GB" sz="1800" dirty="0" err="1" smtClean="0"/>
              <a:t>callback_larg</a:t>
            </a:r>
            <a:r>
              <a:rPr lang="en-GB" sz="1800" dirty="0" smtClean="0"/>
              <a:t> is provided as a left argument.</a:t>
            </a:r>
          </a:p>
          <a:p>
            <a:r>
              <a:rPr lang="en-GB" sz="1800" dirty="0" smtClean="0"/>
              <a:t>The </a:t>
            </a:r>
            <a:r>
              <a:rPr lang="en-GB" sz="1800" dirty="0" err="1" smtClean="0"/>
              <a:t>callback</a:t>
            </a:r>
            <a:r>
              <a:rPr lang="en-GB" sz="1800" dirty="0" smtClean="0"/>
              <a:t> function must return 0 to continue or 1 to cancel the calculation</a:t>
            </a:r>
            <a:endParaRPr lang="en-GB" sz="1800" dirty="0" smtClean="0"/>
          </a:p>
          <a:p>
            <a:r>
              <a:rPr lang="en-GB" sz="1800" dirty="0" smtClean="0"/>
              <a:t>If you do not supply a </a:t>
            </a:r>
            <a:r>
              <a:rPr lang="en-GB" sz="1800" dirty="0" err="1" smtClean="0"/>
              <a:t>callback</a:t>
            </a:r>
            <a:r>
              <a:rPr lang="en-GB" sz="1800" dirty="0" smtClean="0"/>
              <a:t> </a:t>
            </a:r>
            <a:r>
              <a:rPr lang="en-GB" sz="1800" dirty="0" err="1" smtClean="0"/>
              <a:t>fn</a:t>
            </a:r>
            <a:r>
              <a:rPr lang="en-GB" sz="1800" dirty="0" smtClean="0"/>
              <a:t>, a form is displayed to track progress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9888" y="3733800"/>
            <a:ext cx="7791450" cy="1781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74239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Session </a:t>
            </a:r>
            <a:r>
              <a:rPr lang="en-US" dirty="0"/>
              <a:t>6</a:t>
            </a:r>
            <a:r>
              <a:rPr lang="en-US" dirty="0" smtClean="0"/>
              <a:t> </a:t>
            </a:r>
            <a:r>
              <a:rPr lang="en-US" dirty="0" smtClean="0"/>
              <a:t>Exercises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GB" sz="3600" dirty="0" smtClean="0"/>
              <a:t>Test </a:t>
            </a:r>
            <a:r>
              <a:rPr lang="en-GB" sz="3600" dirty="0" smtClean="0">
                <a:latin typeface="APL385 Unicode" panose="020B0709000202000203" pitchFamily="49" charset="0"/>
              </a:rPr>
              <a:t>IIX.PEACH</a:t>
            </a:r>
          </a:p>
          <a:p>
            <a:r>
              <a:rPr lang="en-GB" sz="3600" dirty="0" smtClean="0"/>
              <a:t>Write your own </a:t>
            </a:r>
            <a:r>
              <a:rPr lang="en-GB" sz="3600" dirty="0" err="1" smtClean="0"/>
              <a:t>callback</a:t>
            </a:r>
            <a:r>
              <a:rPr lang="en-GB" sz="3600" dirty="0" smtClean="0"/>
              <a:t> function</a:t>
            </a: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3383790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smtClean="0"/>
              <a:t>Session </a:t>
            </a:r>
            <a:r>
              <a:rPr lang="da-DK" dirty="0" smtClean="0"/>
              <a:t>7 Summary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755575" y="1519018"/>
            <a:ext cx="7632849" cy="3889375"/>
          </a:xfrm>
        </p:spPr>
        <p:txBody>
          <a:bodyPr/>
          <a:lstStyle/>
          <a:p>
            <a:r>
              <a:rPr lang="en-GB" sz="2000" dirty="0" smtClean="0"/>
              <a:t>Start isolate processes using </a:t>
            </a:r>
            <a:r>
              <a:rPr lang="en-GB" sz="2000" dirty="0" err="1" smtClean="0"/>
              <a:t>StartServer</a:t>
            </a:r>
            <a:r>
              <a:rPr lang="en-GB" sz="2000" dirty="0" smtClean="0"/>
              <a:t>:</a:t>
            </a:r>
            <a:br>
              <a:rPr lang="en-GB" sz="2000" dirty="0" smtClean="0"/>
            </a:br>
            <a:r>
              <a:rPr lang="en-GB" sz="2000" dirty="0" smtClean="0"/>
              <a:t>        </a:t>
            </a:r>
            <a:r>
              <a:rPr lang="en-GB" sz="2000" dirty="0" err="1" smtClean="0">
                <a:latin typeface="APL385 Unicode" panose="020B0709000202000203" pitchFamily="49" charset="0"/>
              </a:rPr>
              <a:t>isolate.StartServer</a:t>
            </a:r>
            <a:r>
              <a:rPr lang="en-GB" sz="2000" dirty="0" smtClean="0">
                <a:latin typeface="APL385 Unicode" panose="020B0709000202000203" pitchFamily="49" charset="0"/>
              </a:rPr>
              <a:t> '</a:t>
            </a:r>
            <a:r>
              <a:rPr lang="en-GB" sz="2000" dirty="0" err="1" smtClean="0">
                <a:latin typeface="APL385 Unicode" panose="020B0709000202000203" pitchFamily="49" charset="0"/>
              </a:rPr>
              <a:t>ip</a:t>
            </a:r>
            <a:r>
              <a:rPr lang="en-GB" sz="2000" dirty="0" smtClean="0">
                <a:latin typeface="APL385 Unicode" panose="020B0709000202000203" pitchFamily="49" charset="0"/>
              </a:rPr>
              <a:t>=192.168.88.96'</a:t>
            </a:r>
            <a:endParaRPr lang="en-GB" sz="2000" dirty="0" smtClean="0">
              <a:solidFill>
                <a:schemeClr val="tx1"/>
              </a:solidFill>
            </a:endParaRPr>
          </a:p>
          <a:p>
            <a:r>
              <a:rPr lang="en-GB" sz="2000" dirty="0" smtClean="0"/>
              <a:t>This uses all the usual </a:t>
            </a:r>
            <a:r>
              <a:rPr lang="en-GB" sz="2000" dirty="0" err="1" smtClean="0"/>
              <a:t>Config</a:t>
            </a:r>
            <a:r>
              <a:rPr lang="en-GB" sz="2000" dirty="0" smtClean="0"/>
              <a:t> settings to decide how many processes to start, whether to use runtime, allow debugging, etc.</a:t>
            </a:r>
          </a:p>
          <a:p>
            <a:endParaRPr lang="en-GB" sz="2000" dirty="0" smtClean="0"/>
          </a:p>
          <a:p>
            <a:r>
              <a:rPr lang="en-GB" sz="2000" dirty="0" smtClean="0"/>
              <a:t>As a client, you can add and remote servers using:</a:t>
            </a:r>
            <a:br>
              <a:rPr lang="en-GB" sz="2000" dirty="0" smtClean="0"/>
            </a:br>
            <a:r>
              <a:rPr lang="en-GB" sz="2000" dirty="0" smtClean="0"/>
              <a:t>       </a:t>
            </a:r>
            <a:r>
              <a:rPr lang="en-GB" sz="2000" dirty="0" err="1" smtClean="0">
                <a:latin typeface="APL385 Unicode" panose="020B0709000202000203" pitchFamily="49" charset="0"/>
              </a:rPr>
              <a:t>isolate.AddServer</a:t>
            </a:r>
            <a:r>
              <a:rPr lang="en-GB" sz="2000" dirty="0" smtClean="0">
                <a:latin typeface="APL385 Unicode" panose="020B0709000202000203" pitchFamily="49" charset="0"/>
              </a:rPr>
              <a:t> 'address' ports</a:t>
            </a:r>
            <a:br>
              <a:rPr lang="en-GB" sz="2000" dirty="0" smtClean="0">
                <a:latin typeface="APL385 Unicode" panose="020B0709000202000203" pitchFamily="49" charset="0"/>
              </a:rPr>
            </a:br>
            <a:r>
              <a:rPr lang="en-GB" sz="2000" dirty="0" smtClean="0">
                <a:latin typeface="APL385 Unicode" panose="020B0709000202000203" pitchFamily="49" charset="0"/>
              </a:rPr>
              <a:t>   </a:t>
            </a:r>
            <a:r>
              <a:rPr lang="en-GB" sz="2000" dirty="0" err="1" smtClean="0">
                <a:latin typeface="APL385 Unicode" panose="020B0709000202000203" pitchFamily="49" charset="0"/>
              </a:rPr>
              <a:t>isolate.RemoveServer</a:t>
            </a:r>
            <a:r>
              <a:rPr lang="en-GB" sz="2000" dirty="0" smtClean="0">
                <a:latin typeface="APL385 Unicode" panose="020B0709000202000203" pitchFamily="49" charset="0"/>
              </a:rPr>
              <a:t> </a:t>
            </a:r>
            <a:r>
              <a:rPr lang="en-GB" sz="2000" dirty="0">
                <a:latin typeface="APL385 Unicode" panose="020B0709000202000203" pitchFamily="49" charset="0"/>
              </a:rPr>
              <a:t>'address'</a:t>
            </a:r>
            <a:endParaRPr lang="en-GB" sz="2000" dirty="0" smtClean="0"/>
          </a:p>
          <a:p>
            <a:endParaRPr lang="en-GB" sz="2000" dirty="0" smtClean="0"/>
          </a:p>
          <a:p>
            <a:r>
              <a:rPr lang="da-DK" sz="2000" dirty="0" err="1" smtClean="0"/>
              <a:t>Use</a:t>
            </a:r>
            <a:r>
              <a:rPr lang="da-DK" sz="2000" dirty="0" smtClean="0"/>
              <a:t>       </a:t>
            </a:r>
            <a:r>
              <a:rPr lang="da-DK" sz="2000" dirty="0" err="1" smtClean="0">
                <a:latin typeface="APL385 Unicode" panose="020B0709000202000203" pitchFamily="49" charset="0"/>
              </a:rPr>
              <a:t>isolate.State</a:t>
            </a:r>
            <a:r>
              <a:rPr lang="da-DK" sz="2000" dirty="0" smtClean="0">
                <a:latin typeface="APL385 Unicode" panose="020B0709000202000203" pitchFamily="49" charset="0"/>
              </a:rPr>
              <a:t> </a:t>
            </a:r>
            <a:r>
              <a:rPr lang="en-GB" sz="2000" dirty="0" smtClean="0">
                <a:latin typeface="APL385 Unicode" panose="020B0709000202000203" pitchFamily="49" charset="0"/>
              </a:rPr>
              <a:t>''   </a:t>
            </a:r>
            <a:r>
              <a:rPr lang="en-GB" sz="2000" dirty="0" smtClean="0"/>
              <a:t>to monitor status.</a:t>
            </a:r>
            <a:endParaRPr lang="da-DK" sz="2000" dirty="0" smtClean="0">
              <a:solidFill>
                <a:schemeClr val="tx1"/>
              </a:solidFill>
            </a:endParaRPr>
          </a:p>
          <a:p>
            <a:endParaRPr lang="en-GB" sz="1600" dirty="0" smtClean="0"/>
          </a:p>
          <a:p>
            <a:pPr lvl="1"/>
            <a:endParaRPr lang="en-GB" sz="1600" dirty="0" smtClean="0"/>
          </a:p>
          <a:p>
            <a:endParaRPr lang="en-GB" sz="2000" dirty="0" smtClean="0"/>
          </a:p>
          <a:p>
            <a:endParaRPr lang="en-GB" sz="2000" dirty="0" smtClean="0"/>
          </a:p>
          <a:p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3371296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Session </a:t>
            </a:r>
            <a:r>
              <a:rPr lang="en-US" dirty="0" smtClean="0"/>
              <a:t>7 </a:t>
            </a:r>
            <a:r>
              <a:rPr lang="en-US" dirty="0" smtClean="0"/>
              <a:t>Exercises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GB" sz="2400" dirty="0" smtClean="0"/>
              <a:t>Connect to SSID: Isolates, Password: Parallel14</a:t>
            </a:r>
          </a:p>
          <a:p>
            <a:endParaRPr lang="en-GB" sz="2400" dirty="0" smtClean="0"/>
          </a:p>
          <a:p>
            <a:r>
              <a:rPr lang="en-GB" sz="2400" dirty="0" smtClean="0"/>
              <a:t>Pair up with someone and see if you can make your server available to them (or vice versa)</a:t>
            </a:r>
          </a:p>
          <a:p>
            <a:endParaRPr lang="en-GB" sz="2400" dirty="0"/>
          </a:p>
          <a:p>
            <a:r>
              <a:rPr lang="en-GB" sz="2400" dirty="0" smtClean="0"/>
              <a:t>Give me your IP address and we’ll try to set a new record for the highest number of processes ever used at once!</a:t>
            </a:r>
            <a:endParaRPr lang="en-GB" sz="2000" dirty="0" smtClean="0"/>
          </a:p>
        </p:txBody>
      </p:sp>
    </p:spTree>
    <p:extLst>
      <p:ext uri="{BB962C8B-B14F-4D97-AF65-F5344CB8AC3E}">
        <p14:creationId xmlns:p14="http://schemas.microsoft.com/office/powerpoint/2010/main" val="2777848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smtClean="0"/>
              <a:t>Futures and Isolates</a:t>
            </a:r>
            <a:endParaRPr lang="da-DK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a-DK" sz="2800" dirty="0" err="1" smtClean="0"/>
              <a:t>Goal</a:t>
            </a:r>
            <a:r>
              <a:rPr lang="da-DK" sz="2800" dirty="0" smtClean="0"/>
              <a:t>: </a:t>
            </a:r>
            <a:r>
              <a:rPr lang="da-DK" sz="2800" dirty="0" err="1" smtClean="0"/>
              <a:t>Allow</a:t>
            </a:r>
            <a:r>
              <a:rPr lang="da-DK" sz="2800" dirty="0" smtClean="0"/>
              <a:t> the APL </a:t>
            </a:r>
            <a:r>
              <a:rPr lang="da-DK" sz="2800" dirty="0" err="1" smtClean="0"/>
              <a:t>user</a:t>
            </a:r>
            <a:r>
              <a:rPr lang="da-DK" sz="2800" dirty="0" smtClean="0"/>
              <a:t> to explicitly express parallelism in a ”natural” </a:t>
            </a:r>
            <a:r>
              <a:rPr lang="da-DK" sz="2800" dirty="0" err="1" smtClean="0"/>
              <a:t>way</a:t>
            </a:r>
            <a:endParaRPr lang="da-DK" sz="2800" dirty="0" smtClean="0"/>
          </a:p>
          <a:p>
            <a:endParaRPr lang="da-DK" sz="2800" dirty="0"/>
          </a:p>
          <a:p>
            <a:r>
              <a:rPr lang="da-DK" sz="2800" dirty="0" smtClean="0"/>
              <a:t>How </a:t>
            </a:r>
            <a:r>
              <a:rPr lang="da-DK" sz="2800" dirty="0" err="1" smtClean="0"/>
              <a:t>close</a:t>
            </a:r>
            <a:r>
              <a:rPr lang="da-DK" sz="2800" dirty="0" smtClean="0"/>
              <a:t> </a:t>
            </a:r>
            <a:r>
              <a:rPr lang="da-DK" sz="2800" dirty="0" err="1" smtClean="0"/>
              <a:t>are</a:t>
            </a:r>
            <a:r>
              <a:rPr lang="da-DK" sz="2800" dirty="0" smtClean="0"/>
              <a:t> </a:t>
            </a:r>
            <a:r>
              <a:rPr lang="da-DK" sz="2800" dirty="0" err="1" smtClean="0"/>
              <a:t>we</a:t>
            </a:r>
            <a:r>
              <a:rPr lang="da-DK" sz="2800" dirty="0" smtClean="0"/>
              <a:t>?</a:t>
            </a:r>
            <a:endParaRPr lang="da-DK" sz="2800" dirty="0" smtClean="0"/>
          </a:p>
        </p:txBody>
      </p:sp>
    </p:spTree>
    <p:extLst>
      <p:ext uri="{BB962C8B-B14F-4D97-AF65-F5344CB8AC3E}">
        <p14:creationId xmlns:p14="http://schemas.microsoft.com/office/powerpoint/2010/main" val="2458154565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Known Weaknesses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755575" y="1700213"/>
            <a:ext cx="8083625" cy="3889375"/>
          </a:xfrm>
        </p:spPr>
        <p:txBody>
          <a:bodyPr/>
          <a:lstStyle/>
          <a:p>
            <a:r>
              <a:rPr lang="en-GB" dirty="0" smtClean="0"/>
              <a:t>No start-up logging</a:t>
            </a:r>
          </a:p>
          <a:p>
            <a:r>
              <a:rPr lang="en-GB" dirty="0" smtClean="0"/>
              <a:t>No </a:t>
            </a:r>
            <a:r>
              <a:rPr lang="en-GB" dirty="0"/>
              <a:t>way to start </a:t>
            </a:r>
            <a:r>
              <a:rPr lang="en-GB" dirty="0" smtClean="0"/>
              <a:t>an isolate </a:t>
            </a:r>
            <a:r>
              <a:rPr lang="en-GB" dirty="0"/>
              <a:t>on specific process</a:t>
            </a:r>
          </a:p>
          <a:p>
            <a:r>
              <a:rPr lang="en-GB" dirty="0"/>
              <a:t>No way to stop </a:t>
            </a:r>
            <a:r>
              <a:rPr lang="en-GB" dirty="0" smtClean="0"/>
              <a:t>an asynchronous call</a:t>
            </a:r>
          </a:p>
          <a:p>
            <a:r>
              <a:rPr lang="en-GB" dirty="0" smtClean="0"/>
              <a:t>Cannot return functions or classes</a:t>
            </a: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54198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smtClean="0"/>
              <a:t>Isolates</a:t>
            </a:r>
            <a:endParaRPr lang="da-DK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a-DK" dirty="0" smtClean="0"/>
              <a:t>An </a:t>
            </a:r>
            <a:r>
              <a:rPr lang="da-DK" b="1" i="1" dirty="0"/>
              <a:t>I</a:t>
            </a:r>
            <a:r>
              <a:rPr lang="da-DK" b="1" i="1" dirty="0" smtClean="0"/>
              <a:t>solate</a:t>
            </a:r>
            <a:r>
              <a:rPr lang="da-DK" dirty="0" smtClean="0"/>
              <a:t> tastes, smells, looks like a Dyalog namespace, except that...</a:t>
            </a:r>
          </a:p>
          <a:p>
            <a:r>
              <a:rPr lang="da-DK" dirty="0" smtClean="0"/>
              <a:t>Expressions executed </a:t>
            </a:r>
            <a:r>
              <a:rPr lang="da-DK" b="1" i="1" dirty="0" smtClean="0"/>
              <a:t>in the isolate </a:t>
            </a:r>
            <a:r>
              <a:rPr lang="da-DK" dirty="0" smtClean="0"/>
              <a:t>run in a separate process from the main interpreter thread (”in parallel”)</a:t>
            </a:r>
          </a:p>
        </p:txBody>
      </p:sp>
    </p:spTree>
    <p:extLst>
      <p:ext uri="{BB962C8B-B14F-4D97-AF65-F5344CB8AC3E}">
        <p14:creationId xmlns:p14="http://schemas.microsoft.com/office/powerpoint/2010/main" val="2083774977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smtClean="0"/>
              <a:t>Isolates in Action</a:t>
            </a:r>
            <a:endParaRPr lang="da-DK" dirty="0"/>
          </a:p>
        </p:txBody>
      </p:sp>
      <p:sp>
        <p:nvSpPr>
          <p:cNvPr id="4" name="Oval 3"/>
          <p:cNvSpPr/>
          <p:nvPr/>
        </p:nvSpPr>
        <p:spPr bwMode="auto">
          <a:xfrm>
            <a:off x="2174954" y="1815005"/>
            <a:ext cx="3917911" cy="2736304"/>
          </a:xfrm>
          <a:prstGeom prst="ellipse">
            <a:avLst/>
          </a:prstGeom>
          <a:solidFill>
            <a:schemeClr val="accent1">
              <a:lumMod val="7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a-DK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</a:endParaRPr>
          </a:p>
        </p:txBody>
      </p:sp>
      <p:sp>
        <p:nvSpPr>
          <p:cNvPr id="8" name="Chord 7"/>
          <p:cNvSpPr/>
          <p:nvPr/>
        </p:nvSpPr>
        <p:spPr bwMode="auto">
          <a:xfrm flipH="1">
            <a:off x="3205982" y="3183157"/>
            <a:ext cx="1855853" cy="2315334"/>
          </a:xfrm>
          <a:prstGeom prst="chord">
            <a:avLst>
              <a:gd name="adj1" fmla="val 21418589"/>
              <a:gd name="adj2" fmla="val 10994542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a-DK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</a:endParaRPr>
          </a:p>
        </p:txBody>
      </p:sp>
      <p:sp>
        <p:nvSpPr>
          <p:cNvPr id="7" name="Chord 6"/>
          <p:cNvSpPr/>
          <p:nvPr/>
        </p:nvSpPr>
        <p:spPr bwMode="auto">
          <a:xfrm flipH="1">
            <a:off x="4767242" y="2945866"/>
            <a:ext cx="1649647" cy="2104849"/>
          </a:xfrm>
          <a:prstGeom prst="chord">
            <a:avLst>
              <a:gd name="adj1" fmla="val 1131296"/>
              <a:gd name="adj2" fmla="val 14370271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a-DK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</a:endParaRPr>
          </a:p>
        </p:txBody>
      </p:sp>
      <p:sp>
        <p:nvSpPr>
          <p:cNvPr id="5" name="Chord 4"/>
          <p:cNvSpPr/>
          <p:nvPr/>
        </p:nvSpPr>
        <p:spPr bwMode="auto">
          <a:xfrm>
            <a:off x="1958930" y="2953700"/>
            <a:ext cx="1794961" cy="2104849"/>
          </a:xfrm>
          <a:prstGeom prst="chord">
            <a:avLst>
              <a:gd name="adj1" fmla="val 1131296"/>
              <a:gd name="adj2" fmla="val 13650061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a-DK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118138" y="4135219"/>
            <a:ext cx="1476544" cy="3847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sz="1900" b="1" dirty="0" smtClean="0">
                <a:latin typeface="APL385 Unicode" pitchFamily="49" charset="0"/>
              </a:rPr>
              <a:t>X←1 2 3</a:t>
            </a:r>
            <a:endParaRPr lang="da-DK" sz="1900" b="1" dirty="0">
              <a:latin typeface="APL385 Unicode" pitchFamily="49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753891" y="4607239"/>
            <a:ext cx="1178149" cy="3847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sz="1900" b="1" dirty="0" smtClean="0">
                <a:latin typeface="APL385 Unicode" pitchFamily="49" charset="0"/>
              </a:rPr>
              <a:t>X←4 5</a:t>
            </a:r>
            <a:endParaRPr lang="da-DK" sz="1900" b="1" dirty="0">
              <a:latin typeface="APL385 Unicode" pitchFamily="49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150719" y="4069519"/>
            <a:ext cx="11521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sz="2000" b="1" dirty="0" smtClean="0">
                <a:latin typeface="APL385 Unicode" pitchFamily="49" charset="0"/>
              </a:rPr>
              <a:t>X←6</a:t>
            </a:r>
            <a:endParaRPr lang="da-DK" sz="2000" b="1" dirty="0">
              <a:latin typeface="APL385 Unicode" pitchFamily="49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272626" y="2216669"/>
            <a:ext cx="4209063" cy="3847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sz="1900" b="1" dirty="0" smtClean="0">
                <a:latin typeface="APL385 Unicode" pitchFamily="49" charset="0"/>
              </a:rPr>
              <a:t>  I3←</a:t>
            </a:r>
            <a:r>
              <a:rPr lang="da-DK" sz="1900" b="1" dirty="0">
                <a:latin typeface="APL385 Unicode" pitchFamily="49" charset="0"/>
              </a:rPr>
              <a:t>¤¨3⍴⊂''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2272626" y="2798436"/>
            <a:ext cx="4209063" cy="3847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sz="1900" b="1" dirty="0" smtClean="0">
                <a:latin typeface="APL385 Unicode" pitchFamily="49" charset="0"/>
              </a:rPr>
              <a:t>  I3.({(+/⍵)÷≢⍵}</a:t>
            </a:r>
            <a:r>
              <a:rPr lang="da-DK" sz="1900" b="1" dirty="0" smtClean="0">
                <a:solidFill>
                  <a:srgbClr val="333333"/>
                </a:solidFill>
                <a:latin typeface="APL385 Unicode" pitchFamily="49" charset="0"/>
              </a:rPr>
              <a:t>X)</a:t>
            </a:r>
            <a:endParaRPr lang="da-DK" sz="1900" b="1" dirty="0">
              <a:latin typeface="APL385 Unicode" pitchFamily="49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272626" y="2519023"/>
            <a:ext cx="4209063" cy="3847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sz="1900" b="1" dirty="0" smtClean="0">
                <a:latin typeface="APL385 Unicode" pitchFamily="49" charset="0"/>
              </a:rPr>
              <a:t>  I3.X←(1 2 3)(4 5)6   </a:t>
            </a:r>
            <a:endParaRPr lang="da-DK" sz="1900" b="1" dirty="0">
              <a:latin typeface="APL385 Unicode" pitchFamily="49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323466" y="3133085"/>
            <a:ext cx="4209063" cy="3847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sz="1900" b="1" dirty="0" smtClean="0">
                <a:solidFill>
                  <a:srgbClr val="333333"/>
                </a:solidFill>
                <a:latin typeface="APL385 Unicode" pitchFamily="49" charset="0"/>
              </a:rPr>
              <a:t>2 4.5 6</a:t>
            </a:r>
            <a:endParaRPr lang="da-DK" sz="1900" b="1" dirty="0">
              <a:latin typeface="APL385 Unicode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46232301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8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000"/>
                            </p:stCondLst>
                            <p:childTnLst>
                              <p:par>
                                <p:cTn id="3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7" presetClass="emph" presetSubtype="0" fill="remove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5" dur="250" autoRev="1" fill="remove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animClr clrSpc="rgb" dir="cw">
                                      <p:cBhvr>
                                        <p:cTn id="46" dur="250" autoRev="1" fill="remove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47" dur="250" autoRev="1" fill="remove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8" dur="250" autoRev="1" fill="remove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27" presetClass="emph" presetSubtype="0" fill="remove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0" dur="250" autoRev="1" fill="remove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animClr clrSpc="rgb" dir="cw">
                                      <p:cBhvr>
                                        <p:cTn id="51" dur="250" autoRev="1" fill="remove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52" dur="250" autoRev="1" fill="remove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3" dur="250" autoRev="1" fill="remove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27" presetClass="emph" presetSubtype="0" fill="remove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5" dur="250" autoRev="1" fill="remove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animClr clrSpc="rgb" dir="cw">
                                      <p:cBhvr>
                                        <p:cTn id="56" dur="250" autoRev="1" fill="remov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57" dur="250" autoRev="1" fill="remov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8" dur="250" autoRev="1" fill="remov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00"/>
                            </p:stCondLst>
                            <p:childTnLst>
                              <p:par>
                                <p:cTn id="60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7" grpId="0" animBg="1"/>
      <p:bldP spid="5" grpId="0" animBg="1"/>
      <p:bldP spid="10" grpId="0"/>
      <p:bldP spid="10" grpId="1"/>
      <p:bldP spid="11" grpId="0"/>
      <p:bldP spid="11" grpId="1"/>
      <p:bldP spid="12" grpId="0"/>
      <p:bldP spid="12" grpId="1"/>
      <p:bldP spid="13" grpId="0"/>
      <p:bldP spid="14" grpId="0"/>
      <p:bldP spid="15" grpId="0"/>
      <p:bldP spid="1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Rectangle 30"/>
          <p:cNvSpPr/>
          <p:nvPr/>
        </p:nvSpPr>
        <p:spPr bwMode="auto">
          <a:xfrm>
            <a:off x="3962400" y="1295400"/>
            <a:ext cx="4953000" cy="48006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cs typeface="Arial" charset="0"/>
              </a:rPr>
              <a:t>A 2-Core Computer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GB" dirty="0" smtClean="0"/>
              <a:t>How it Works…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da-D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a-DK" dirty="0" smtClean="0"/>
              <a:t>Parallel Programming</a:t>
            </a:r>
            <a:endParaRPr lang="da-DK" dirty="0"/>
          </a:p>
        </p:txBody>
      </p:sp>
      <p:sp>
        <p:nvSpPr>
          <p:cNvPr id="6" name="Rectangle 5"/>
          <p:cNvSpPr/>
          <p:nvPr/>
        </p:nvSpPr>
        <p:spPr bwMode="auto">
          <a:xfrm>
            <a:off x="4038600" y="2050676"/>
            <a:ext cx="1905000" cy="1936937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cs typeface="Arial" charset="0"/>
              </a:rPr>
              <a:t>A Dyalog</a:t>
            </a:r>
            <a:br>
              <a:rPr kumimoji="0" lang="en-GB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cs typeface="Arial" charset="0"/>
              </a:rPr>
            </a:br>
            <a:r>
              <a:rPr kumimoji="0" lang="en-GB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cs typeface="Arial" charset="0"/>
              </a:rPr>
              <a:t>Application</a:t>
            </a:r>
          </a:p>
        </p:txBody>
      </p:sp>
      <p:sp>
        <p:nvSpPr>
          <p:cNvPr id="7" name="Rectangle 6"/>
          <p:cNvSpPr/>
          <p:nvPr/>
        </p:nvSpPr>
        <p:spPr bwMode="auto">
          <a:xfrm>
            <a:off x="6934200" y="2050676"/>
            <a:ext cx="1905000" cy="198120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cs typeface="Arial" charset="0"/>
              </a:rPr>
              <a:t>Isolate</a:t>
            </a:r>
            <a:br>
              <a:rPr kumimoji="0" lang="en-GB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cs typeface="Arial" charset="0"/>
              </a:rPr>
            </a:br>
            <a:r>
              <a:rPr kumimoji="0" lang="en-GB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cs typeface="Arial" charset="0"/>
              </a:rPr>
              <a:t>Process 1</a:t>
            </a:r>
          </a:p>
        </p:txBody>
      </p:sp>
      <p:sp>
        <p:nvSpPr>
          <p:cNvPr id="8" name="Rectangle 7"/>
          <p:cNvSpPr/>
          <p:nvPr/>
        </p:nvSpPr>
        <p:spPr bwMode="auto">
          <a:xfrm>
            <a:off x="6934200" y="4121523"/>
            <a:ext cx="1905000" cy="190500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cs typeface="Arial" charset="0"/>
              </a:rPr>
              <a:t>Isolate</a:t>
            </a:r>
            <a:br>
              <a:rPr kumimoji="0" lang="en-GB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cs typeface="Arial" charset="0"/>
              </a:rPr>
            </a:br>
            <a:r>
              <a:rPr kumimoji="0" lang="en-GB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cs typeface="Arial" charset="0"/>
              </a:rPr>
              <a:t>Process</a:t>
            </a:r>
            <a:r>
              <a:rPr kumimoji="0" lang="en-GB" sz="2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cs typeface="Arial" charset="0"/>
              </a:rPr>
              <a:t> 2</a:t>
            </a:r>
            <a:endParaRPr kumimoji="0" lang="en-GB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  <a:cs typeface="Arial" charset="0"/>
            </a:endParaRPr>
          </a:p>
        </p:txBody>
      </p:sp>
      <p:cxnSp>
        <p:nvCxnSpPr>
          <p:cNvPr id="10" name="Straight Arrow Connector 9"/>
          <p:cNvCxnSpPr/>
          <p:nvPr/>
        </p:nvCxnSpPr>
        <p:spPr bwMode="auto">
          <a:xfrm flipV="1">
            <a:off x="5715000" y="2292723"/>
            <a:ext cx="1371600" cy="589878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 bwMode="auto">
          <a:xfrm>
            <a:off x="5753100" y="3079601"/>
            <a:ext cx="1333500" cy="1270522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6" name="Rectangle 15"/>
          <p:cNvSpPr/>
          <p:nvPr/>
        </p:nvSpPr>
        <p:spPr bwMode="auto">
          <a:xfrm>
            <a:off x="7104529" y="2952078"/>
            <a:ext cx="1600200" cy="495300"/>
          </a:xfrm>
          <a:prstGeom prst="rect">
            <a:avLst/>
          </a:prstGeom>
          <a:solidFill>
            <a:srgbClr val="FFC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cs typeface="Arial" charset="0"/>
              </a:rPr>
              <a:t>Isolate 1</a:t>
            </a:r>
          </a:p>
        </p:txBody>
      </p:sp>
      <p:sp>
        <p:nvSpPr>
          <p:cNvPr id="17" name="Rectangle 16"/>
          <p:cNvSpPr/>
          <p:nvPr/>
        </p:nvSpPr>
        <p:spPr bwMode="auto">
          <a:xfrm>
            <a:off x="7104529" y="4913779"/>
            <a:ext cx="1600200" cy="495300"/>
          </a:xfrm>
          <a:prstGeom prst="rect">
            <a:avLst/>
          </a:prstGeom>
          <a:solidFill>
            <a:srgbClr val="FFC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cs typeface="Arial" charset="0"/>
              </a:rPr>
              <a:t>Isolate 2</a:t>
            </a:r>
          </a:p>
        </p:txBody>
      </p:sp>
      <p:sp>
        <p:nvSpPr>
          <p:cNvPr id="20" name="Rectangle 19"/>
          <p:cNvSpPr/>
          <p:nvPr/>
        </p:nvSpPr>
        <p:spPr bwMode="auto">
          <a:xfrm>
            <a:off x="5029200" y="80657"/>
            <a:ext cx="1905000" cy="307714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cs typeface="Arial" charset="0"/>
              </a:rPr>
              <a:t>Dyalog Processes</a:t>
            </a:r>
          </a:p>
        </p:txBody>
      </p:sp>
      <p:sp>
        <p:nvSpPr>
          <p:cNvPr id="21" name="Rectangle 20"/>
          <p:cNvSpPr/>
          <p:nvPr/>
        </p:nvSpPr>
        <p:spPr bwMode="auto">
          <a:xfrm>
            <a:off x="7101840" y="80657"/>
            <a:ext cx="1905000" cy="307714"/>
          </a:xfrm>
          <a:prstGeom prst="rect">
            <a:avLst/>
          </a:prstGeom>
          <a:solidFill>
            <a:srgbClr val="FFC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cs typeface="Arial" charset="0"/>
              </a:rPr>
              <a:t>Namespaces</a:t>
            </a:r>
          </a:p>
        </p:txBody>
      </p:sp>
      <p:sp>
        <p:nvSpPr>
          <p:cNvPr id="24" name="Rectangle 23"/>
          <p:cNvSpPr/>
          <p:nvPr/>
        </p:nvSpPr>
        <p:spPr bwMode="auto">
          <a:xfrm>
            <a:off x="4191000" y="3452812"/>
            <a:ext cx="304800" cy="357187"/>
          </a:xfrm>
          <a:prstGeom prst="rect">
            <a:avLst/>
          </a:prstGeom>
          <a:solidFill>
            <a:srgbClr val="FFC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cs typeface="Arial" charset="0"/>
              </a:rPr>
              <a:t>1</a:t>
            </a:r>
          </a:p>
        </p:txBody>
      </p:sp>
      <p:sp>
        <p:nvSpPr>
          <p:cNvPr id="25" name="Rectangle 24"/>
          <p:cNvSpPr/>
          <p:nvPr/>
        </p:nvSpPr>
        <p:spPr bwMode="auto">
          <a:xfrm>
            <a:off x="4550376" y="3452813"/>
            <a:ext cx="304800" cy="357186"/>
          </a:xfrm>
          <a:prstGeom prst="rect">
            <a:avLst/>
          </a:prstGeom>
          <a:solidFill>
            <a:srgbClr val="FFC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cs typeface="Arial" charset="0"/>
              </a:rPr>
              <a:t>2</a:t>
            </a:r>
          </a:p>
        </p:txBody>
      </p:sp>
      <p:sp>
        <p:nvSpPr>
          <p:cNvPr id="26" name="Rectangle 25"/>
          <p:cNvSpPr/>
          <p:nvPr/>
        </p:nvSpPr>
        <p:spPr bwMode="auto">
          <a:xfrm>
            <a:off x="4913448" y="3452813"/>
            <a:ext cx="304800" cy="357186"/>
          </a:xfrm>
          <a:prstGeom prst="rect">
            <a:avLst/>
          </a:prstGeom>
          <a:solidFill>
            <a:srgbClr val="FFC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cs typeface="Arial" charset="0"/>
              </a:rPr>
              <a:t>3</a:t>
            </a:r>
          </a:p>
        </p:txBody>
      </p:sp>
      <p:sp>
        <p:nvSpPr>
          <p:cNvPr id="27" name="Rectangle 26"/>
          <p:cNvSpPr/>
          <p:nvPr/>
        </p:nvSpPr>
        <p:spPr bwMode="auto">
          <a:xfrm>
            <a:off x="5295689" y="3452813"/>
            <a:ext cx="304800" cy="357186"/>
          </a:xfrm>
          <a:prstGeom prst="rect">
            <a:avLst/>
          </a:prstGeom>
          <a:solidFill>
            <a:srgbClr val="FFC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cs typeface="Arial" charset="0"/>
              </a:rPr>
              <a:t>4</a:t>
            </a:r>
          </a:p>
        </p:txBody>
      </p:sp>
      <p:sp>
        <p:nvSpPr>
          <p:cNvPr id="32" name="Rectangle 31"/>
          <p:cNvSpPr/>
          <p:nvPr/>
        </p:nvSpPr>
        <p:spPr bwMode="auto">
          <a:xfrm>
            <a:off x="2966652" y="93233"/>
            <a:ext cx="1905000" cy="307714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cs typeface="Arial" charset="0"/>
              </a:rPr>
              <a:t>Computers</a:t>
            </a:r>
          </a:p>
        </p:txBody>
      </p:sp>
      <p:sp>
        <p:nvSpPr>
          <p:cNvPr id="33" name="Rectangle 32"/>
          <p:cNvSpPr/>
          <p:nvPr/>
        </p:nvSpPr>
        <p:spPr bwMode="auto">
          <a:xfrm>
            <a:off x="228600" y="1295401"/>
            <a:ext cx="3561624" cy="48006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cs typeface="Arial" charset="0"/>
              </a:rPr>
              <a:t>Another Computer</a:t>
            </a:r>
          </a:p>
        </p:txBody>
      </p:sp>
      <p:sp>
        <p:nvSpPr>
          <p:cNvPr id="35" name="Rectangle 34"/>
          <p:cNvSpPr/>
          <p:nvPr/>
        </p:nvSpPr>
        <p:spPr bwMode="auto">
          <a:xfrm>
            <a:off x="1076160" y="2050676"/>
            <a:ext cx="1905000" cy="198120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cs typeface="Arial" charset="0"/>
              </a:rPr>
              <a:t>Isolate</a:t>
            </a:r>
            <a:br>
              <a:rPr kumimoji="0" lang="en-GB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cs typeface="Arial" charset="0"/>
              </a:rPr>
            </a:br>
            <a:r>
              <a:rPr kumimoji="0" lang="en-GB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cs typeface="Arial" charset="0"/>
              </a:rPr>
              <a:t>Process 1</a:t>
            </a:r>
          </a:p>
        </p:txBody>
      </p:sp>
      <p:sp>
        <p:nvSpPr>
          <p:cNvPr id="36" name="Rectangle 35"/>
          <p:cNvSpPr/>
          <p:nvPr/>
        </p:nvSpPr>
        <p:spPr bwMode="auto">
          <a:xfrm>
            <a:off x="1076160" y="4121523"/>
            <a:ext cx="1905000" cy="190500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cs typeface="Arial" charset="0"/>
              </a:rPr>
              <a:t>Isolate</a:t>
            </a:r>
            <a:br>
              <a:rPr kumimoji="0" lang="en-GB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cs typeface="Arial" charset="0"/>
              </a:rPr>
            </a:br>
            <a:r>
              <a:rPr kumimoji="0" lang="en-GB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cs typeface="Arial" charset="0"/>
              </a:rPr>
              <a:t>Process</a:t>
            </a:r>
            <a:r>
              <a:rPr kumimoji="0" lang="en-GB" sz="2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cs typeface="Arial" charset="0"/>
              </a:rPr>
              <a:t> 2</a:t>
            </a:r>
            <a:endParaRPr kumimoji="0" lang="en-GB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  <a:cs typeface="Arial" charset="0"/>
            </a:endParaRPr>
          </a:p>
        </p:txBody>
      </p:sp>
      <p:cxnSp>
        <p:nvCxnSpPr>
          <p:cNvPr id="37" name="Straight Arrow Connector 36"/>
          <p:cNvCxnSpPr/>
          <p:nvPr/>
        </p:nvCxnSpPr>
        <p:spPr bwMode="auto">
          <a:xfrm flipH="1" flipV="1">
            <a:off x="2844000" y="2409018"/>
            <a:ext cx="1423200" cy="504511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/>
          <p:nvPr/>
        </p:nvCxnSpPr>
        <p:spPr bwMode="auto">
          <a:xfrm flipV="1">
            <a:off x="2844000" y="3091143"/>
            <a:ext cx="1423200" cy="1263264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55" name="TextBox 54"/>
          <p:cNvSpPr txBox="1"/>
          <p:nvPr/>
        </p:nvSpPr>
        <p:spPr>
          <a:xfrm>
            <a:off x="4006025" y="4426759"/>
            <a:ext cx="15023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 dirty="0" err="1">
                <a:latin typeface="APL385 Unicode" panose="020B0709000202000203" pitchFamily="49" charset="0"/>
              </a:rPr>
              <a:t>i</a:t>
            </a:r>
            <a:r>
              <a:rPr lang="en-GB" sz="1800" dirty="0" err="1" smtClean="0">
                <a:latin typeface="APL385 Unicode" panose="020B0709000202000203" pitchFamily="49" charset="0"/>
              </a:rPr>
              <a:t>ss</a:t>
            </a:r>
            <a:r>
              <a:rPr lang="en-GB" sz="1800" dirty="0" smtClean="0">
                <a:latin typeface="APL385 Unicode" panose="020B0709000202000203" pitchFamily="49" charset="0"/>
              </a:rPr>
              <a:t>←¤¨4⍴</a:t>
            </a:r>
            <a:r>
              <a:rPr lang="da-DK" sz="1800" dirty="0" smtClean="0">
                <a:latin typeface="APL385 Unicode" panose="020B0709000202000203" pitchFamily="49" charset="0"/>
              </a:rPr>
              <a:t>⊂⍬</a:t>
            </a:r>
            <a:endParaRPr lang="en-GB" sz="1800" dirty="0">
              <a:latin typeface="APL385 Unicode" panose="020B0709000202000203" pitchFamily="49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3997233" y="4781556"/>
            <a:ext cx="29418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1800" dirty="0" err="1" smtClean="0">
                <a:latin typeface="APL385 Unicode" panose="020B0709000202000203" pitchFamily="49" charset="0"/>
              </a:rPr>
              <a:t>AddServer</a:t>
            </a:r>
            <a:r>
              <a:rPr lang="da-DK" sz="1800" dirty="0" smtClean="0">
                <a:latin typeface="APL385 Unicode" panose="020B0709000202000203" pitchFamily="49" charset="0"/>
              </a:rPr>
              <a:t> '10.0.0.4'</a:t>
            </a:r>
            <a:endParaRPr lang="en-GB" sz="1800" dirty="0">
              <a:latin typeface="APL385 Unicode" panose="020B0709000202000203" pitchFamily="49" charset="0"/>
            </a:endParaRPr>
          </a:p>
        </p:txBody>
      </p:sp>
      <p:cxnSp>
        <p:nvCxnSpPr>
          <p:cNvPr id="57" name="Straight Arrow Connector 56"/>
          <p:cNvCxnSpPr/>
          <p:nvPr/>
        </p:nvCxnSpPr>
        <p:spPr bwMode="auto">
          <a:xfrm>
            <a:off x="6438900" y="774225"/>
            <a:ext cx="2283655" cy="868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59" name="TextBox 58"/>
          <p:cNvSpPr txBox="1"/>
          <p:nvPr/>
        </p:nvSpPr>
        <p:spPr>
          <a:xfrm>
            <a:off x="5040923" y="608747"/>
            <a:ext cx="1371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sz="1600" dirty="0" smtClean="0">
                <a:latin typeface="+mn-lt"/>
              </a:rPr>
              <a:t>TCP Sockets</a:t>
            </a:r>
            <a:endParaRPr lang="en-GB" sz="1600" dirty="0">
              <a:latin typeface="+mn-lt"/>
            </a:endParaRPr>
          </a:p>
        </p:txBody>
      </p:sp>
      <p:sp>
        <p:nvSpPr>
          <p:cNvPr id="18" name="Rectangle 17"/>
          <p:cNvSpPr/>
          <p:nvPr/>
        </p:nvSpPr>
        <p:spPr bwMode="auto">
          <a:xfrm>
            <a:off x="7101840" y="3492313"/>
            <a:ext cx="1600200" cy="495300"/>
          </a:xfrm>
          <a:prstGeom prst="rect">
            <a:avLst/>
          </a:prstGeom>
          <a:solidFill>
            <a:srgbClr val="FFC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cs typeface="Arial" charset="0"/>
              </a:rPr>
              <a:t>Isolate 3</a:t>
            </a:r>
          </a:p>
        </p:txBody>
      </p:sp>
      <p:sp>
        <p:nvSpPr>
          <p:cNvPr id="19" name="Rectangle 18"/>
          <p:cNvSpPr/>
          <p:nvPr/>
        </p:nvSpPr>
        <p:spPr bwMode="auto">
          <a:xfrm>
            <a:off x="7101840" y="5460066"/>
            <a:ext cx="1600200" cy="495300"/>
          </a:xfrm>
          <a:prstGeom prst="rect">
            <a:avLst/>
          </a:prstGeom>
          <a:solidFill>
            <a:srgbClr val="FFC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cs typeface="Arial" charset="0"/>
              </a:rPr>
              <a:t>Isolate 4</a:t>
            </a:r>
          </a:p>
        </p:txBody>
      </p:sp>
    </p:spTree>
    <p:extLst>
      <p:ext uri="{BB962C8B-B14F-4D97-AF65-F5344CB8AC3E}">
        <p14:creationId xmlns:p14="http://schemas.microsoft.com/office/powerpoint/2010/main" val="301659314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35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-3.7037E-7 L -0.63924 -0.07801 " pathEditMode="relative" rAng="0" ptsTypes="AA">
                                      <p:cBhvr>
                                        <p:cTn id="78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1962" y="-3912"/>
                                    </p:animMotion>
                                  </p:childTnLst>
                                </p:cTn>
                              </p:par>
                              <p:par>
                                <p:cTn id="79" presetID="35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4.07407E-6 L -0.63924 -0.06945 " pathEditMode="relative" rAng="0" ptsTypes="AA">
                                      <p:cBhvr>
                                        <p:cTn id="80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1962" y="-347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16" grpId="0" animBg="1"/>
      <p:bldP spid="17" grpId="0" animBg="1"/>
      <p:bldP spid="21" grpId="0" animBg="1"/>
      <p:bldP spid="24" grpId="0" animBg="1"/>
      <p:bldP spid="25" grpId="0" animBg="1"/>
      <p:bldP spid="26" grpId="0" animBg="1"/>
      <p:bldP spid="27" grpId="0" animBg="1"/>
      <p:bldP spid="33" grpId="0" animBg="1"/>
      <p:bldP spid="35" grpId="0" animBg="1"/>
      <p:bldP spid="36" grpId="0" animBg="1"/>
      <p:bldP spid="55" grpId="0"/>
      <p:bldP spid="56" grpId="0"/>
      <p:bldP spid="18" grpId="0" animBg="1"/>
      <p:bldP spid="18" grpId="1" animBg="1"/>
      <p:bldP spid="19" grpId="0" animBg="1"/>
      <p:bldP spid="19" grpId="1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smtClean="0"/>
              <a:t>Futures</a:t>
            </a:r>
            <a:endParaRPr lang="da-DK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a-DK" sz="2800" dirty="0" smtClean="0"/>
              <a:t>The result of an expression executed in an Isolate is a </a:t>
            </a:r>
            <a:r>
              <a:rPr lang="da-DK" sz="2800" b="1" i="1" dirty="0" smtClean="0"/>
              <a:t>Future</a:t>
            </a:r>
          </a:p>
          <a:p>
            <a:r>
              <a:rPr lang="da-DK" sz="2800" dirty="0" smtClean="0"/>
              <a:t>Futures can be passed as arguments to functions without blocking</a:t>
            </a:r>
          </a:p>
          <a:p>
            <a:r>
              <a:rPr lang="da-DK" sz="2800" dirty="0" smtClean="0"/>
              <a:t>Structural functions can work on arrays containing futures without blocking</a:t>
            </a:r>
          </a:p>
          <a:p>
            <a:r>
              <a:rPr lang="da-DK" sz="2800" dirty="0" smtClean="0"/>
              <a:t>Primitives which need to reference the </a:t>
            </a:r>
            <a:r>
              <a:rPr lang="da-DK" sz="2800" b="1" i="1" dirty="0" smtClean="0"/>
              <a:t>value</a:t>
            </a:r>
            <a:r>
              <a:rPr lang="da-DK" sz="2800" dirty="0" smtClean="0"/>
              <a:t> will block</a:t>
            </a:r>
            <a:endParaRPr lang="da-DK" sz="2800" dirty="0"/>
          </a:p>
        </p:txBody>
      </p:sp>
    </p:spTree>
    <p:extLst>
      <p:ext uri="{BB962C8B-B14F-4D97-AF65-F5344CB8AC3E}">
        <p14:creationId xmlns:p14="http://schemas.microsoft.com/office/powerpoint/2010/main" val="2835323517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smtClean="0"/>
              <a:t>The Parallel Operator</a:t>
            </a:r>
            <a:endParaRPr lang="da-DK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064" y="1628800"/>
            <a:ext cx="8424936" cy="4114800"/>
          </a:xfrm>
        </p:spPr>
        <p:txBody>
          <a:bodyPr/>
          <a:lstStyle/>
          <a:p>
            <a:pPr marL="0" indent="0">
              <a:buNone/>
            </a:pPr>
            <a:r>
              <a:rPr lang="da-DK" sz="1800" dirty="0" smtClean="0"/>
              <a:t>Monadic operator </a:t>
            </a:r>
            <a:r>
              <a:rPr lang="da-DK" sz="1800" i="1" dirty="0" smtClean="0"/>
              <a:t>parallel</a:t>
            </a:r>
            <a:r>
              <a:rPr lang="da-DK" sz="1800" dirty="0" smtClean="0"/>
              <a:t> (</a:t>
            </a:r>
            <a:r>
              <a:rPr lang="da-DK" sz="1800" dirty="0"/>
              <a:t>∥</a:t>
            </a:r>
            <a:r>
              <a:rPr lang="da-DK" sz="1800" dirty="0" smtClean="0"/>
              <a:t>) derives a function which creates an empty isolate on the fly and executes the operand inside it (thus returning a future):</a:t>
            </a:r>
            <a:br>
              <a:rPr lang="da-DK" sz="1800" dirty="0" smtClean="0"/>
            </a:br>
            <a:endParaRPr lang="da-DK" sz="1800" dirty="0" smtClean="0"/>
          </a:p>
          <a:p>
            <a:pPr marL="0" indent="0">
              <a:buNone/>
            </a:pPr>
            <a:r>
              <a:rPr lang="da-DK" sz="1800" dirty="0" smtClean="0">
                <a:latin typeface="APL385 Unicode" pitchFamily="49" charset="0"/>
              </a:rPr>
              <a:t>   sums</a:t>
            </a:r>
            <a:r>
              <a:rPr lang="da-DK" sz="1800" dirty="0">
                <a:latin typeface="APL385 Unicode" pitchFamily="49" charset="0"/>
              </a:rPr>
              <a:t>←{+/⍳⍵}</a:t>
            </a:r>
            <a:r>
              <a:rPr lang="da-DK" sz="1800" b="1" dirty="0">
                <a:solidFill>
                  <a:srgbClr val="FF0000"/>
                </a:solidFill>
                <a:latin typeface="APL385 Unicode" pitchFamily="49" charset="0"/>
              </a:rPr>
              <a:t>∥</a:t>
            </a:r>
            <a:r>
              <a:rPr lang="da-DK" sz="1800" dirty="0">
                <a:latin typeface="APL385 Unicode" pitchFamily="49" charset="0"/>
              </a:rPr>
              <a:t>¨⍳100 ⍝ returns </a:t>
            </a:r>
            <a:r>
              <a:rPr lang="da-DK" sz="1800" dirty="0" smtClean="0">
                <a:latin typeface="APL385 Unicode" pitchFamily="49" charset="0"/>
              </a:rPr>
              <a:t>100 ”futures” - IMMEDIATELY</a:t>
            </a:r>
          </a:p>
          <a:p>
            <a:pPr marL="0" indent="0">
              <a:buNone/>
            </a:pPr>
            <a:r>
              <a:rPr lang="da-DK" sz="1800" dirty="0">
                <a:latin typeface="APL385 Unicode" pitchFamily="49" charset="0"/>
              </a:rPr>
              <a:t> </a:t>
            </a:r>
            <a:r>
              <a:rPr lang="da-DK" sz="1800" dirty="0" smtClean="0">
                <a:latin typeface="APL385 Unicode" pitchFamily="49" charset="0"/>
              </a:rPr>
              <a:t>  ⍴sums ⍝ structural functions do not ”realize” futures</a:t>
            </a:r>
            <a:br>
              <a:rPr lang="da-DK" sz="1800" dirty="0" smtClean="0">
                <a:latin typeface="APL385 Unicode" pitchFamily="49" charset="0"/>
              </a:rPr>
            </a:br>
            <a:r>
              <a:rPr lang="da-DK" sz="1800" dirty="0" smtClean="0">
                <a:latin typeface="APL385 Unicode" pitchFamily="49" charset="0"/>
              </a:rPr>
              <a:t>100</a:t>
            </a:r>
          </a:p>
          <a:p>
            <a:pPr marL="0" indent="0">
              <a:buNone/>
            </a:pPr>
            <a:r>
              <a:rPr lang="da-DK" sz="1800" dirty="0" smtClean="0">
                <a:latin typeface="APL385 Unicode" pitchFamily="49" charset="0"/>
              </a:rPr>
              <a:t>   partitions</a:t>
            </a:r>
            <a:r>
              <a:rPr lang="da-DK" sz="1800" dirty="0">
                <a:latin typeface="APL385 Unicode" pitchFamily="49" charset="0"/>
              </a:rPr>
              <a:t>←</a:t>
            </a:r>
            <a:r>
              <a:rPr lang="da-DK" sz="1800" dirty="0" smtClean="0">
                <a:latin typeface="APL385 Unicode" pitchFamily="49" charset="0"/>
              </a:rPr>
              <a:t>(25/⍳4)</a:t>
            </a:r>
            <a:r>
              <a:rPr lang="da-DK" sz="1800" dirty="0">
                <a:latin typeface="APL385 Unicode" pitchFamily="49" charset="0"/>
              </a:rPr>
              <a:t>⊂sums ⍝ </a:t>
            </a:r>
            <a:r>
              <a:rPr lang="da-DK" sz="1800" dirty="0" smtClean="0">
                <a:latin typeface="APL385 Unicode" pitchFamily="49" charset="0"/>
              </a:rPr>
              <a:t>Also returns immediately</a:t>
            </a:r>
          </a:p>
          <a:p>
            <a:pPr marL="0" indent="0">
              <a:buNone/>
            </a:pPr>
            <a:r>
              <a:rPr lang="da-DK" sz="1800" dirty="0">
                <a:latin typeface="APL385 Unicode" pitchFamily="49" charset="0"/>
              </a:rPr>
              <a:t> </a:t>
            </a:r>
            <a:r>
              <a:rPr lang="da-DK" sz="1800" dirty="0" smtClean="0">
                <a:latin typeface="APL385 Unicode" pitchFamily="49" charset="0"/>
              </a:rPr>
              <a:t>  ⍴partitions ⍝ 4 partitions</a:t>
            </a:r>
            <a:br>
              <a:rPr lang="da-DK" sz="1800" dirty="0" smtClean="0">
                <a:latin typeface="APL385 Unicode" pitchFamily="49" charset="0"/>
              </a:rPr>
            </a:br>
            <a:r>
              <a:rPr lang="da-DK" sz="1800" dirty="0" smtClean="0">
                <a:latin typeface="APL385 Unicode" pitchFamily="49" charset="0"/>
              </a:rPr>
              <a:t>4</a:t>
            </a:r>
          </a:p>
          <a:p>
            <a:pPr marL="0" indent="0">
              <a:buNone/>
            </a:pPr>
            <a:r>
              <a:rPr lang="da-DK" sz="1800" dirty="0">
                <a:latin typeface="APL385 Unicode" pitchFamily="49" charset="0"/>
              </a:rPr>
              <a:t> </a:t>
            </a:r>
            <a:r>
              <a:rPr lang="da-DK" sz="1800" dirty="0" smtClean="0">
                <a:latin typeface="APL385 Unicode" pitchFamily="49" charset="0"/>
              </a:rPr>
              <a:t>  ⍴¨partitions ⍝ Each containing 25 futures</a:t>
            </a:r>
            <a:br>
              <a:rPr lang="da-DK" sz="1800" dirty="0" smtClean="0">
                <a:latin typeface="APL385 Unicode" pitchFamily="49" charset="0"/>
              </a:rPr>
            </a:br>
            <a:r>
              <a:rPr lang="da-DK" sz="1800" dirty="0" smtClean="0">
                <a:latin typeface="APL385 Unicode" pitchFamily="49" charset="0"/>
              </a:rPr>
              <a:t> 25  25  25  25</a:t>
            </a:r>
          </a:p>
          <a:p>
            <a:pPr marL="0" indent="0">
              <a:buNone/>
            </a:pPr>
            <a:r>
              <a:rPr lang="da-DK" sz="1800" dirty="0" smtClean="0">
                <a:latin typeface="APL385 Unicode" pitchFamily="49" charset="0"/>
              </a:rPr>
              <a:t>   +/+/</a:t>
            </a:r>
            <a:r>
              <a:rPr lang="da-DK" sz="1800" b="1" dirty="0">
                <a:solidFill>
                  <a:srgbClr val="FF0000"/>
                </a:solidFill>
                <a:latin typeface="APL385 Unicode" pitchFamily="49" charset="0"/>
              </a:rPr>
              <a:t>∥</a:t>
            </a:r>
            <a:r>
              <a:rPr lang="da-DK" sz="1800" dirty="0">
                <a:latin typeface="APL385 Unicode" pitchFamily="49" charset="0"/>
              </a:rPr>
              <a:t>¨partitions ⍝ </a:t>
            </a:r>
            <a:r>
              <a:rPr lang="da-DK" sz="1800" dirty="0" smtClean="0">
                <a:latin typeface="APL385 Unicode" pitchFamily="49" charset="0"/>
              </a:rPr>
              <a:t>4 threads to do sums (blocks)</a:t>
            </a:r>
            <a:br>
              <a:rPr lang="da-DK" sz="1800" dirty="0" smtClean="0">
                <a:latin typeface="APL385 Unicode" pitchFamily="49" charset="0"/>
              </a:rPr>
            </a:br>
            <a:r>
              <a:rPr lang="da-DK" sz="1800" dirty="0" smtClean="0">
                <a:latin typeface="APL385 Unicode" pitchFamily="49" charset="0"/>
              </a:rPr>
              <a:t>171700</a:t>
            </a:r>
          </a:p>
          <a:p>
            <a:pPr marL="0" indent="0">
              <a:buNone/>
            </a:pPr>
            <a:endParaRPr lang="da-DK" sz="1400" dirty="0">
              <a:latin typeface="APL385 Unicode" pitchFamily="49" charset="0"/>
            </a:endParaRPr>
          </a:p>
          <a:p>
            <a:pPr marL="0" indent="0">
              <a:buNone/>
            </a:pPr>
            <a:r>
              <a:rPr lang="da-DK" sz="1800" dirty="0" smtClean="0"/>
              <a:t>(We used 100+4+1 parallel threads to compute the end result)</a:t>
            </a:r>
          </a:p>
        </p:txBody>
      </p:sp>
      <p:cxnSp>
        <p:nvCxnSpPr>
          <p:cNvPr id="8" name="Straight Arrow Connector 7"/>
          <p:cNvCxnSpPr/>
          <p:nvPr/>
        </p:nvCxnSpPr>
        <p:spPr bwMode="auto">
          <a:xfrm flipV="1">
            <a:off x="2051720" y="2852936"/>
            <a:ext cx="720080" cy="2952328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FFC00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9" name="Straight Arrow Connector 8"/>
          <p:cNvCxnSpPr/>
          <p:nvPr/>
        </p:nvCxnSpPr>
        <p:spPr bwMode="auto">
          <a:xfrm flipH="1" flipV="1">
            <a:off x="1907704" y="5157192"/>
            <a:ext cx="504056" cy="648072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FFC00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22" name="Straight Connector 21"/>
          <p:cNvCxnSpPr/>
          <p:nvPr/>
        </p:nvCxnSpPr>
        <p:spPr bwMode="auto">
          <a:xfrm flipV="1">
            <a:off x="2740765" y="5589240"/>
            <a:ext cx="0" cy="216024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3" name="Straight Connector 22"/>
          <p:cNvCxnSpPr/>
          <p:nvPr/>
        </p:nvCxnSpPr>
        <p:spPr bwMode="auto">
          <a:xfrm>
            <a:off x="1309192" y="5589240"/>
            <a:ext cx="1431573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7" name="Straight Connector 26"/>
          <p:cNvCxnSpPr/>
          <p:nvPr/>
        </p:nvCxnSpPr>
        <p:spPr bwMode="auto">
          <a:xfrm flipH="1" flipV="1">
            <a:off x="1309192" y="5301208"/>
            <a:ext cx="878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FFC000"/>
            </a:solidFill>
            <a:prstDash val="solid"/>
            <a:round/>
            <a:headEnd type="none" w="med" len="med"/>
            <a:tailEnd type="triangl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3351509850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smtClean="0"/>
              <a:t>Session 1 Summary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GB" sz="2800" dirty="0" smtClean="0"/>
              <a:t>Isolates can be created using </a:t>
            </a:r>
            <a:r>
              <a:rPr lang="en-GB" sz="2800" dirty="0" err="1" smtClean="0">
                <a:latin typeface="APL385 Unicode" panose="020B0709000202000203" pitchFamily="49" charset="0"/>
              </a:rPr>
              <a:t>isolate.New</a:t>
            </a:r>
            <a:r>
              <a:rPr lang="en-GB" sz="2800" dirty="0" smtClean="0"/>
              <a:t> or </a:t>
            </a:r>
            <a:r>
              <a:rPr lang="en-GB" sz="2800" dirty="0" smtClean="0">
                <a:latin typeface="APL385 Unicode" panose="020B0709000202000203" pitchFamily="49" charset="0"/>
              </a:rPr>
              <a:t>ø</a:t>
            </a:r>
            <a:r>
              <a:rPr lang="en-GB" sz="2800" dirty="0" smtClean="0"/>
              <a:t> for short.</a:t>
            </a:r>
          </a:p>
          <a:p>
            <a:r>
              <a:rPr lang="en-GB" sz="2800" dirty="0" smtClean="0"/>
              <a:t>The right argument can be</a:t>
            </a:r>
          </a:p>
          <a:p>
            <a:pPr lvl="1"/>
            <a:r>
              <a:rPr lang="en-GB" sz="2400" dirty="0" smtClean="0"/>
              <a:t>A vector of vectors of names</a:t>
            </a:r>
          </a:p>
          <a:p>
            <a:pPr lvl="1"/>
            <a:r>
              <a:rPr lang="en-GB" sz="2400" dirty="0" smtClean="0"/>
              <a:t>A namespace reference to clone</a:t>
            </a:r>
          </a:p>
          <a:p>
            <a:pPr lvl="1"/>
            <a:r>
              <a:rPr lang="en-GB" sz="2400" dirty="0" smtClean="0"/>
              <a:t>A simple vector containing a workspace name</a:t>
            </a:r>
          </a:p>
          <a:p>
            <a:r>
              <a:rPr lang="en-GB" sz="2800" dirty="0" smtClean="0"/>
              <a:t>An </a:t>
            </a:r>
            <a:r>
              <a:rPr lang="en-GB" sz="2800" dirty="0" smtClean="0"/>
              <a:t>isolate looks, tastes and smells quite like a namespace</a:t>
            </a:r>
            <a:endParaRPr lang="en-GB" sz="3600" dirty="0"/>
          </a:p>
        </p:txBody>
      </p:sp>
    </p:spTree>
    <p:extLst>
      <p:ext uri="{BB962C8B-B14F-4D97-AF65-F5344CB8AC3E}">
        <p14:creationId xmlns:p14="http://schemas.microsoft.com/office/powerpoint/2010/main" val="3410598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owerpoint template 11 aug 2014">
  <a:themeElements>
    <a:clrScheme name="1_Dyalog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Dyalog">
      <a:majorFont>
        <a:latin typeface="Geneva"/>
        <a:ea typeface=""/>
        <a:cs typeface=""/>
      </a:majorFont>
      <a:minorFont>
        <a:latin typeface="Genev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pitchFamily="18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pitchFamily="18" charset="0"/>
            <a:cs typeface="Arial" charset="0"/>
          </a:defRPr>
        </a:defPPr>
      </a:lstStyle>
    </a:lnDef>
  </a:objectDefaults>
  <a:extraClrSchemeLst>
    <a:extraClrScheme>
      <a:clrScheme name="1_Dyalog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yalog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yalog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yalog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yalog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yalog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yalog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yalog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yalog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yalog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yalog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yalog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Master Powerpoint template 18 aug 2014.potx" id="{D75E8AA9-851B-4AE5-B4A8-6C86A88EC8D9}" vid="{39B23ECB-5CBD-46BA-A539-2031A0E04786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Master Powerpoint template 18 aug 2014</Template>
  <TotalTime>3496</TotalTime>
  <Words>1444</Words>
  <Application>Microsoft Office PowerPoint</Application>
  <PresentationFormat>On-screen Show (4:3)</PresentationFormat>
  <Paragraphs>256</Paragraphs>
  <Slides>35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35</vt:i4>
      </vt:variant>
    </vt:vector>
  </HeadingPairs>
  <TitlesOfParts>
    <vt:vector size="43" baseType="lpstr">
      <vt:lpstr>MS Mincho</vt:lpstr>
      <vt:lpstr>APL385 Unicode</vt:lpstr>
      <vt:lpstr>Arial</vt:lpstr>
      <vt:lpstr>Calibri</vt:lpstr>
      <vt:lpstr>Geneva</vt:lpstr>
      <vt:lpstr>Times</vt:lpstr>
      <vt:lpstr>Times New Roman</vt:lpstr>
      <vt:lpstr>Powerpoint template 11 aug 2014</vt:lpstr>
      <vt:lpstr>PowerPoint Presentation</vt:lpstr>
      <vt:lpstr>Before we Start</vt:lpstr>
      <vt:lpstr>Futures and Isolates</vt:lpstr>
      <vt:lpstr>Isolates</vt:lpstr>
      <vt:lpstr>Isolates in Action</vt:lpstr>
      <vt:lpstr>How it Works…</vt:lpstr>
      <vt:lpstr>Futures</vt:lpstr>
      <vt:lpstr>The Parallel Operator</vt:lpstr>
      <vt:lpstr>Session 1 Summary</vt:lpstr>
      <vt:lpstr>Some ”Gotcha’s”</vt:lpstr>
      <vt:lpstr>Session 1 Exercises</vt:lpstr>
      <vt:lpstr>Session 2 Summary (1/2)</vt:lpstr>
      <vt:lpstr>Session 2 Summary (2/2)</vt:lpstr>
      <vt:lpstr>Session 2 Exercises</vt:lpstr>
      <vt:lpstr>First Coffee Break</vt:lpstr>
      <vt:lpstr>Session 3 Summary</vt:lpstr>
      <vt:lpstr>Session 3 Exercises</vt:lpstr>
      <vt:lpstr>Session 4 Summary (1/2)</vt:lpstr>
      <vt:lpstr>Session 4 Summary (2/2)</vt:lpstr>
      <vt:lpstr>Troubleshooting #1</vt:lpstr>
      <vt:lpstr>Session 4 Exercises</vt:lpstr>
      <vt:lpstr>GUI Postback Demo</vt:lpstr>
      <vt:lpstr>Session 5 Summary</vt:lpstr>
      <vt:lpstr>Session 5 Exercises</vt:lpstr>
      <vt:lpstr>Configuration Options</vt:lpstr>
      <vt:lpstr>More limitations / Gotchas</vt:lpstr>
      <vt:lpstr>Troubleshooting #2</vt:lpstr>
      <vt:lpstr>2nd Coffee Break</vt:lpstr>
      <vt:lpstr>Mandelbrot Set</vt:lpstr>
      <vt:lpstr>Session 6 Summary</vt:lpstr>
      <vt:lpstr>Session 6 Exercises</vt:lpstr>
      <vt:lpstr>Session 7 Summary</vt:lpstr>
      <vt:lpstr>Session 7 Exercises</vt:lpstr>
      <vt:lpstr>Futures and Isolates</vt:lpstr>
      <vt:lpstr>Known Weaknesses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Morten Kromberg</dc:creator>
  <cp:lastModifiedBy>Morten Kromberg</cp:lastModifiedBy>
  <cp:revision>66</cp:revision>
  <cp:lastPrinted>2014-08-15T09:52:37Z</cp:lastPrinted>
  <dcterms:created xsi:type="dcterms:W3CDTF">2014-09-05T07:01:50Z</dcterms:created>
  <dcterms:modified xsi:type="dcterms:W3CDTF">2014-09-20T20:51:34Z</dcterms:modified>
</cp:coreProperties>
</file>