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50" r:id="rId1"/>
  </p:sldMasterIdLst>
  <p:notesMasterIdLst>
    <p:notesMasterId r:id="rId89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339" r:id="rId19"/>
    <p:sldId id="275" r:id="rId20"/>
    <p:sldId id="276" r:id="rId21"/>
    <p:sldId id="341" r:id="rId22"/>
    <p:sldId id="342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343" r:id="rId31"/>
    <p:sldId id="284" r:id="rId32"/>
    <p:sldId id="344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340" r:id="rId45"/>
    <p:sldId id="297" r:id="rId46"/>
    <p:sldId id="298" r:id="rId47"/>
    <p:sldId id="299" r:id="rId48"/>
    <p:sldId id="300" r:id="rId49"/>
    <p:sldId id="338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8" r:id="rId67"/>
    <p:sldId id="317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45" r:id="rId77"/>
    <p:sldId id="327" r:id="rId78"/>
    <p:sldId id="328" r:id="rId79"/>
    <p:sldId id="329" r:id="rId80"/>
    <p:sldId id="330" r:id="rId81"/>
    <p:sldId id="331" r:id="rId82"/>
    <p:sldId id="332" r:id="rId83"/>
    <p:sldId id="333" r:id="rId84"/>
    <p:sldId id="334" r:id="rId85"/>
    <p:sldId id="335" r:id="rId86"/>
    <p:sldId id="336" r:id="rId87"/>
    <p:sldId id="337" r:id="rId88"/>
  </p:sldIdLst>
  <p:sldSz cx="9144000" cy="6858000" type="screen4x3"/>
  <p:notesSz cx="6718300" cy="9855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32" autoAdjust="0"/>
    <p:restoredTop sz="90231" autoAdjust="0"/>
  </p:normalViewPr>
  <p:slideViewPr>
    <p:cSldViewPr>
      <p:cViewPr>
        <p:scale>
          <a:sx n="60" d="100"/>
          <a:sy n="60" d="100"/>
        </p:scale>
        <p:origin x="-1512" y="-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notesMaster" Target="notesMasters/notesMaster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presProps" Target="pres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263" cy="49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5482" y="0"/>
            <a:ext cx="2911263" cy="49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5350" y="739775"/>
            <a:ext cx="4927600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1830" y="4681220"/>
            <a:ext cx="5374640" cy="4434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60730"/>
            <a:ext cx="2911263" cy="49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5482" y="9360730"/>
            <a:ext cx="2911263" cy="49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1CB69223-2A7E-4679-8394-C16FA4EA79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0066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Big_data" TargetMode="External"/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en.wikipedia.org/wiki/Real-time_web" TargetMode="Externa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1860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637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We need to specify a BOM (Bytes Order Mark) and encode Text into UTF-x. Editors can then read them.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0951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fileUtilities</a:t>
            </a:r>
            <a:r>
              <a:rPr lang="en-GB" dirty="0" smtClean="0"/>
              <a:t> is also found in</a:t>
            </a:r>
            <a:r>
              <a:rPr lang="en-GB" baseline="0" dirty="0" smtClean="0"/>
              <a:t> tools/code/</a:t>
            </a:r>
            <a:r>
              <a:rPr lang="en-GB" baseline="0" dirty="0" err="1" smtClean="0"/>
              <a:t>fileUtils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0951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Once opened in Notepad the file can be edited. It can also be edited</a:t>
            </a:r>
            <a:r>
              <a:rPr lang="en-GB" baseline="0" dirty="0" smtClean="0"/>
              <a:t> IN APL using the </a:t>
            </a:r>
            <a:r>
              <a:rPr lang="en-GB" baseline="0" dirty="0" err="1" smtClean="0"/>
              <a:t>ucmd</a:t>
            </a:r>
            <a:r>
              <a:rPr lang="en-GB" baseline="0" dirty="0" smtClean="0"/>
              <a:t> ]</a:t>
            </a:r>
            <a:r>
              <a:rPr lang="en-GB" baseline="0" dirty="0" err="1" smtClean="0"/>
              <a:t>file.edit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0951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0951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0951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Flexibility – Inverted</a:t>
            </a:r>
            <a:r>
              <a:rPr lang="en-US" baseline="0" dirty="0" smtClean="0"/>
              <a:t> database, full text, arbitrary data, offset/block, a blank canvas</a:t>
            </a:r>
            <a:endParaRPr lang="en-US" dirty="0" smtClean="0"/>
          </a:p>
          <a:p>
            <a:r>
              <a:rPr lang="en-US" dirty="0" smtClean="0"/>
              <a:t>Security</a:t>
            </a:r>
            <a:r>
              <a:rPr lang="en-US" baseline="0" dirty="0" smtClean="0"/>
              <a:t> – if the user can tie the file directly, he can also edit it with something like </a:t>
            </a:r>
            <a:r>
              <a:rPr lang="en-US" baseline="0" dirty="0" err="1" smtClean="0"/>
              <a:t>NotePad</a:t>
            </a:r>
            <a:endParaRPr lang="en-US" baseline="0" dirty="0" smtClean="0"/>
          </a:p>
          <a:p>
            <a:r>
              <a:rPr lang="en-US" baseline="0" dirty="0" smtClean="0"/>
              <a:t>APL-centric – difficult to share with non-APL environments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0706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 extension of those files is DCF by default (only</a:t>
            </a:r>
            <a:r>
              <a:rPr lang="en-GB" baseline="0" dirty="0" smtClean="0"/>
              <a:t> on Windows!)</a:t>
            </a:r>
          </a:p>
          <a:p>
            <a:r>
              <a:rPr lang="en-GB" baseline="0" dirty="0" smtClean="0"/>
              <a:t>Point out the issues of dealing with cross platform – it's best to be explicit with file extensions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0951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0951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095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Talk with us through the week about your needs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2591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 comma can</a:t>
            </a:r>
            <a:r>
              <a:rPr lang="en-GB" baseline="0" dirty="0" smtClean="0"/>
              <a:t> be changed. The Swedes use ; instead.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637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637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Each item is a string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637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637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637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637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6 rows,</a:t>
            </a:r>
            <a:r>
              <a:rPr lang="en-GB" baseline="0" dirty="0" smtClean="0"/>
              <a:t> 3 columns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6371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6371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6371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637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 are places</a:t>
            </a:r>
            <a:r>
              <a:rPr lang="en-US" baseline="0" dirty="0" smtClean="0"/>
              <a:t> to get or put or present data.</a:t>
            </a:r>
          </a:p>
          <a:p>
            <a:r>
              <a:rPr lang="en-US" baseline="0" dirty="0" smtClean="0"/>
              <a:t>MS Office: e.g. Excel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3797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6371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6371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6371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6371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Let's read the employees'</a:t>
            </a:r>
            <a:r>
              <a:rPr lang="en-GB" baseline="0" dirty="0" smtClean="0"/>
              <a:t> file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6371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6371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6371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6371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 green columns</a:t>
            </a:r>
            <a:r>
              <a:rPr lang="en-GB" baseline="0" dirty="0" smtClean="0"/>
              <a:t> are new – let's write the whole thing out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6371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637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Stand alone – MS Access</a:t>
            </a:r>
            <a:r>
              <a:rPr lang="en-US" baseline="0" dirty="0" smtClean="0"/>
              <a:t>, MySQL, SQL Server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43637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NoSQL databases are increasingly used in 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  <a:hlinkClick r:id="rId3" tooltip="Big data"/>
              </a:rPr>
              <a:t>big data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 and 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  <a:hlinkClick r:id="rId4" tooltip="Real-time web"/>
              </a:rPr>
              <a:t>real-time web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 applications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93542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isn't quite</a:t>
            </a:r>
            <a:r>
              <a:rPr lang="en-GB" baseline="0" dirty="0" smtClean="0"/>
              <a:t> correct…</a:t>
            </a:r>
          </a:p>
          <a:p>
            <a:r>
              <a:rPr lang="en-GB" baseline="0" dirty="0" smtClean="0"/>
              <a:t>One way to access relational databases from APL is to use the SQA namespace in SQAPL</a:t>
            </a:r>
          </a:p>
          <a:p>
            <a:r>
              <a:rPr lang="en-GB" baseline="0" dirty="0" smtClean="0"/>
              <a:t>SQA interfaces with the ODBC (Open Data Base Connectivity) drivers for a number of databases including MS Access, Oracle, MySQL, SQL Server, and DB2</a:t>
            </a:r>
          </a:p>
          <a:p>
            <a:r>
              <a:rPr lang="en-GB" baseline="0" dirty="0" smtClean="0"/>
              <a:t>One common way to access a database is to set up a </a:t>
            </a:r>
            <a:r>
              <a:rPr lang="en-GB" baseline="0" smtClean="0"/>
              <a:t>data source seen after…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6371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isn't quite</a:t>
            </a:r>
            <a:r>
              <a:rPr lang="en-GB" baseline="0" dirty="0" smtClean="0"/>
              <a:t> correct…</a:t>
            </a:r>
          </a:p>
          <a:p>
            <a:r>
              <a:rPr lang="en-GB" baseline="0" dirty="0" smtClean="0"/>
              <a:t>One way to access relational databases from APL is to use the SQA namespace in SQAPL</a:t>
            </a:r>
          </a:p>
          <a:p>
            <a:r>
              <a:rPr lang="en-GB" baseline="0" dirty="0" smtClean="0"/>
              <a:t>SQA interfaces with the ODBC (Open Data Base Connectivity) drivers for a number of databases including MS Access, Oracle, MySQL, SQL Server, and DB2</a:t>
            </a:r>
          </a:p>
          <a:p>
            <a:r>
              <a:rPr lang="en-GB" baseline="0" dirty="0" smtClean="0"/>
              <a:t>One common way to access a database is to set up a data source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6371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6371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6371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6371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6371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]demo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6371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6371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637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is for regular text only (AZ09.).</a:t>
            </a:r>
            <a:r>
              <a:rPr lang="en-GB" baseline="0" dirty="0" smtClean="0"/>
              <a:t> For other (e.g. APL) we need something else.</a:t>
            </a:r>
          </a:p>
          <a:p>
            <a:r>
              <a:rPr lang="en-GB" baseline="0" dirty="0" smtClean="0"/>
              <a:t>Clients.csv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43113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BTW there is a program &lt;</a:t>
            </a:r>
            <a:r>
              <a:rPr lang="en-GB" dirty="0" err="1" smtClean="0"/>
              <a:t>genRecords</a:t>
            </a:r>
            <a:r>
              <a:rPr lang="en-GB" dirty="0" smtClean="0"/>
              <a:t>&gt; in tools\data\names to generate random data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6371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BTW there is a program &lt;</a:t>
            </a:r>
            <a:r>
              <a:rPr lang="en-GB" dirty="0" err="1" smtClean="0"/>
              <a:t>genRecords</a:t>
            </a:r>
            <a:r>
              <a:rPr lang="en-GB" dirty="0" smtClean="0"/>
              <a:t>&gt; in tools\data\names to generate random data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6371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8⌶ is a special function written just for that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6371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6371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isn't quite</a:t>
            </a:r>
            <a:r>
              <a:rPr lang="en-GB" baseline="0" dirty="0" smtClean="0"/>
              <a:t> correct…</a:t>
            </a:r>
          </a:p>
          <a:p>
            <a:r>
              <a:rPr lang="en-GB" baseline="0" dirty="0" smtClean="0"/>
              <a:t>One way to access relational databases from APL is to use the SQA namespace in SQAPL</a:t>
            </a:r>
          </a:p>
          <a:p>
            <a:r>
              <a:rPr lang="en-GB" baseline="0" dirty="0" smtClean="0"/>
              <a:t>SQA interfaces with the ODBC (Open Data Base Connectivity) drivers for a number of databases including MS Access, Oracle, MySQL, SQL Server, and DB2</a:t>
            </a:r>
          </a:p>
          <a:p>
            <a:r>
              <a:rPr lang="en-GB" baseline="0" dirty="0" smtClean="0"/>
              <a:t>One common way to access a database is to set up a data source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6371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]demo </a:t>
            </a:r>
            <a:r>
              <a:rPr lang="en-US" dirty="0" err="1" smtClean="0"/>
              <a:t>sqapl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02183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column</a:t>
            </a:r>
            <a:r>
              <a:rPr lang="en-US" baseline="0" dirty="0" smtClean="0"/>
              <a:t> [;5] </a:t>
            </a:r>
          </a:p>
          <a:p>
            <a:r>
              <a:rPr lang="en-US" dirty="0" smtClean="0"/>
              <a:t>1 Element</a:t>
            </a:r>
          </a:p>
          <a:p>
            <a:r>
              <a:rPr lang="en-US" dirty="0" smtClean="0"/>
              <a:t>2 Child element </a:t>
            </a:r>
          </a:p>
          <a:p>
            <a:r>
              <a:rPr lang="en-US" dirty="0" smtClean="0"/>
              <a:t>4 Character data </a:t>
            </a:r>
          </a:p>
          <a:p>
            <a:r>
              <a:rPr lang="en-US" dirty="0" smtClean="0"/>
              <a:t>8 Markup not otherwise defined </a:t>
            </a:r>
          </a:p>
          <a:p>
            <a:r>
              <a:rPr lang="en-US" dirty="0" smtClean="0"/>
              <a:t>16 Comment markup </a:t>
            </a:r>
          </a:p>
          <a:p>
            <a:r>
              <a:rPr lang="en-US" dirty="0" smtClean="0"/>
              <a:t>32 Processing instruction markup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82109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]demo xml</a:t>
            </a:r>
          </a:p>
          <a:p>
            <a:r>
              <a:rPr lang="en-US" dirty="0" err="1" smtClean="0"/>
              <a:t>ToNS</a:t>
            </a:r>
            <a:r>
              <a:rPr lang="en-US" baseline="0" dirty="0" smtClean="0"/>
              <a:t> useful for configuration settings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7529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]demo JSON</a:t>
            </a:r>
          </a:p>
          <a:p>
            <a:r>
              <a:rPr lang="en-US" dirty="0" smtClean="0"/>
              <a:t>show serialization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18423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 </a:t>
            </a:r>
            <a:r>
              <a:rPr lang="en-US" dirty="0" err="1" smtClean="0"/>
              <a:t>HTTPGet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1421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UCSx</a:t>
            </a:r>
            <a:r>
              <a:rPr lang="en-GB" dirty="0" smtClean="0"/>
              <a:t> are represented in APL by 80 160</a:t>
            </a:r>
            <a:r>
              <a:rPr lang="en-GB" baseline="0" dirty="0" smtClean="0"/>
              <a:t> and 320 types ([]DR)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761584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 </a:t>
            </a:r>
            <a:r>
              <a:rPr lang="en-US" dirty="0" err="1" smtClean="0"/>
              <a:t>HTTPGet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142131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10716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LoadData</a:t>
            </a:r>
            <a:r>
              <a:rPr lang="en-US" dirty="0" smtClean="0"/>
              <a:t> workspace contains an example in </a:t>
            </a:r>
            <a:r>
              <a:rPr lang="en-US" dirty="0" err="1" smtClean="0"/>
              <a:t>LoadXL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10716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10716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]demo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LoadGoogle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451711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237498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237498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237498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2374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UCS4=UTF32; in theory max 6 for UTF-8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1927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No need to specify a BOM, the type (160) must correspond</a:t>
            </a:r>
            <a:r>
              <a:rPr lang="en-GB" baseline="0" dirty="0" smtClean="0"/>
              <a:t> to the type of the string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0951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80 is not what we want, each character is turned into 2 (possibly unrelated) characters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63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slid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7884368" y="116632"/>
            <a:ext cx="9589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pPr algn="r"/>
            <a:fld id="{4D6A1F21-6DDA-4D75-917B-3675E7404BBE}" type="slidenum">
              <a:rPr lang="en-GB" smtClean="0"/>
              <a:pPr algn="r"/>
              <a:t>‹#›</a:t>
            </a:fld>
            <a:endParaRPr lang="en-GB" dirty="0"/>
          </a:p>
        </p:txBody>
      </p:sp>
      <p:pic>
        <p:nvPicPr>
          <p:cNvPr id="13" name="Picture 4" descr="C:\Users\fiona\Desktop\test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205" y="2348880"/>
            <a:ext cx="2952328" cy="367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3"/>
          <p:cNvSpPr>
            <a:spLocks noGrp="1"/>
          </p:cNvSpPr>
          <p:nvPr>
            <p:ph type="title" hasCustomPrompt="1"/>
          </p:nvPr>
        </p:nvSpPr>
        <p:spPr>
          <a:xfrm>
            <a:off x="755575" y="620689"/>
            <a:ext cx="7632849" cy="720079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title</a:t>
            </a:r>
            <a:endParaRPr lang="en-GB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55576" y="1484784"/>
            <a:ext cx="7632849" cy="64866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 smtClean="0"/>
              <a:t>Click to edit name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5929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4D6A1F21-6DDA-4D75-917B-3675E7404BBE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55575" y="692696"/>
            <a:ext cx="7632849" cy="853676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755575" y="1700213"/>
            <a:ext cx="7632849" cy="4321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279" y="5701275"/>
            <a:ext cx="875054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84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55575" y="692696"/>
            <a:ext cx="7632849" cy="853676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755576" y="1628800"/>
            <a:ext cx="3672408" cy="43924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1"/>
          </p:nvPr>
        </p:nvSpPr>
        <p:spPr>
          <a:xfrm>
            <a:off x="4716016" y="1654690"/>
            <a:ext cx="3672408" cy="43665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7884368" y="116632"/>
            <a:ext cx="9589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pPr algn="r"/>
            <a:fld id="{4D6A1F21-6DDA-4D75-917B-3675E7404BBE}" type="slidenum">
              <a:rPr lang="en-GB" smtClean="0"/>
              <a:pPr algn="r"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279" y="5701275"/>
            <a:ext cx="875054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709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2648" y="1655064"/>
            <a:ext cx="7991856" cy="43924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da-DK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019200"/>
          </a:xfrm>
          <a:prstGeom prst="rect">
            <a:avLst/>
          </a:prstGeom>
        </p:spPr>
        <p:txBody>
          <a:bodyPr/>
          <a:lstStyle>
            <a:lvl1pPr algn="ctr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079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7884368" y="116632"/>
            <a:ext cx="9589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pPr algn="r"/>
            <a:fld id="{4D6A1F21-6DDA-4D75-917B-3675E7404BBE}" type="slidenum">
              <a:rPr lang="en-GB" smtClean="0"/>
              <a:pPr algn="r"/>
              <a:t>‹#›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05" y="6452509"/>
            <a:ext cx="1224135" cy="20762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6" r:id="rId3"/>
    <p:sldLayoutId id="2147483669" r:id="rId4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 baseline="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33"/>
          </a:solidFill>
          <a:latin typeface="Geneva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33"/>
          </a:solidFill>
          <a:latin typeface="Geneva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33"/>
          </a:solidFill>
          <a:latin typeface="Geneva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33"/>
          </a:solidFill>
          <a:latin typeface="Geneva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33"/>
          </a:solidFill>
          <a:latin typeface="Geneva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33"/>
          </a:solidFill>
          <a:latin typeface="Geneva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33"/>
          </a:solidFill>
          <a:latin typeface="Geneva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33"/>
          </a:solidFill>
          <a:latin typeface="Geneva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Char char="•"/>
        <a:defRPr sz="3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Char char="–"/>
        <a:defRPr sz="2800">
          <a:solidFill>
            <a:srgbClr val="333333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Char char="•"/>
        <a:defRPr sz="2400">
          <a:solidFill>
            <a:srgbClr val="333333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Char char="–"/>
        <a:defRPr sz="2000">
          <a:solidFill>
            <a:srgbClr val="333333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Char char="»"/>
        <a:defRPr sz="2000">
          <a:solidFill>
            <a:srgbClr val="333333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Char char="»"/>
        <a:defRPr sz="2000">
          <a:solidFill>
            <a:srgbClr val="333333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Char char="»"/>
        <a:defRPr sz="2000">
          <a:solidFill>
            <a:srgbClr val="333333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Char char="»"/>
        <a:defRPr sz="2000">
          <a:solidFill>
            <a:srgbClr val="333333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Char char="»"/>
        <a:defRPr sz="2000">
          <a:solidFill>
            <a:srgbClr val="333333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4" Type="http://schemas.openxmlformats.org/officeDocument/2006/relationships/slide" Target="slide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Relationship Id="rId4" Type="http://schemas.openxmlformats.org/officeDocument/2006/relationships/slide" Target="slide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nectionstrings.com/" TargetMode="Externa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75.xml"/><Relationship Id="rId3" Type="http://schemas.openxmlformats.org/officeDocument/2006/relationships/slide" Target="slide19.xml"/><Relationship Id="rId7" Type="http://schemas.openxmlformats.org/officeDocument/2006/relationships/slide" Target="slide62.xml"/><Relationship Id="rId2" Type="http://schemas.openxmlformats.org/officeDocument/2006/relationships/slide" Target="slide8.xml"/><Relationship Id="rId1" Type="http://schemas.openxmlformats.org/officeDocument/2006/relationships/slideLayout" Target="../slideLayouts/slideLayout4.xml"/><Relationship Id="rId6" Type="http://schemas.openxmlformats.org/officeDocument/2006/relationships/slide" Target="slide43.xml"/><Relationship Id="rId5" Type="http://schemas.openxmlformats.org/officeDocument/2006/relationships/slide" Target="slide36.xml"/><Relationship Id="rId10" Type="http://schemas.openxmlformats.org/officeDocument/2006/relationships/slide" Target="slide80.xml"/><Relationship Id="rId4" Type="http://schemas.openxmlformats.org/officeDocument/2006/relationships/slide" Target="slide23.xml"/><Relationship Id="rId9" Type="http://schemas.openxmlformats.org/officeDocument/2006/relationships/slide" Target="slide7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://www.w3schools.com/webservices/tempconvert.asmx?op=CelsiusToFahrenheit" TargetMode="External"/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hyperlink" Target="http://graphical.weather.gov/xml/sample_products/browser_interface/ndfdBrowserClientByDay.php?zipCodeList=14586&amp;format=24+hourly&amp;numDays=1" TargetMode="Externa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hyperlink" Target="http://example.com/cds/" TargetMode="Externa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example.com/cds/cd23" TargetMode="Externa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hyperlink" Target="https://code.google.com/apis/console/?noredirect&amp;pli=1#project:671358220386:services" TargetMode="External"/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4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4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yncfusion.com/products/javascript" TargetMode="External"/><Relationship Id="rId2" Type="http://schemas.openxmlformats.org/officeDocument/2006/relationships/hyperlink" Target="http://www.syncfusion.com/products/wpf" TargetMode="External"/><Relationship Id="rId1" Type="http://schemas.openxmlformats.org/officeDocument/2006/relationships/slideLayout" Target="../slideLayouts/slideLayout4.xml"/><Relationship Id="rId4" Type="http://schemas.openxmlformats.org/officeDocument/2006/relationships/slide" Target="slide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7632849" cy="720079"/>
          </a:xfrm>
        </p:spPr>
        <p:txBody>
          <a:bodyPr/>
          <a:lstStyle/>
          <a:p>
            <a:r>
              <a:rPr lang="en-GB" dirty="0"/>
              <a:t>Data </a:t>
            </a:r>
            <a:r>
              <a:rPr lang="en-GB" dirty="0" smtClean="0"/>
              <a:t>workshop</a:t>
            </a:r>
            <a:br>
              <a:rPr lang="en-GB" dirty="0" smtClean="0"/>
            </a:br>
            <a:r>
              <a:rPr lang="en-US" dirty="0"/>
              <a:t>The Ins and Outs of Data</a:t>
            </a:r>
            <a:br>
              <a:rPr lang="en-US" dirty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755576" y="1772816"/>
            <a:ext cx="7632849" cy="648667"/>
          </a:xfrm>
        </p:spPr>
        <p:txBody>
          <a:bodyPr/>
          <a:lstStyle/>
          <a:p>
            <a:r>
              <a:rPr lang="en-US" sz="1800" dirty="0" smtClean="0"/>
              <a:t>Dan </a:t>
            </a:r>
            <a:r>
              <a:rPr lang="en-US" sz="1800" dirty="0"/>
              <a:t>Baronet, Adam </a:t>
            </a:r>
            <a:r>
              <a:rPr lang="en-US" sz="1800" dirty="0" err="1"/>
              <a:t>Brudweski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Applications Tools Group, Dyalog LTD</a:t>
            </a:r>
          </a:p>
          <a:p>
            <a:r>
              <a:rPr lang="en-US" b="1" dirty="0"/>
              <a:t/>
            </a:r>
            <a:br>
              <a:rPr lang="en-US" b="1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277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23528" y="1579240"/>
            <a:ext cx="8568952" cy="4370040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400" dirty="0" err="1" smtClean="0"/>
              <a:t>UCSn</a:t>
            </a:r>
            <a:r>
              <a:rPr lang="en-GB" sz="2400" dirty="0" smtClean="0"/>
              <a:t> (Unicode Character Set) refers to the size (n=1, 2, 4) of each character written.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400" dirty="0" smtClean="0"/>
              <a:t>UTF-n (</a:t>
            </a:r>
            <a:r>
              <a:rPr lang="en-GB" sz="2400" dirty="0"/>
              <a:t>Unicode Transformation </a:t>
            </a:r>
            <a:r>
              <a:rPr lang="en-GB" sz="2400" dirty="0" smtClean="0"/>
              <a:t>Format, n=8, 16, 32 bits) refers to the type of encoding for each character: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/>
              <a:t>UTF-8 is the standard character encoding on the web.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/>
              <a:t>UTF-8 is the default character encoding for HTML5, CSS, JavaScript, PHP, SQL, and XML</a:t>
            </a:r>
            <a:r>
              <a:rPr lang="en-US" sz="2400" dirty="0" smtClean="0"/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400" dirty="0" smtClean="0"/>
              <a:t>UTF-8 encoding uses a maximum of 4 bytes per Unicode point, UTF-16 uses 2, UTF-32 uses 1</a:t>
            </a:r>
            <a:endParaRPr lang="en-US" sz="2400" dirty="0"/>
          </a:p>
          <a:p>
            <a:pPr algn="l"/>
            <a:endParaRPr lang="en-GB" sz="28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Native files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4055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755576" y="1628800"/>
            <a:ext cx="7848872" cy="3865984"/>
          </a:xfrm>
        </p:spPr>
        <p:txBody>
          <a:bodyPr/>
          <a:lstStyle/>
          <a:p>
            <a:pPr algn="l"/>
            <a:r>
              <a:rPr lang="en-GB" dirty="0" smtClean="0"/>
              <a:t>To write a native file containing UCS1, UCS2 or UCS4:</a:t>
            </a:r>
          </a:p>
          <a:p>
            <a:pPr algn="l"/>
            <a:r>
              <a:rPr lang="en-GB" dirty="0" smtClean="0">
                <a:latin typeface="APL385 Unicode" panose="020B0709000202000203" pitchFamily="49" charset="0"/>
              </a:rPr>
              <a:t>   ⎕DR Text← 'APL</a:t>
            </a:r>
            <a:r>
              <a:rPr lang="en-GB" dirty="0" smtClean="0">
                <a:solidFill>
                  <a:srgbClr val="FF0000"/>
                </a:solidFill>
                <a:latin typeface="APL385 Unicode" panose="020B0709000202000203" pitchFamily="49" charset="0"/>
              </a:rPr>
              <a:t>⍺⍵</a:t>
            </a:r>
            <a:r>
              <a:rPr lang="en-GB" dirty="0" smtClean="0">
                <a:latin typeface="APL385 Unicode" panose="020B0709000202000203" pitchFamily="49" charset="0"/>
              </a:rPr>
              <a:t>'</a:t>
            </a:r>
            <a:br>
              <a:rPr lang="en-GB" dirty="0" smtClean="0">
                <a:latin typeface="APL385 Unicode" panose="020B0709000202000203" pitchFamily="49" charset="0"/>
              </a:rPr>
            </a:br>
            <a:r>
              <a:rPr lang="en-GB" dirty="0" smtClean="0">
                <a:solidFill>
                  <a:srgbClr val="FF0000"/>
                </a:solidFill>
                <a:latin typeface="APL385 Unicode" panose="020B0709000202000203" pitchFamily="49" charset="0"/>
              </a:rPr>
              <a:t>160</a:t>
            </a:r>
            <a:endParaRPr lang="en-GB" dirty="0">
              <a:solidFill>
                <a:srgbClr val="FF0000"/>
              </a:solidFill>
              <a:latin typeface="APL385 Unicode" panose="020B0709000202000203" pitchFamily="49" charset="0"/>
            </a:endParaRPr>
          </a:p>
          <a:p>
            <a:pPr algn="l"/>
            <a:r>
              <a:rPr lang="en-GB" dirty="0" smtClean="0">
                <a:latin typeface="APL385 Unicode" panose="020B0709000202000203" pitchFamily="49" charset="0"/>
              </a:rPr>
              <a:t>   Tie ← filename ⎕</a:t>
            </a:r>
            <a:r>
              <a:rPr lang="en-GB" dirty="0" err="1" smtClean="0">
                <a:latin typeface="APL385 Unicode" panose="020B0709000202000203" pitchFamily="49" charset="0"/>
              </a:rPr>
              <a:t>ncreate</a:t>
            </a:r>
            <a:r>
              <a:rPr lang="en-GB" dirty="0" smtClean="0">
                <a:latin typeface="APL385 Unicode" panose="020B0709000202000203" pitchFamily="49" charset="0"/>
              </a:rPr>
              <a:t> 0</a:t>
            </a:r>
          </a:p>
          <a:p>
            <a:pPr algn="l"/>
            <a:r>
              <a:rPr lang="en-GB" dirty="0" smtClean="0">
                <a:latin typeface="APL385 Unicode" panose="020B0709000202000203" pitchFamily="49" charset="0"/>
              </a:rPr>
              <a:t>   Text ⎕</a:t>
            </a:r>
            <a:r>
              <a:rPr lang="en-GB" dirty="0" err="1" smtClean="0">
                <a:latin typeface="APL385 Unicode" panose="020B0709000202000203" pitchFamily="49" charset="0"/>
              </a:rPr>
              <a:t>nappend</a:t>
            </a:r>
            <a:r>
              <a:rPr lang="en-GB" dirty="0" smtClean="0">
                <a:latin typeface="APL385 Unicode" panose="020B0709000202000203" pitchFamily="49" charset="0"/>
              </a:rPr>
              <a:t> Tie</a:t>
            </a:r>
            <a:r>
              <a:rPr lang="en-GB" dirty="0">
                <a:latin typeface="APL385 Unicode" panose="020B0709000202000203" pitchFamily="49" charset="0"/>
              </a:rPr>
              <a:t>, </a:t>
            </a:r>
            <a:r>
              <a:rPr lang="en-GB" dirty="0" smtClean="0">
                <a:solidFill>
                  <a:srgbClr val="FF0000"/>
                </a:solidFill>
                <a:latin typeface="APL385 Unicode" panose="020B0709000202000203" pitchFamily="49" charset="0"/>
              </a:rPr>
              <a:t>160</a:t>
            </a:r>
          </a:p>
          <a:p>
            <a:pPr algn="l"/>
            <a:r>
              <a:rPr lang="en-GB" dirty="0" smtClean="0">
                <a:latin typeface="APL385 Unicode" panose="020B0709000202000203" pitchFamily="49" charset="0"/>
              </a:rPr>
              <a:t>   (⍴Text),⎕</a:t>
            </a:r>
            <a:r>
              <a:rPr lang="en-GB" dirty="0" err="1" smtClean="0">
                <a:latin typeface="APL385 Unicode" panose="020B0709000202000203" pitchFamily="49" charset="0"/>
              </a:rPr>
              <a:t>nsize</a:t>
            </a:r>
            <a:r>
              <a:rPr lang="en-GB" dirty="0" smtClean="0">
                <a:latin typeface="APL385 Unicode" panose="020B0709000202000203" pitchFamily="49" charset="0"/>
              </a:rPr>
              <a:t> Tie</a:t>
            </a:r>
          </a:p>
          <a:p>
            <a:pPr algn="l"/>
            <a:r>
              <a:rPr lang="en-GB" dirty="0" smtClean="0">
                <a:latin typeface="APL385 Unicode" panose="020B0709000202000203" pitchFamily="49" charset="0"/>
              </a:rPr>
              <a:t>5  10</a:t>
            </a:r>
            <a:endParaRPr lang="en-GB" dirty="0">
              <a:latin typeface="APL385 Unicode" panose="020B0709000202000203" pitchFamily="49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Native files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209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11560" y="1556792"/>
            <a:ext cx="7920880" cy="4319360"/>
          </a:xfrm>
        </p:spPr>
        <p:txBody>
          <a:bodyPr/>
          <a:lstStyle/>
          <a:p>
            <a:pPr algn="l"/>
            <a:r>
              <a:rPr lang="en-GB" dirty="0" smtClean="0"/>
              <a:t>To read a native </a:t>
            </a:r>
            <a:r>
              <a:rPr lang="en-GB" dirty="0"/>
              <a:t>file containing UCS1, UCS2 or </a:t>
            </a:r>
            <a:r>
              <a:rPr lang="en-GB" dirty="0" smtClean="0"/>
              <a:t>UCS4 you need to know the size:</a:t>
            </a:r>
            <a:endParaRPr lang="en-GB" dirty="0"/>
          </a:p>
          <a:p>
            <a:pPr algn="l"/>
            <a:r>
              <a:rPr lang="en-GB" dirty="0" smtClean="0">
                <a:latin typeface="APL385 Unicode" panose="020B0709000202000203" pitchFamily="49" charset="0"/>
              </a:rPr>
              <a:t>   Tie ←filename ⎕</a:t>
            </a:r>
            <a:r>
              <a:rPr lang="en-GB" dirty="0" err="1" smtClean="0">
                <a:latin typeface="APL385 Unicode" panose="020B0709000202000203" pitchFamily="49" charset="0"/>
              </a:rPr>
              <a:t>ntie</a:t>
            </a:r>
            <a:r>
              <a:rPr lang="en-GB" dirty="0" smtClean="0">
                <a:latin typeface="APL385 Unicode" panose="020B0709000202000203" pitchFamily="49" charset="0"/>
              </a:rPr>
              <a:t> 0</a:t>
            </a:r>
            <a:br>
              <a:rPr lang="en-GB" dirty="0" smtClean="0">
                <a:latin typeface="APL385 Unicode" panose="020B0709000202000203" pitchFamily="49" charset="0"/>
              </a:rPr>
            </a:br>
            <a:r>
              <a:rPr lang="en-GB" dirty="0" smtClean="0">
                <a:latin typeface="APL385 Unicode" panose="020B0709000202000203" pitchFamily="49" charset="0"/>
              </a:rPr>
              <a:t>   Size←⎕</a:t>
            </a:r>
            <a:r>
              <a:rPr lang="en-GB" dirty="0" err="1" smtClean="0">
                <a:latin typeface="APL385 Unicode" panose="020B0709000202000203" pitchFamily="49" charset="0"/>
              </a:rPr>
              <a:t>nsize</a:t>
            </a:r>
            <a:r>
              <a:rPr lang="en-GB" dirty="0" smtClean="0">
                <a:latin typeface="APL385 Unicode" panose="020B0709000202000203" pitchFamily="49" charset="0"/>
              </a:rPr>
              <a:t> Tie</a:t>
            </a:r>
          </a:p>
          <a:p>
            <a:pPr algn="l"/>
            <a:r>
              <a:rPr lang="en-GB" dirty="0" smtClean="0">
                <a:latin typeface="APL385 Unicode" panose="020B0709000202000203" pitchFamily="49" charset="0"/>
              </a:rPr>
              <a:t>   ⎕</a:t>
            </a:r>
            <a:r>
              <a:rPr lang="en-GB" dirty="0" err="1" smtClean="0">
                <a:latin typeface="APL385 Unicode" panose="020B0709000202000203" pitchFamily="49" charset="0"/>
              </a:rPr>
              <a:t>nread</a:t>
            </a:r>
            <a:r>
              <a:rPr lang="en-GB" dirty="0" smtClean="0">
                <a:latin typeface="APL385 Unicode" panose="020B0709000202000203" pitchFamily="49" charset="0"/>
              </a:rPr>
              <a:t> Tie,80,Size,0</a:t>
            </a:r>
            <a:br>
              <a:rPr lang="en-GB" dirty="0" smtClean="0">
                <a:latin typeface="APL385 Unicode" panose="020B0709000202000203" pitchFamily="49" charset="0"/>
              </a:rPr>
            </a:br>
            <a:r>
              <a:rPr lang="en-GB" dirty="0" smtClean="0">
                <a:latin typeface="APL385 Unicode" panose="020B0709000202000203" pitchFamily="49" charset="0"/>
              </a:rPr>
              <a:t>A P L </a:t>
            </a:r>
            <a:r>
              <a:rPr lang="en-GB" dirty="0" err="1" smtClean="0">
                <a:latin typeface="APL385 Unicode" panose="020B0709000202000203" pitchFamily="49" charset="0"/>
              </a:rPr>
              <a:t>z#u</a:t>
            </a:r>
            <a:r>
              <a:rPr lang="en-GB" dirty="0" smtClean="0">
                <a:latin typeface="APL385 Unicode" panose="020B0709000202000203" pitchFamily="49" charset="0"/>
              </a:rPr>
              <a:t>#</a:t>
            </a:r>
            <a:br>
              <a:rPr lang="en-GB" dirty="0" smtClean="0">
                <a:latin typeface="APL385 Unicode" panose="020B0709000202000203" pitchFamily="49" charset="0"/>
              </a:rPr>
            </a:br>
            <a:r>
              <a:rPr lang="en-GB" dirty="0" smtClean="0">
                <a:latin typeface="APL385 Unicode" panose="020B0709000202000203" pitchFamily="49" charset="0"/>
              </a:rPr>
              <a:t>   </a:t>
            </a:r>
            <a:r>
              <a:rPr lang="en-GB" dirty="0">
                <a:latin typeface="APL385 Unicode" panose="020B0709000202000203" pitchFamily="49" charset="0"/>
              </a:rPr>
              <a:t>⎕</a:t>
            </a:r>
            <a:r>
              <a:rPr lang="en-GB" dirty="0" err="1">
                <a:latin typeface="APL385 Unicode" panose="020B0709000202000203" pitchFamily="49" charset="0"/>
              </a:rPr>
              <a:t>nread</a:t>
            </a:r>
            <a:r>
              <a:rPr lang="en-GB" dirty="0">
                <a:latin typeface="APL385 Unicode" panose="020B0709000202000203" pitchFamily="49" charset="0"/>
              </a:rPr>
              <a:t> </a:t>
            </a:r>
            <a:r>
              <a:rPr lang="en-GB" dirty="0" smtClean="0">
                <a:latin typeface="APL385 Unicode" panose="020B0709000202000203" pitchFamily="49" charset="0"/>
              </a:rPr>
              <a:t>Tie,160,(Size÷2),0</a:t>
            </a:r>
          </a:p>
          <a:p>
            <a:pPr algn="l"/>
            <a:r>
              <a:rPr lang="en-GB" dirty="0" smtClean="0">
                <a:latin typeface="APL385 Unicode" panose="020B0709000202000203" pitchFamily="49" charset="0"/>
              </a:rPr>
              <a:t>APL⍺⍵</a:t>
            </a:r>
            <a:endParaRPr lang="en-GB" dirty="0">
              <a:latin typeface="APL385 Unicode" panose="020B0709000202000203" pitchFamily="49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Native files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 bwMode="auto">
          <a:xfrm>
            <a:off x="971600" y="4293096"/>
            <a:ext cx="216024" cy="36004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459327" y="4293096"/>
            <a:ext cx="216024" cy="36004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940362" y="4293096"/>
            <a:ext cx="216024" cy="36004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40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755576" y="1556792"/>
            <a:ext cx="7920880" cy="4319360"/>
          </a:xfrm>
        </p:spPr>
        <p:txBody>
          <a:bodyPr/>
          <a:lstStyle/>
          <a:p>
            <a:pPr algn="l"/>
            <a:r>
              <a:rPr lang="en-GB" sz="2800" dirty="0" smtClean="0"/>
              <a:t>It's important that the format of the data be consistent.</a:t>
            </a:r>
          </a:p>
          <a:p>
            <a:pPr algn="l"/>
            <a:r>
              <a:rPr lang="en-GB" sz="2800" dirty="0">
                <a:latin typeface="APL385 Unicode" panose="020B0709000202000203" pitchFamily="49" charset="0"/>
              </a:rPr>
              <a:t> </a:t>
            </a:r>
            <a:r>
              <a:rPr lang="en-GB" sz="2800" dirty="0" smtClean="0">
                <a:latin typeface="APL385 Unicode" panose="020B0709000202000203" pitchFamily="49" charset="0"/>
              </a:rPr>
              <a:t>  </a:t>
            </a:r>
            <a:r>
              <a:rPr lang="en-GB" sz="2800" dirty="0">
                <a:latin typeface="APL385 Unicode" panose="020B0709000202000203" pitchFamily="49" charset="0"/>
              </a:rPr>
              <a:t>Tie← filename ⎕</a:t>
            </a:r>
            <a:r>
              <a:rPr lang="en-GB" sz="2800" dirty="0" err="1">
                <a:latin typeface="APL385 Unicode" panose="020B0709000202000203" pitchFamily="49" charset="0"/>
              </a:rPr>
              <a:t>ncreate</a:t>
            </a:r>
            <a:r>
              <a:rPr lang="en-GB" sz="2800" dirty="0">
                <a:latin typeface="APL385 Unicode" panose="020B0709000202000203" pitchFamily="49" charset="0"/>
              </a:rPr>
              <a:t> </a:t>
            </a:r>
            <a:r>
              <a:rPr lang="en-GB" sz="2800" dirty="0" smtClean="0">
                <a:latin typeface="APL385 Unicode" panose="020B0709000202000203" pitchFamily="49" charset="0"/>
              </a:rPr>
              <a:t>0</a:t>
            </a:r>
            <a:br>
              <a:rPr lang="en-GB" sz="2800" dirty="0" smtClean="0">
                <a:latin typeface="APL385 Unicode" panose="020B0709000202000203" pitchFamily="49" charset="0"/>
              </a:rPr>
            </a:br>
            <a:r>
              <a:rPr lang="en-GB" sz="2800" dirty="0" smtClean="0">
                <a:latin typeface="APL385 Unicode" panose="020B0709000202000203" pitchFamily="49" charset="0"/>
              </a:rPr>
              <a:t>   T </a:t>
            </a:r>
            <a:r>
              <a:rPr lang="en-GB" sz="2800" dirty="0">
                <a:latin typeface="APL385 Unicode" panose="020B0709000202000203" pitchFamily="49" charset="0"/>
              </a:rPr>
              <a:t>⎕</a:t>
            </a:r>
            <a:r>
              <a:rPr lang="en-GB" sz="2800" dirty="0" err="1">
                <a:latin typeface="APL385 Unicode" panose="020B0709000202000203" pitchFamily="49" charset="0"/>
              </a:rPr>
              <a:t>nappend</a:t>
            </a:r>
            <a:r>
              <a:rPr lang="en-GB" sz="2800" dirty="0">
                <a:latin typeface="APL385 Unicode" panose="020B0709000202000203" pitchFamily="49" charset="0"/>
              </a:rPr>
              <a:t> Tie, ⎕DR T←</a:t>
            </a:r>
            <a:r>
              <a:rPr lang="en-GB" sz="2800" dirty="0" smtClean="0">
                <a:latin typeface="APL385 Unicode" panose="020B0709000202000203" pitchFamily="49" charset="0"/>
              </a:rPr>
              <a:t>'APL'</a:t>
            </a:r>
            <a:br>
              <a:rPr lang="en-GB" sz="2800" dirty="0" smtClean="0">
                <a:latin typeface="APL385 Unicode" panose="020B0709000202000203" pitchFamily="49" charset="0"/>
              </a:rPr>
            </a:br>
            <a:r>
              <a:rPr lang="en-GB" sz="2800" dirty="0" smtClean="0">
                <a:latin typeface="APL385 Unicode" panose="020B0709000202000203" pitchFamily="49" charset="0"/>
              </a:rPr>
              <a:t>   T </a:t>
            </a:r>
            <a:r>
              <a:rPr lang="en-GB" sz="2800" dirty="0">
                <a:latin typeface="APL385 Unicode" panose="020B0709000202000203" pitchFamily="49" charset="0"/>
              </a:rPr>
              <a:t>⎕</a:t>
            </a:r>
            <a:r>
              <a:rPr lang="en-GB" sz="2800" dirty="0" err="1">
                <a:latin typeface="APL385 Unicode" panose="020B0709000202000203" pitchFamily="49" charset="0"/>
              </a:rPr>
              <a:t>nappend</a:t>
            </a:r>
            <a:r>
              <a:rPr lang="en-GB" sz="2800" dirty="0">
                <a:latin typeface="APL385 Unicode" panose="020B0709000202000203" pitchFamily="49" charset="0"/>
              </a:rPr>
              <a:t> Tie, ⎕DR T←'⍋⍵</a:t>
            </a:r>
            <a:r>
              <a:rPr lang="en-GB" sz="2800" dirty="0" smtClean="0">
                <a:latin typeface="APL385 Unicode" panose="020B0709000202000203" pitchFamily="49" charset="0"/>
              </a:rPr>
              <a:t>'</a:t>
            </a:r>
            <a:br>
              <a:rPr lang="en-GB" sz="2800" dirty="0" smtClean="0">
                <a:latin typeface="APL385 Unicode" panose="020B0709000202000203" pitchFamily="49" charset="0"/>
              </a:rPr>
            </a:br>
            <a:r>
              <a:rPr lang="en-GB" sz="2800" dirty="0" smtClean="0">
                <a:latin typeface="APL385 Unicode" panose="020B0709000202000203" pitchFamily="49" charset="0"/>
              </a:rPr>
              <a:t>   ⎕</a:t>
            </a:r>
            <a:r>
              <a:rPr lang="en-GB" sz="2800" dirty="0" err="1">
                <a:latin typeface="APL385 Unicode" panose="020B0709000202000203" pitchFamily="49" charset="0"/>
              </a:rPr>
              <a:t>nsize</a:t>
            </a:r>
            <a:r>
              <a:rPr lang="en-GB" sz="2800" dirty="0">
                <a:latin typeface="APL385 Unicode" panose="020B0709000202000203" pitchFamily="49" charset="0"/>
              </a:rPr>
              <a:t> </a:t>
            </a:r>
            <a:r>
              <a:rPr lang="en-GB" sz="2800" dirty="0" smtClean="0">
                <a:latin typeface="APL385 Unicode" panose="020B0709000202000203" pitchFamily="49" charset="0"/>
              </a:rPr>
              <a:t>Tie</a:t>
            </a:r>
            <a:br>
              <a:rPr lang="en-GB" sz="2800" dirty="0" smtClean="0">
                <a:latin typeface="APL385 Unicode" panose="020B0709000202000203" pitchFamily="49" charset="0"/>
              </a:rPr>
            </a:br>
            <a:r>
              <a:rPr lang="en-GB" sz="3600" b="1" dirty="0" smtClean="0">
                <a:solidFill>
                  <a:srgbClr val="FF0000"/>
                </a:solidFill>
                <a:latin typeface="APL385 Unicode" panose="020B0709000202000203" pitchFamily="49" charset="0"/>
              </a:rPr>
              <a:t>7</a:t>
            </a:r>
            <a:br>
              <a:rPr lang="en-GB" sz="3600" b="1" dirty="0" smtClean="0">
                <a:solidFill>
                  <a:srgbClr val="FF0000"/>
                </a:solidFill>
                <a:latin typeface="APL385 Unicode" panose="020B0709000202000203" pitchFamily="49" charset="0"/>
              </a:rPr>
            </a:br>
            <a:r>
              <a:rPr lang="en-GB" sz="2800" dirty="0" smtClean="0">
                <a:latin typeface="APL385 Unicode" panose="020B0709000202000203" pitchFamily="49" charset="0"/>
              </a:rPr>
              <a:t>   </a:t>
            </a:r>
            <a:r>
              <a:rPr lang="en-GB" sz="2800" dirty="0">
                <a:latin typeface="APL385 Unicode" panose="020B0709000202000203" pitchFamily="49" charset="0"/>
              </a:rPr>
              <a:t>⎕</a:t>
            </a:r>
            <a:r>
              <a:rPr lang="en-GB" sz="2800" dirty="0" err="1">
                <a:latin typeface="APL385 Unicode" panose="020B0709000202000203" pitchFamily="49" charset="0"/>
              </a:rPr>
              <a:t>nread</a:t>
            </a:r>
            <a:r>
              <a:rPr lang="en-GB" sz="2800" dirty="0">
                <a:latin typeface="APL385 Unicode" panose="020B0709000202000203" pitchFamily="49" charset="0"/>
              </a:rPr>
              <a:t> Tie,80 </a:t>
            </a:r>
            <a:r>
              <a:rPr lang="en-GB" sz="2800" dirty="0" smtClean="0">
                <a:latin typeface="APL385 Unicode" panose="020B0709000202000203" pitchFamily="49" charset="0"/>
              </a:rPr>
              <a:t>7 0</a:t>
            </a:r>
            <a:br>
              <a:rPr lang="en-GB" sz="2800" dirty="0" smtClean="0">
                <a:latin typeface="APL385 Unicode" panose="020B0709000202000203" pitchFamily="49" charset="0"/>
              </a:rPr>
            </a:br>
            <a:r>
              <a:rPr lang="en-GB" sz="2800" dirty="0" err="1" smtClean="0">
                <a:latin typeface="APL385 Unicode" panose="020B0709000202000203" pitchFamily="49" charset="0"/>
              </a:rPr>
              <a:t>APLK#u</a:t>
            </a:r>
            <a:r>
              <a:rPr lang="en-GB" sz="2800" dirty="0" smtClean="0">
                <a:latin typeface="APL385 Unicode" panose="020B0709000202000203" pitchFamily="49" charset="0"/>
              </a:rPr>
              <a:t>#</a:t>
            </a:r>
            <a:endParaRPr lang="en-GB" sz="2800" dirty="0">
              <a:latin typeface="APL385 Unicode" panose="020B0709000202000203" pitchFamily="49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Native files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177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11560" y="1772816"/>
            <a:ext cx="7848872" cy="3865984"/>
          </a:xfrm>
        </p:spPr>
        <p:txBody>
          <a:bodyPr/>
          <a:lstStyle/>
          <a:p>
            <a:pPr algn="l"/>
            <a:r>
              <a:rPr lang="en-GB" dirty="0" smtClean="0"/>
              <a:t>To write a native file containing, UTF-8 or </a:t>
            </a:r>
            <a:r>
              <a:rPr lang="en-GB" dirty="0"/>
              <a:t>UTF-16 (</a:t>
            </a:r>
            <a:r>
              <a:rPr lang="en-GB" dirty="0" smtClean="0"/>
              <a:t>UCS-2):</a:t>
            </a:r>
          </a:p>
          <a:p>
            <a:pPr algn="l"/>
            <a:r>
              <a:rPr lang="en-GB" dirty="0" smtClean="0">
                <a:latin typeface="APL385 Unicode" panose="020B0709000202000203" pitchFamily="49" charset="0"/>
              </a:rPr>
              <a:t>   </a:t>
            </a:r>
            <a:r>
              <a:rPr lang="en-GB" dirty="0">
                <a:latin typeface="APL385 Unicode" panose="020B0709000202000203" pitchFamily="49" charset="0"/>
              </a:rPr>
              <a:t>Text</a:t>
            </a:r>
            <a:r>
              <a:rPr lang="en-GB" dirty="0" smtClean="0">
                <a:latin typeface="APL385 Unicode" panose="020B0709000202000203" pitchFamily="49" charset="0"/>
              </a:rPr>
              <a:t>←</a:t>
            </a:r>
            <a:r>
              <a:rPr lang="en-GB" dirty="0">
                <a:latin typeface="APL385 Unicode" panose="020B0709000202000203" pitchFamily="49" charset="0"/>
              </a:rPr>
              <a:t> '</a:t>
            </a:r>
            <a:r>
              <a:rPr lang="ja-JP" altLang="en-US" dirty="0" smtClean="0">
                <a:latin typeface="APL385 Unicode" panose="020B0709000202000203" pitchFamily="49" charset="0"/>
              </a:rPr>
              <a:t>我愛</a:t>
            </a:r>
            <a:r>
              <a:rPr lang="en-GB" altLang="ja-JP" dirty="0" smtClean="0">
                <a:latin typeface="APL385 Unicode" panose="020B0709000202000203" pitchFamily="49" charset="0"/>
              </a:rPr>
              <a:t>APL</a:t>
            </a:r>
            <a:r>
              <a:rPr lang="en-GB" dirty="0" smtClean="0">
                <a:latin typeface="APL385 Unicode" panose="020B0709000202000203" pitchFamily="49" charset="0"/>
              </a:rPr>
              <a:t>'  ⍝ UCS2 text</a:t>
            </a:r>
          </a:p>
          <a:p>
            <a:pPr algn="l"/>
            <a:r>
              <a:rPr lang="en-GB" dirty="0" smtClean="0">
                <a:latin typeface="APL385 Unicode" panose="020B0709000202000203" pitchFamily="49" charset="0"/>
              </a:rPr>
              <a:t>   Tie←'\</a:t>
            </a:r>
            <a:r>
              <a:rPr lang="en-GB" dirty="0" err="1" smtClean="0">
                <a:latin typeface="APL385 Unicode" panose="020B0709000202000203" pitchFamily="49" charset="0"/>
              </a:rPr>
              <a:t>tmp</a:t>
            </a:r>
            <a:r>
              <a:rPr lang="en-GB" dirty="0" smtClean="0">
                <a:latin typeface="APL385 Unicode" panose="020B0709000202000203" pitchFamily="49" charset="0"/>
              </a:rPr>
              <a:t>\t4.txt</a:t>
            </a:r>
            <a:r>
              <a:rPr lang="en-GB" dirty="0">
                <a:latin typeface="APL385 Unicode" panose="020B0709000202000203" pitchFamily="49" charset="0"/>
              </a:rPr>
              <a:t>'</a:t>
            </a:r>
            <a:r>
              <a:rPr lang="en-GB" dirty="0" smtClean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APL385 Unicode" panose="020B0709000202000203" pitchFamily="49" charset="0"/>
              </a:rPr>
              <a:t>⎕</a:t>
            </a:r>
            <a:r>
              <a:rPr lang="en-GB" dirty="0" err="1">
                <a:latin typeface="APL385 Unicode" panose="020B0709000202000203" pitchFamily="49" charset="0"/>
              </a:rPr>
              <a:t>ncreate</a:t>
            </a:r>
            <a:r>
              <a:rPr lang="en-GB" dirty="0">
                <a:latin typeface="APL385 Unicode" panose="020B0709000202000203" pitchFamily="49" charset="0"/>
              </a:rPr>
              <a:t> </a:t>
            </a:r>
            <a:r>
              <a:rPr lang="en-GB" dirty="0" smtClean="0">
                <a:latin typeface="APL385 Unicode" panose="020B0709000202000203" pitchFamily="49" charset="0"/>
              </a:rPr>
              <a:t>0</a:t>
            </a:r>
            <a:endParaRPr lang="en-GB" dirty="0">
              <a:latin typeface="APL385 Unicode" panose="020B0709000202000203" pitchFamily="49" charset="0"/>
            </a:endParaRPr>
          </a:p>
          <a:p>
            <a:pPr algn="l"/>
            <a:r>
              <a:rPr lang="en-GB" dirty="0" smtClean="0">
                <a:latin typeface="APL385 Unicode" panose="020B0709000202000203" pitchFamily="49" charset="0"/>
              </a:rPr>
              <a:t>   </a:t>
            </a:r>
            <a:r>
              <a:rPr lang="en-GB" dirty="0" smtClean="0">
                <a:solidFill>
                  <a:srgbClr val="FF0000"/>
                </a:solidFill>
                <a:latin typeface="APL385 Unicode" panose="020B0709000202000203" pitchFamily="49" charset="0"/>
              </a:rPr>
              <a:t>¯1 ¯2 </a:t>
            </a:r>
            <a:r>
              <a:rPr lang="en-GB" dirty="0" smtClean="0">
                <a:latin typeface="APL385 Unicode" panose="020B0709000202000203" pitchFamily="49" charset="0"/>
              </a:rPr>
              <a:t>⎕</a:t>
            </a:r>
            <a:r>
              <a:rPr lang="en-GB" dirty="0" err="1" smtClean="0">
                <a:latin typeface="APL385 Unicode" panose="020B0709000202000203" pitchFamily="49" charset="0"/>
              </a:rPr>
              <a:t>nappend</a:t>
            </a:r>
            <a:r>
              <a:rPr lang="en-GB" dirty="0" smtClean="0">
                <a:latin typeface="APL385 Unicode" panose="020B0709000202000203" pitchFamily="49" charset="0"/>
              </a:rPr>
              <a:t> Tie 83 ⍝ BOM</a:t>
            </a:r>
            <a:endParaRPr lang="en-GB" dirty="0">
              <a:latin typeface="APL385 Unicode" panose="020B0709000202000203" pitchFamily="49" charset="0"/>
            </a:endParaRPr>
          </a:p>
          <a:p>
            <a:pPr algn="l"/>
            <a:r>
              <a:rPr lang="en-GB" dirty="0" smtClean="0">
                <a:latin typeface="APL385 Unicode" panose="020B0709000202000203" pitchFamily="49" charset="0"/>
              </a:rPr>
              <a:t>   U← 83 ⎕DR 'UTF-16' ⎕</a:t>
            </a:r>
            <a:r>
              <a:rPr lang="en-GB" dirty="0" err="1">
                <a:latin typeface="APL385 Unicode" panose="020B0709000202000203" pitchFamily="49" charset="0"/>
              </a:rPr>
              <a:t>ucs</a:t>
            </a:r>
            <a:r>
              <a:rPr lang="en-GB" dirty="0">
                <a:latin typeface="APL385 Unicode" panose="020B0709000202000203" pitchFamily="49" charset="0"/>
              </a:rPr>
              <a:t> </a:t>
            </a:r>
            <a:r>
              <a:rPr lang="en-GB" dirty="0" smtClean="0">
                <a:latin typeface="APL385 Unicode" panose="020B0709000202000203" pitchFamily="49" charset="0"/>
              </a:rPr>
              <a:t>Text</a:t>
            </a:r>
          </a:p>
          <a:p>
            <a:pPr algn="l"/>
            <a:r>
              <a:rPr lang="en-GB" dirty="0">
                <a:latin typeface="APL385 Unicode" panose="020B0709000202000203" pitchFamily="49" charset="0"/>
              </a:rPr>
              <a:t> </a:t>
            </a:r>
            <a:r>
              <a:rPr lang="en-GB" dirty="0" smtClean="0">
                <a:latin typeface="APL385 Unicode" panose="020B0709000202000203" pitchFamily="49" charset="0"/>
              </a:rPr>
              <a:t>  U ⎕</a:t>
            </a:r>
            <a:r>
              <a:rPr lang="en-GB" dirty="0" err="1" smtClean="0">
                <a:latin typeface="APL385 Unicode" panose="020B0709000202000203" pitchFamily="49" charset="0"/>
              </a:rPr>
              <a:t>nappend</a:t>
            </a:r>
            <a:r>
              <a:rPr lang="en-GB" dirty="0" smtClean="0">
                <a:latin typeface="APL385 Unicode" panose="020B0709000202000203" pitchFamily="49" charset="0"/>
              </a:rPr>
              <a:t> Tie 83</a:t>
            </a:r>
          </a:p>
          <a:p>
            <a:pPr algn="l"/>
            <a:r>
              <a:rPr lang="en-GB" dirty="0" smtClean="0">
                <a:latin typeface="APL385 Unicode" panose="020B0709000202000203" pitchFamily="49" charset="0"/>
              </a:rPr>
              <a:t>   </a:t>
            </a:r>
            <a:endParaRPr lang="en-GB" dirty="0">
              <a:latin typeface="APL385 Unicode" panose="020B0709000202000203" pitchFamily="49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Native files</a:t>
            </a: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996952"/>
            <a:ext cx="5256584" cy="229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75656" y="4564377"/>
            <a:ext cx="6552728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n-lt"/>
              </a:rPr>
              <a:t>BOM - Byte Order Mark</a:t>
            </a:r>
          </a:p>
          <a:p>
            <a:r>
              <a:rPr lang="en-US" dirty="0" smtClean="0"/>
              <a:t>A byte sequence used </a:t>
            </a:r>
            <a:r>
              <a:rPr lang="en-US" dirty="0"/>
              <a:t>to signal the </a:t>
            </a:r>
            <a:r>
              <a:rPr lang="en-US" dirty="0" smtClean="0"/>
              <a:t>type </a:t>
            </a:r>
            <a:r>
              <a:rPr lang="en-US" dirty="0"/>
              <a:t>of a text file or stream</a:t>
            </a:r>
            <a:r>
              <a:rPr lang="en-US" dirty="0" smtClean="0"/>
              <a:t>.</a:t>
            </a:r>
            <a:endParaRPr lang="en-US" dirty="0" smtClean="0">
              <a:latin typeface="APL385 Unicode" panose="020B0709000202000203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01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95536" y="1772816"/>
            <a:ext cx="8640960" cy="3865984"/>
          </a:xfrm>
        </p:spPr>
        <p:txBody>
          <a:bodyPr/>
          <a:lstStyle/>
          <a:p>
            <a:pPr algn="l"/>
            <a:r>
              <a:rPr lang="en-GB" dirty="0" smtClean="0"/>
              <a:t>An easier way to do this is to use already written utilities:</a:t>
            </a:r>
          </a:p>
          <a:p>
            <a:pPr algn="l"/>
            <a:r>
              <a:rPr lang="en-GB" dirty="0" smtClean="0">
                <a:latin typeface="APL385 Unicode" panose="020B0709000202000203" pitchFamily="49" charset="0"/>
              </a:rPr>
              <a:t> )load </a:t>
            </a:r>
            <a:r>
              <a:rPr lang="en-GB" dirty="0" err="1" smtClean="0">
                <a:latin typeface="APL385 Unicode" panose="020B0709000202000203" pitchFamily="49" charset="0"/>
              </a:rPr>
              <a:t>loaddata</a:t>
            </a:r>
            <a:endParaRPr lang="en-GB" dirty="0">
              <a:latin typeface="APL385 Unicode" panose="020B0709000202000203" pitchFamily="49" charset="0"/>
            </a:endParaRPr>
          </a:p>
          <a:p>
            <a:pPr algn="l"/>
            <a:r>
              <a:rPr lang="en-GB" dirty="0" smtClean="0">
                <a:latin typeface="APL385 Unicode" panose="020B0709000202000203" pitchFamily="49" charset="0"/>
              </a:rPr>
              <a:t> T←'</a:t>
            </a:r>
            <a:r>
              <a:rPr lang="ja-JP" altLang="en-US" dirty="0" smtClean="0">
                <a:latin typeface="APL385 Unicode" panose="020B0709000202000203" pitchFamily="49" charset="0"/>
              </a:rPr>
              <a:t>我愛</a:t>
            </a:r>
            <a:r>
              <a:rPr lang="en-GB" altLang="ja-JP" dirty="0" smtClean="0">
                <a:latin typeface="APL385 Unicode" panose="020B0709000202000203" pitchFamily="49" charset="0"/>
              </a:rPr>
              <a:t>APL</a:t>
            </a:r>
            <a:r>
              <a:rPr lang="en-GB" dirty="0" smtClean="0">
                <a:latin typeface="APL385 Unicode" panose="020B0709000202000203" pitchFamily="49" charset="0"/>
              </a:rPr>
              <a:t>' ⋄ File←'\</a:t>
            </a:r>
            <a:r>
              <a:rPr lang="en-GB" dirty="0" err="1" smtClean="0">
                <a:latin typeface="APL385 Unicode" panose="020B0709000202000203" pitchFamily="49" charset="0"/>
              </a:rPr>
              <a:t>tmp</a:t>
            </a:r>
            <a:r>
              <a:rPr lang="en-GB" dirty="0" smtClean="0">
                <a:latin typeface="APL385 Unicode" panose="020B0709000202000203" pitchFamily="49" charset="0"/>
              </a:rPr>
              <a:t>\t5.txt'</a:t>
            </a:r>
            <a:endParaRPr lang="en-GB" dirty="0">
              <a:latin typeface="APL385 Unicode" panose="020B0709000202000203" pitchFamily="49" charset="0"/>
            </a:endParaRPr>
          </a:p>
          <a:p>
            <a:pPr algn="l"/>
            <a:r>
              <a:rPr lang="en-GB" dirty="0">
                <a:latin typeface="APL385 Unicode" panose="020B0709000202000203" pitchFamily="49" charset="0"/>
              </a:rPr>
              <a:t> </a:t>
            </a:r>
            <a:r>
              <a:rPr lang="en-GB" b="1" dirty="0" err="1" smtClean="0">
                <a:latin typeface="APL385 Unicode" panose="020B0709000202000203" pitchFamily="49" charset="0"/>
              </a:rPr>
              <a:t>fileUtilities.WriteFile</a:t>
            </a:r>
            <a:r>
              <a:rPr lang="en-GB" dirty="0" smtClean="0">
                <a:latin typeface="APL385 Unicode" panose="020B0709000202000203" pitchFamily="49" charset="0"/>
              </a:rPr>
              <a:t>  File  T</a:t>
            </a:r>
          </a:p>
          <a:p>
            <a:pPr algn="l"/>
            <a:r>
              <a:rPr lang="en-GB" dirty="0" smtClean="0">
                <a:latin typeface="APL385 Unicode" panose="020B0709000202000203" pitchFamily="49" charset="0"/>
              </a:rPr>
              <a:t> </a:t>
            </a:r>
            <a:r>
              <a:rPr lang="en-GB" b="1" dirty="0" err="1" smtClean="0">
                <a:latin typeface="APL385 Unicode" panose="020B0709000202000203" pitchFamily="49" charset="0"/>
              </a:rPr>
              <a:t>fileUtilities.ReadFile</a:t>
            </a:r>
            <a:r>
              <a:rPr lang="en-GB" dirty="0" smtClean="0">
                <a:latin typeface="APL385 Unicode" panose="020B0709000202000203" pitchFamily="49" charset="0"/>
              </a:rPr>
              <a:t>   File   </a:t>
            </a:r>
            <a:endParaRPr lang="en-GB" dirty="0">
              <a:latin typeface="APL385 Unicode" panose="020B0709000202000203" pitchFamily="49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Native files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873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755576" y="1556792"/>
            <a:ext cx="7776864" cy="4319360"/>
          </a:xfrm>
        </p:spPr>
        <p:txBody>
          <a:bodyPr/>
          <a:lstStyle/>
          <a:p>
            <a:pPr algn="l"/>
            <a:r>
              <a:rPr lang="en-GB" dirty="0" smtClean="0"/>
              <a:t>There are also tools in SALT:</a:t>
            </a:r>
          </a:p>
          <a:p>
            <a:pPr algn="l"/>
            <a:r>
              <a:rPr lang="en-GB" dirty="0" smtClean="0">
                <a:latin typeface="APL385 Unicode" panose="020B0709000202000203" pitchFamily="49" charset="0"/>
              </a:rPr>
              <a:t>  T←'</a:t>
            </a:r>
            <a:r>
              <a:rPr lang="ja-JP" altLang="en-US" dirty="0" smtClean="0">
                <a:latin typeface="APL385 Unicode" panose="020B0709000202000203" pitchFamily="49" charset="0"/>
              </a:rPr>
              <a:t>我愛</a:t>
            </a:r>
            <a:r>
              <a:rPr lang="en-GB" altLang="ja-JP" dirty="0" smtClean="0">
                <a:latin typeface="APL385 Unicode" panose="020B0709000202000203" pitchFamily="49" charset="0"/>
              </a:rPr>
              <a:t>APL</a:t>
            </a:r>
            <a:r>
              <a:rPr lang="en-GB" dirty="0" smtClean="0">
                <a:latin typeface="APL385 Unicode" panose="020B0709000202000203" pitchFamily="49" charset="0"/>
              </a:rPr>
              <a:t>'    </a:t>
            </a:r>
            <a:br>
              <a:rPr lang="en-GB" dirty="0" smtClean="0">
                <a:latin typeface="APL385 Unicode" panose="020B0709000202000203" pitchFamily="49" charset="0"/>
              </a:rPr>
            </a:br>
            <a:r>
              <a:rPr lang="en-GB" dirty="0" smtClean="0">
                <a:latin typeface="APL385 Unicode" panose="020B0709000202000203" pitchFamily="49" charset="0"/>
              </a:rPr>
              <a:t>  File←'\</a:t>
            </a:r>
            <a:r>
              <a:rPr lang="en-GB" dirty="0" err="1" smtClean="0">
                <a:latin typeface="APL385 Unicode" panose="020B0709000202000203" pitchFamily="49" charset="0"/>
              </a:rPr>
              <a:t>tmp</a:t>
            </a:r>
            <a:r>
              <a:rPr lang="en-GB" dirty="0" smtClean="0">
                <a:latin typeface="APL385 Unicode" panose="020B0709000202000203" pitchFamily="49" charset="0"/>
              </a:rPr>
              <a:t>\t6.txt'</a:t>
            </a:r>
            <a:endParaRPr lang="en-GB" dirty="0">
              <a:latin typeface="APL385 Unicode" panose="020B0709000202000203" pitchFamily="49" charset="0"/>
            </a:endParaRPr>
          </a:p>
          <a:p>
            <a:pPr algn="l"/>
            <a:r>
              <a:rPr lang="en-GB" dirty="0">
                <a:latin typeface="APL385 Unicode" panose="020B0709000202000203" pitchFamily="49" charset="0"/>
              </a:rPr>
              <a:t>  ]load tools\code\</a:t>
            </a:r>
            <a:r>
              <a:rPr lang="en-GB" dirty="0" err="1">
                <a:latin typeface="APL385 Unicode" panose="020B0709000202000203" pitchFamily="49" charset="0"/>
              </a:rPr>
              <a:t>fileutils</a:t>
            </a:r>
            <a:endParaRPr lang="en-GB" dirty="0">
              <a:latin typeface="APL385 Unicode" panose="020B0709000202000203" pitchFamily="49" charset="0"/>
            </a:endParaRPr>
          </a:p>
          <a:p>
            <a:pPr algn="l"/>
            <a:r>
              <a:rPr lang="en-GB" dirty="0">
                <a:latin typeface="APL385 Unicode" panose="020B0709000202000203" pitchFamily="49" charset="0"/>
              </a:rPr>
              <a:t>#.</a:t>
            </a:r>
            <a:r>
              <a:rPr lang="en-GB" dirty="0" err="1" smtClean="0">
                <a:latin typeface="APL385 Unicode" panose="020B0709000202000203" pitchFamily="49" charset="0"/>
              </a:rPr>
              <a:t>f</a:t>
            </a:r>
            <a:r>
              <a:rPr lang="en-GB" dirty="0" err="1">
                <a:latin typeface="APL385 Unicode" panose="020B0709000202000203" pitchFamily="49" charset="0"/>
              </a:rPr>
              <a:t>ileUtils</a:t>
            </a:r>
            <a:endParaRPr lang="en-GB" dirty="0" smtClean="0">
              <a:latin typeface="APL385 Unicode" panose="020B0709000202000203" pitchFamily="49" charset="0"/>
            </a:endParaRPr>
          </a:p>
          <a:p>
            <a:pPr algn="l"/>
            <a:r>
              <a:rPr lang="en-GB" dirty="0">
                <a:latin typeface="APL385 Unicode" panose="020B0709000202000203" pitchFamily="49" charset="0"/>
              </a:rPr>
              <a:t> </a:t>
            </a:r>
            <a:r>
              <a:rPr lang="en-GB" dirty="0" smtClean="0">
                <a:latin typeface="APL385 Unicode" panose="020B0709000202000203" pitchFamily="49" charset="0"/>
              </a:rPr>
              <a:t> #.</a:t>
            </a:r>
            <a:r>
              <a:rPr lang="en-GB" dirty="0" err="1">
                <a:latin typeface="APL385 Unicode" panose="020B0709000202000203" pitchFamily="49" charset="0"/>
              </a:rPr>
              <a:t>fileUtils.WriteFile</a:t>
            </a:r>
            <a:r>
              <a:rPr lang="en-GB" dirty="0">
                <a:latin typeface="APL385 Unicode" panose="020B0709000202000203" pitchFamily="49" charset="0"/>
              </a:rPr>
              <a:t> File T</a:t>
            </a:r>
          </a:p>
          <a:p>
            <a:pPr algn="l"/>
            <a:r>
              <a:rPr lang="en-GB" dirty="0">
                <a:latin typeface="APL385 Unicode" panose="020B0709000202000203" pitchFamily="49" charset="0"/>
              </a:rPr>
              <a:t>  </a:t>
            </a:r>
            <a:r>
              <a:rPr lang="en-GB" dirty="0" smtClean="0">
                <a:latin typeface="APL385 Unicode" panose="020B0709000202000203" pitchFamily="49" charset="0"/>
              </a:rPr>
              <a:t>]</a:t>
            </a:r>
            <a:r>
              <a:rPr lang="en-GB" dirty="0">
                <a:latin typeface="APL385 Unicode" panose="020B0709000202000203" pitchFamily="49" charset="0"/>
              </a:rPr>
              <a:t>open \</a:t>
            </a:r>
            <a:r>
              <a:rPr lang="en-GB" dirty="0" err="1">
                <a:latin typeface="APL385 Unicode" panose="020B0709000202000203" pitchFamily="49" charset="0"/>
              </a:rPr>
              <a:t>tmp</a:t>
            </a:r>
            <a:r>
              <a:rPr lang="en-GB" dirty="0">
                <a:latin typeface="APL385 Unicode" panose="020B0709000202000203" pitchFamily="49" charset="0"/>
              </a:rPr>
              <a:t>\t6.txt</a:t>
            </a:r>
          </a:p>
          <a:p>
            <a:pPr algn="l"/>
            <a:r>
              <a:rPr lang="en-GB" dirty="0">
                <a:latin typeface="APL385 Unicode" panose="020B0709000202000203" pitchFamily="49" charset="0"/>
              </a:rPr>
              <a:t>\</a:t>
            </a:r>
            <a:r>
              <a:rPr lang="en-GB" dirty="0" err="1" smtClean="0">
                <a:latin typeface="APL385 Unicode" panose="020B0709000202000203" pitchFamily="49" charset="0"/>
              </a:rPr>
              <a:t>tmp</a:t>
            </a:r>
            <a:r>
              <a:rPr lang="en-GB" dirty="0" smtClean="0">
                <a:latin typeface="APL385 Unicode" panose="020B0709000202000203" pitchFamily="49" charset="0"/>
              </a:rPr>
              <a:t>\t6.txt</a:t>
            </a:r>
            <a:endParaRPr lang="en-GB" dirty="0">
              <a:latin typeface="APL385 Unicode" panose="020B0709000202000203" pitchFamily="49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Native files</a:t>
            </a:r>
            <a:endParaRPr lang="en-GB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786062"/>
            <a:ext cx="4608512" cy="2625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6371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83568" y="1628800"/>
            <a:ext cx="7992888" cy="4319360"/>
          </a:xfrm>
        </p:spPr>
        <p:txBody>
          <a:bodyPr/>
          <a:lstStyle/>
          <a:p>
            <a:pPr algn="l"/>
            <a:r>
              <a:rPr lang="en-GB" dirty="0" smtClean="0"/>
              <a:t>We can check the actual file contents:</a:t>
            </a:r>
          </a:p>
          <a:p>
            <a:pPr algn="l"/>
            <a:r>
              <a:rPr lang="en-GB" sz="2800" dirty="0">
                <a:latin typeface="APL385 Unicode" panose="020B0709000202000203" pitchFamily="49" charset="0"/>
              </a:rPr>
              <a:t>  </a:t>
            </a:r>
            <a:r>
              <a:rPr lang="en-GB" sz="2800" dirty="0" smtClean="0">
                <a:latin typeface="APL385 Unicode" panose="020B0709000202000203" pitchFamily="49" charset="0"/>
              </a:rPr>
              <a:t>   ⎕</a:t>
            </a:r>
            <a:r>
              <a:rPr lang="en-GB" sz="2800" dirty="0" err="1" smtClean="0">
                <a:latin typeface="APL385 Unicode" panose="020B0709000202000203" pitchFamily="49" charset="0"/>
              </a:rPr>
              <a:t>nsize</a:t>
            </a:r>
            <a:r>
              <a:rPr lang="en-GB" sz="2800" dirty="0" smtClean="0">
                <a:latin typeface="APL385 Unicode" panose="020B0709000202000203" pitchFamily="49" charset="0"/>
              </a:rPr>
              <a:t> </a:t>
            </a:r>
            <a:r>
              <a:rPr lang="en-GB" sz="2800" dirty="0" err="1" smtClean="0">
                <a:latin typeface="APL385 Unicode" panose="020B0709000202000203" pitchFamily="49" charset="0"/>
              </a:rPr>
              <a:t>tn</a:t>
            </a:r>
            <a:r>
              <a:rPr lang="en-GB" sz="2800" dirty="0" smtClean="0">
                <a:latin typeface="APL385 Unicode" panose="020B0709000202000203" pitchFamily="49" charset="0"/>
              </a:rPr>
              <a:t>←</a:t>
            </a:r>
            <a:r>
              <a:rPr lang="en-GB" sz="2800" dirty="0">
                <a:latin typeface="APL385 Unicode" panose="020B0709000202000203" pitchFamily="49" charset="0"/>
              </a:rPr>
              <a:t>'\</a:t>
            </a:r>
            <a:r>
              <a:rPr lang="en-GB" sz="2800" dirty="0" err="1">
                <a:latin typeface="APL385 Unicode" panose="020B0709000202000203" pitchFamily="49" charset="0"/>
              </a:rPr>
              <a:t>tmp</a:t>
            </a:r>
            <a:r>
              <a:rPr lang="en-GB" sz="2800" dirty="0">
                <a:latin typeface="APL385 Unicode" panose="020B0709000202000203" pitchFamily="49" charset="0"/>
              </a:rPr>
              <a:t>\t6.txt' ⎕</a:t>
            </a:r>
            <a:r>
              <a:rPr lang="en-GB" sz="2800" dirty="0" err="1">
                <a:latin typeface="APL385 Unicode" panose="020B0709000202000203" pitchFamily="49" charset="0"/>
              </a:rPr>
              <a:t>ntie</a:t>
            </a:r>
            <a:r>
              <a:rPr lang="en-GB" sz="2800" dirty="0">
                <a:latin typeface="APL385 Unicode" panose="020B0709000202000203" pitchFamily="49" charset="0"/>
              </a:rPr>
              <a:t> </a:t>
            </a:r>
            <a:r>
              <a:rPr lang="en-GB" sz="2800" dirty="0" smtClean="0">
                <a:latin typeface="APL385 Unicode" panose="020B0709000202000203" pitchFamily="49" charset="0"/>
              </a:rPr>
              <a:t>0</a:t>
            </a:r>
            <a:endParaRPr lang="en-GB" sz="2800" dirty="0">
              <a:latin typeface="APL385 Unicode" panose="020B0709000202000203" pitchFamily="49" charset="0"/>
            </a:endParaRPr>
          </a:p>
          <a:p>
            <a:pPr algn="l"/>
            <a:r>
              <a:rPr lang="en-GB" sz="2800" dirty="0">
                <a:latin typeface="APL385 Unicode" panose="020B0709000202000203" pitchFamily="49" charset="0"/>
              </a:rPr>
              <a:t>12</a:t>
            </a:r>
          </a:p>
          <a:p>
            <a:pPr algn="l"/>
            <a:r>
              <a:rPr lang="en-GB" sz="2800" dirty="0" smtClean="0">
                <a:latin typeface="APL385 Unicode" panose="020B0709000202000203" pitchFamily="49" charset="0"/>
              </a:rPr>
              <a:t>     ⎕</a:t>
            </a:r>
            <a:r>
              <a:rPr lang="en-GB" sz="2800" dirty="0">
                <a:latin typeface="APL385 Unicode" panose="020B0709000202000203" pitchFamily="49" charset="0"/>
              </a:rPr>
              <a:t>NREAD </a:t>
            </a:r>
            <a:r>
              <a:rPr lang="en-GB" sz="2800" dirty="0" smtClean="0">
                <a:latin typeface="APL385 Unicode" panose="020B0709000202000203" pitchFamily="49" charset="0"/>
              </a:rPr>
              <a:t> </a:t>
            </a:r>
            <a:r>
              <a:rPr lang="en-GB" sz="2800" dirty="0" err="1" smtClean="0">
                <a:latin typeface="APL385 Unicode" panose="020B0709000202000203" pitchFamily="49" charset="0"/>
              </a:rPr>
              <a:t>tn</a:t>
            </a:r>
            <a:r>
              <a:rPr lang="en-GB" sz="2800" dirty="0" smtClean="0">
                <a:latin typeface="APL385 Unicode" panose="020B0709000202000203" pitchFamily="49" charset="0"/>
              </a:rPr>
              <a:t>  83  12  0</a:t>
            </a:r>
            <a:endParaRPr lang="en-GB" sz="2800" dirty="0">
              <a:latin typeface="APL385 Unicode" panose="020B0709000202000203" pitchFamily="49" charset="0"/>
            </a:endParaRPr>
          </a:p>
          <a:p>
            <a:pPr algn="l"/>
            <a:r>
              <a:rPr lang="en-GB" sz="2800" dirty="0">
                <a:latin typeface="APL385 Unicode" panose="020B0709000202000203" pitchFamily="49" charset="0"/>
              </a:rPr>
              <a:t>¯1 ¯2 </a:t>
            </a:r>
            <a:r>
              <a:rPr lang="en-GB" sz="2800" dirty="0">
                <a:solidFill>
                  <a:srgbClr val="FFC000"/>
                </a:solidFill>
                <a:latin typeface="APL385 Unicode" panose="020B0709000202000203" pitchFamily="49" charset="0"/>
              </a:rPr>
              <a:t>17 </a:t>
            </a:r>
            <a:r>
              <a:rPr lang="en-GB" sz="2800" dirty="0" smtClean="0">
                <a:solidFill>
                  <a:srgbClr val="FFC000"/>
                </a:solidFill>
                <a:latin typeface="APL385 Unicode" panose="020B0709000202000203" pitchFamily="49" charset="0"/>
              </a:rPr>
              <a:t>98  </a:t>
            </a:r>
            <a:r>
              <a:rPr lang="en-GB" sz="2800" dirty="0">
                <a:solidFill>
                  <a:srgbClr val="00B050"/>
                </a:solidFill>
                <a:latin typeface="APL385 Unicode" panose="020B0709000202000203" pitchFamily="49" charset="0"/>
              </a:rPr>
              <a:t>27 </a:t>
            </a:r>
            <a:r>
              <a:rPr lang="en-GB" sz="2800" dirty="0" smtClean="0">
                <a:solidFill>
                  <a:srgbClr val="00B050"/>
                </a:solidFill>
                <a:latin typeface="APL385 Unicode" panose="020B0709000202000203" pitchFamily="49" charset="0"/>
              </a:rPr>
              <a:t>97 </a:t>
            </a:r>
            <a:r>
              <a:rPr lang="en-GB" sz="2800" dirty="0" smtClean="0">
                <a:latin typeface="APL385 Unicode" panose="020B0709000202000203" pitchFamily="49" charset="0"/>
              </a:rPr>
              <a:t> </a:t>
            </a:r>
            <a:r>
              <a:rPr lang="en-GB" sz="2800" dirty="0">
                <a:solidFill>
                  <a:srgbClr val="7030A0"/>
                </a:solidFill>
                <a:latin typeface="APL385 Unicode" panose="020B0709000202000203" pitchFamily="49" charset="0"/>
              </a:rPr>
              <a:t>65 0 </a:t>
            </a:r>
            <a:r>
              <a:rPr lang="en-GB" sz="2800" dirty="0" smtClean="0">
                <a:solidFill>
                  <a:srgbClr val="7030A0"/>
                </a:solidFill>
                <a:latin typeface="APL385 Unicode" panose="020B0709000202000203" pitchFamily="49" charset="0"/>
              </a:rPr>
              <a:t> </a:t>
            </a:r>
            <a:r>
              <a:rPr lang="en-GB" sz="2800" dirty="0" smtClean="0">
                <a:solidFill>
                  <a:srgbClr val="FF0000"/>
                </a:solidFill>
                <a:latin typeface="APL385 Unicode" panose="020B0709000202000203" pitchFamily="49" charset="0"/>
              </a:rPr>
              <a:t>80 </a:t>
            </a:r>
            <a:r>
              <a:rPr lang="en-GB" sz="2800" dirty="0">
                <a:solidFill>
                  <a:srgbClr val="FF0000"/>
                </a:solidFill>
                <a:latin typeface="APL385 Unicode" panose="020B0709000202000203" pitchFamily="49" charset="0"/>
              </a:rPr>
              <a:t>0</a:t>
            </a:r>
            <a:r>
              <a:rPr lang="en-GB" sz="2800" dirty="0">
                <a:latin typeface="APL385 Unicode" panose="020B0709000202000203" pitchFamily="49" charset="0"/>
              </a:rPr>
              <a:t> </a:t>
            </a:r>
            <a:r>
              <a:rPr lang="en-GB" sz="2800" dirty="0" smtClean="0">
                <a:latin typeface="APL385 Unicode" panose="020B0709000202000203" pitchFamily="49" charset="0"/>
              </a:rPr>
              <a:t> </a:t>
            </a:r>
            <a:r>
              <a:rPr lang="en-GB" sz="2800" dirty="0" smtClean="0">
                <a:solidFill>
                  <a:srgbClr val="00B0F0"/>
                </a:solidFill>
                <a:latin typeface="APL385 Unicode" panose="020B0709000202000203" pitchFamily="49" charset="0"/>
              </a:rPr>
              <a:t>76 </a:t>
            </a:r>
            <a:r>
              <a:rPr lang="en-GB" sz="2800" dirty="0">
                <a:solidFill>
                  <a:srgbClr val="00B0F0"/>
                </a:solidFill>
                <a:latin typeface="APL385 Unicode" panose="020B0709000202000203" pitchFamily="49" charset="0"/>
              </a:rPr>
              <a:t>0</a:t>
            </a:r>
          </a:p>
          <a:p>
            <a:pPr algn="l"/>
            <a:r>
              <a:rPr lang="en-GB" sz="2800" dirty="0">
                <a:latin typeface="APL385 Unicode" panose="020B0709000202000203" pitchFamily="49" charset="0"/>
              </a:rPr>
              <a:t>     </a:t>
            </a:r>
            <a:r>
              <a:rPr lang="fr-FR" sz="2800" dirty="0" smtClean="0">
                <a:latin typeface="APL385 Unicode" panose="020B0709000202000203" pitchFamily="49" charset="0"/>
              </a:rPr>
              <a:t>⎕UCS  T   ⍝  </a:t>
            </a:r>
            <a:r>
              <a:rPr lang="ja-JP" altLang="en-US" sz="2800" dirty="0" smtClean="0">
                <a:solidFill>
                  <a:srgbClr val="FFC000"/>
                </a:solidFill>
                <a:latin typeface="APL385 Unicode" panose="020B0709000202000203" pitchFamily="49" charset="0"/>
              </a:rPr>
              <a:t>我</a:t>
            </a:r>
            <a:r>
              <a:rPr lang="ja-JP" altLang="en-US" sz="2800" dirty="0">
                <a:solidFill>
                  <a:srgbClr val="00B050"/>
                </a:solidFill>
                <a:latin typeface="APL385 Unicode" panose="020B0709000202000203" pitchFamily="49" charset="0"/>
              </a:rPr>
              <a:t>愛</a:t>
            </a:r>
            <a:r>
              <a:rPr lang="en-GB" altLang="ja-JP" sz="2800" dirty="0">
                <a:solidFill>
                  <a:srgbClr val="7030A0"/>
                </a:solidFill>
                <a:latin typeface="APL385 Unicode" panose="020B0709000202000203" pitchFamily="49" charset="0"/>
              </a:rPr>
              <a:t>A</a:t>
            </a:r>
            <a:r>
              <a:rPr lang="en-GB" altLang="ja-JP" sz="2800" dirty="0">
                <a:solidFill>
                  <a:srgbClr val="FF0000"/>
                </a:solidFill>
                <a:latin typeface="APL385 Unicode" panose="020B0709000202000203" pitchFamily="49" charset="0"/>
              </a:rPr>
              <a:t>P</a:t>
            </a:r>
            <a:r>
              <a:rPr lang="en-GB" altLang="ja-JP" sz="2800" dirty="0">
                <a:solidFill>
                  <a:srgbClr val="00B0F0"/>
                </a:solidFill>
                <a:latin typeface="APL385 Unicode" panose="020B0709000202000203" pitchFamily="49" charset="0"/>
              </a:rPr>
              <a:t>L</a:t>
            </a:r>
            <a:endParaRPr lang="fr-FR" sz="2800" dirty="0">
              <a:solidFill>
                <a:srgbClr val="00B0F0"/>
              </a:solidFill>
              <a:latin typeface="APL385 Unicode" panose="020B0709000202000203" pitchFamily="49" charset="0"/>
            </a:endParaRPr>
          </a:p>
          <a:p>
            <a:pPr algn="l"/>
            <a:r>
              <a:rPr lang="fr-FR" sz="2800" dirty="0">
                <a:solidFill>
                  <a:srgbClr val="FFC000"/>
                </a:solidFill>
                <a:latin typeface="APL385 Unicode" panose="020B0709000202000203" pitchFamily="49" charset="0"/>
              </a:rPr>
              <a:t>25105</a:t>
            </a:r>
            <a:r>
              <a:rPr lang="fr-FR" sz="2800" dirty="0">
                <a:latin typeface="APL385 Unicode" panose="020B0709000202000203" pitchFamily="49" charset="0"/>
              </a:rPr>
              <a:t> </a:t>
            </a:r>
            <a:r>
              <a:rPr lang="fr-FR" sz="2800" dirty="0" smtClean="0">
                <a:latin typeface="APL385 Unicode" panose="020B0709000202000203" pitchFamily="49" charset="0"/>
              </a:rPr>
              <a:t> </a:t>
            </a:r>
            <a:r>
              <a:rPr lang="fr-FR" sz="2800" dirty="0" smtClean="0">
                <a:solidFill>
                  <a:srgbClr val="00B050"/>
                </a:solidFill>
                <a:latin typeface="APL385 Unicode" panose="020B0709000202000203" pitchFamily="49" charset="0"/>
              </a:rPr>
              <a:t>24859</a:t>
            </a:r>
            <a:r>
              <a:rPr lang="fr-FR" sz="2800" dirty="0" smtClean="0">
                <a:latin typeface="APL385 Unicode" panose="020B0709000202000203" pitchFamily="49" charset="0"/>
              </a:rPr>
              <a:t>  </a:t>
            </a:r>
            <a:r>
              <a:rPr lang="fr-FR" sz="2800" dirty="0" smtClean="0">
                <a:solidFill>
                  <a:srgbClr val="7030A0"/>
                </a:solidFill>
                <a:latin typeface="APL385 Unicode" panose="020B0709000202000203" pitchFamily="49" charset="0"/>
              </a:rPr>
              <a:t>65</a:t>
            </a:r>
            <a:r>
              <a:rPr lang="fr-FR" sz="2800" dirty="0" smtClean="0">
                <a:latin typeface="APL385 Unicode" panose="020B0709000202000203" pitchFamily="49" charset="0"/>
              </a:rPr>
              <a:t>  </a:t>
            </a:r>
            <a:r>
              <a:rPr lang="fr-FR" sz="2800" dirty="0" smtClean="0">
                <a:solidFill>
                  <a:srgbClr val="FF0000"/>
                </a:solidFill>
                <a:latin typeface="APL385 Unicode" panose="020B0709000202000203" pitchFamily="49" charset="0"/>
              </a:rPr>
              <a:t>80</a:t>
            </a:r>
            <a:r>
              <a:rPr lang="fr-FR" sz="2800" dirty="0" smtClean="0">
                <a:latin typeface="APL385 Unicode" panose="020B0709000202000203" pitchFamily="49" charset="0"/>
              </a:rPr>
              <a:t>  </a:t>
            </a:r>
            <a:r>
              <a:rPr lang="fr-FR" sz="2800" dirty="0" smtClean="0">
                <a:solidFill>
                  <a:srgbClr val="00B0F0"/>
                </a:solidFill>
                <a:latin typeface="APL385 Unicode" panose="020B0709000202000203" pitchFamily="49" charset="0"/>
              </a:rPr>
              <a:t>76</a:t>
            </a:r>
            <a:endParaRPr lang="en-GB" sz="2800" dirty="0">
              <a:solidFill>
                <a:srgbClr val="00B0F0"/>
              </a:solidFill>
              <a:latin typeface="APL385 Unicode" panose="020B0709000202000203" pitchFamily="49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Native files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979712" y="3789040"/>
            <a:ext cx="1296144" cy="432048"/>
          </a:xfrm>
          <a:prstGeom prst="rect">
            <a:avLst/>
          </a:prstGeom>
          <a:solidFill>
            <a:srgbClr val="BBE0E3">
              <a:alpha val="2902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4788024" y="3789040"/>
            <a:ext cx="1296144" cy="432048"/>
          </a:xfrm>
          <a:prstGeom prst="rect">
            <a:avLst/>
          </a:prstGeom>
          <a:solidFill>
            <a:srgbClr val="BBE0E3">
              <a:alpha val="2902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7308304" y="3789040"/>
            <a:ext cx="1296144" cy="432048"/>
          </a:xfrm>
          <a:prstGeom prst="rect">
            <a:avLst/>
          </a:prstGeom>
          <a:solidFill>
            <a:srgbClr val="BBE0E3">
              <a:alpha val="2902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11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83568" y="1628800"/>
            <a:ext cx="7992888" cy="4319360"/>
          </a:xfrm>
        </p:spPr>
        <p:txBody>
          <a:bodyPr/>
          <a:lstStyle/>
          <a:p>
            <a:pPr algn="l"/>
            <a:r>
              <a:rPr lang="en-GB" dirty="0" smtClean="0"/>
              <a:t>BOMs:</a:t>
            </a:r>
          </a:p>
          <a:p>
            <a:pPr algn="l"/>
            <a:r>
              <a:rPr lang="en-GB" sz="2800" dirty="0">
                <a:latin typeface="APL385 Unicode" panose="020B0709000202000203" pitchFamily="49" charset="0"/>
              </a:rPr>
              <a:t>UTF-8	239 187 </a:t>
            </a:r>
            <a:r>
              <a:rPr lang="en-GB" sz="2800" dirty="0" smtClean="0">
                <a:latin typeface="APL385 Unicode" panose="020B0709000202000203" pitchFamily="49" charset="0"/>
              </a:rPr>
              <a:t>191</a:t>
            </a:r>
          </a:p>
          <a:p>
            <a:pPr algn="l"/>
            <a:r>
              <a:rPr lang="en-GB" sz="2800" dirty="0" smtClean="0">
                <a:latin typeface="APL385 Unicode" panose="020B0709000202000203" pitchFamily="49" charset="0"/>
              </a:rPr>
              <a:t>UTF-16	254 </a:t>
            </a:r>
            <a:r>
              <a:rPr lang="en-GB" sz="2800" dirty="0">
                <a:latin typeface="APL385 Unicode" panose="020B0709000202000203" pitchFamily="49" charset="0"/>
              </a:rPr>
              <a:t>255 (big endian</a:t>
            </a:r>
            <a:r>
              <a:rPr lang="en-GB" sz="2800" dirty="0" smtClean="0">
                <a:latin typeface="APL385 Unicode" panose="020B0709000202000203" pitchFamily="49" charset="0"/>
              </a:rPr>
              <a:t>)</a:t>
            </a:r>
          </a:p>
          <a:p>
            <a:pPr algn="l"/>
            <a:r>
              <a:rPr lang="en-GB" sz="2800" dirty="0">
                <a:latin typeface="APL385 Unicode" panose="020B0709000202000203" pitchFamily="49" charset="0"/>
              </a:rPr>
              <a:t>	</a:t>
            </a:r>
            <a:r>
              <a:rPr lang="en-GB" sz="2800" dirty="0" smtClean="0">
                <a:latin typeface="APL385 Unicode" panose="020B0709000202000203" pitchFamily="49" charset="0"/>
              </a:rPr>
              <a:t>	255 254 (little endian)</a:t>
            </a:r>
          </a:p>
          <a:p>
            <a:pPr algn="l"/>
            <a:r>
              <a:rPr lang="en-GB" sz="2800" dirty="0" smtClean="0">
                <a:latin typeface="APL385 Unicode" panose="020B0709000202000203" pitchFamily="49" charset="0"/>
              </a:rPr>
              <a:t>UTF-32	</a:t>
            </a:r>
            <a:r>
              <a:rPr lang="en-GB" sz="2800" dirty="0">
                <a:latin typeface="APL385 Unicode" panose="020B0709000202000203" pitchFamily="49" charset="0"/>
              </a:rPr>
              <a:t>0 </a:t>
            </a:r>
            <a:r>
              <a:rPr lang="en-GB" sz="2800" dirty="0" smtClean="0">
                <a:latin typeface="APL385 Unicode" panose="020B0709000202000203" pitchFamily="49" charset="0"/>
              </a:rPr>
              <a:t>0 254 </a:t>
            </a:r>
            <a:r>
              <a:rPr lang="en-GB" sz="2800" dirty="0">
                <a:latin typeface="APL385 Unicode" panose="020B0709000202000203" pitchFamily="49" charset="0"/>
              </a:rPr>
              <a:t>255 (big endian)</a:t>
            </a:r>
          </a:p>
          <a:p>
            <a:pPr algn="l"/>
            <a:r>
              <a:rPr lang="en-GB" sz="2800" dirty="0" smtClean="0">
                <a:latin typeface="APL385 Unicode" panose="020B0709000202000203" pitchFamily="49" charset="0"/>
              </a:rPr>
              <a:t>(UCS4)</a:t>
            </a:r>
            <a:r>
              <a:rPr lang="en-GB" sz="2800" dirty="0">
                <a:latin typeface="APL385 Unicode" panose="020B0709000202000203" pitchFamily="49" charset="0"/>
              </a:rPr>
              <a:t>	255 254 </a:t>
            </a:r>
            <a:r>
              <a:rPr lang="en-GB" sz="2800" dirty="0" smtClean="0">
                <a:latin typeface="APL385 Unicode" panose="020B0709000202000203" pitchFamily="49" charset="0"/>
              </a:rPr>
              <a:t>0 0 (little </a:t>
            </a:r>
            <a:r>
              <a:rPr lang="en-GB" sz="2800" dirty="0">
                <a:latin typeface="APL385 Unicode" panose="020B0709000202000203" pitchFamily="49" charset="0"/>
              </a:rPr>
              <a:t>endian)</a:t>
            </a:r>
          </a:p>
          <a:p>
            <a:pPr algn="l"/>
            <a:endParaRPr lang="en-GB" sz="2800" dirty="0">
              <a:latin typeface="APL385 Unicode" panose="020B0709000202000203" pitchFamily="49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Native files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707904" y="5661248"/>
            <a:ext cx="1368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+mj-lt"/>
                <a:hlinkClick r:id="rId3" action="ppaction://hlinksldjump"/>
              </a:rPr>
              <a:t>Menu</a:t>
            </a:r>
            <a:endParaRPr lang="en-GB" sz="32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4538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158" y="1412776"/>
            <a:ext cx="1619250" cy="4682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83568" y="1556792"/>
            <a:ext cx="7776864" cy="4319360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Available since 1970's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PL385 Unicode" panose="020B0709000202000203" pitchFamily="49" charset="0"/>
              </a:rPr>
              <a:t>⎕F</a:t>
            </a:r>
            <a:r>
              <a:rPr lang="en-US" sz="1000" dirty="0" smtClean="0">
                <a:latin typeface="APL385 Unicode" panose="020B0709000202000203" pitchFamily="49" charset="0"/>
              </a:rPr>
              <a:t> </a:t>
            </a:r>
            <a:r>
              <a:rPr lang="en-US" sz="2000" dirty="0" smtClean="0"/>
              <a:t>functions - </a:t>
            </a:r>
            <a:r>
              <a:rPr lang="en-US" sz="2000" dirty="0" smtClean="0">
                <a:latin typeface="APL385 Unicode" panose="020B0709000202000203" pitchFamily="49" charset="0"/>
              </a:rPr>
              <a:t>⎕FREAD</a:t>
            </a:r>
            <a:r>
              <a:rPr lang="en-US" sz="2000" dirty="0" smtClean="0"/>
              <a:t>, </a:t>
            </a:r>
            <a:r>
              <a:rPr lang="en-US" sz="2000" dirty="0" smtClean="0">
                <a:latin typeface="APL385 Unicode" panose="020B0709000202000203" pitchFamily="49" charset="0"/>
              </a:rPr>
              <a:t>⎕FTIE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Advantages		</a:t>
            </a:r>
            <a:endParaRPr lang="en-US" sz="2400" dirty="0"/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000" dirty="0" smtClean="0"/>
              <a:t>Extremely flexible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000" dirty="0" smtClean="0"/>
              <a:t>Perhaps the best medium for storing APL data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Disadvantages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000" dirty="0" smtClean="0"/>
              <a:t>Security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000" dirty="0" smtClean="0"/>
              <a:t>"APL-centric"</a:t>
            </a:r>
          </a:p>
          <a:p>
            <a:pPr algn="l"/>
            <a:endParaRPr lang="en-US" dirty="0" smtClean="0"/>
          </a:p>
          <a:p>
            <a:pPr marL="914400" lvl="1" indent="-457200" algn="l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914400" lvl="1" indent="-4572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 Files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894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About Us...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Please...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Ask Questions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Contribute and Collaborate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Experiment</a:t>
            </a:r>
          </a:p>
          <a:p>
            <a:pPr algn="l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Hi and Welcome!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773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539552" y="1556792"/>
            <a:ext cx="8280920" cy="4319360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 smtClean="0"/>
              <a:t>APL offers a way to store data in special files that can store APL data.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 smtClean="0"/>
              <a:t>Those files can be manipulated using </a:t>
            </a:r>
            <a:r>
              <a:rPr lang="en-GB" sz="2800" dirty="0" smtClean="0">
                <a:latin typeface="APL385 Unicode" panose="020B0709000202000203" pitchFamily="49" charset="0"/>
              </a:rPr>
              <a:t>⎕F</a:t>
            </a:r>
            <a:r>
              <a:rPr lang="en-GB" sz="2800" dirty="0" smtClean="0"/>
              <a:t>unctions whose names all start with an </a:t>
            </a:r>
            <a:r>
              <a:rPr lang="en-GB" sz="2800" b="1" dirty="0" smtClean="0"/>
              <a:t>F</a:t>
            </a:r>
            <a:r>
              <a:rPr lang="en-GB" sz="2800" dirty="0" smtClean="0"/>
              <a:t>.</a:t>
            </a:r>
            <a:br>
              <a:rPr lang="en-GB" sz="2800" dirty="0" smtClean="0"/>
            </a:br>
            <a:endParaRPr lang="en-GB" sz="2800" dirty="0" smtClean="0"/>
          </a:p>
          <a:p>
            <a:pPr algn="l"/>
            <a:r>
              <a:rPr lang="en-GB" dirty="0"/>
              <a:t>	</a:t>
            </a:r>
            <a:r>
              <a:rPr lang="en-GB" dirty="0" smtClean="0">
                <a:latin typeface="APL385 Unicode" panose="020B0709000202000203" pitchFamily="49" charset="0"/>
              </a:rPr>
              <a:t>tie←'\</a:t>
            </a:r>
            <a:r>
              <a:rPr lang="en-GB" dirty="0" err="1" smtClean="0">
                <a:latin typeface="APL385 Unicode" panose="020B0709000202000203" pitchFamily="49" charset="0"/>
              </a:rPr>
              <a:t>tmp</a:t>
            </a:r>
            <a:r>
              <a:rPr lang="en-GB" dirty="0" smtClean="0">
                <a:latin typeface="APL385 Unicode" panose="020B0709000202000203" pitchFamily="49" charset="0"/>
              </a:rPr>
              <a:t>\a1' ⎕</a:t>
            </a:r>
            <a:r>
              <a:rPr lang="en-GB" b="1" dirty="0" err="1" smtClean="0">
                <a:latin typeface="APL385 Unicode" panose="020B0709000202000203" pitchFamily="49" charset="0"/>
              </a:rPr>
              <a:t>F</a:t>
            </a:r>
            <a:r>
              <a:rPr lang="en-GB" dirty="0" err="1" smtClean="0">
                <a:latin typeface="APL385 Unicode" panose="020B0709000202000203" pitchFamily="49" charset="0"/>
              </a:rPr>
              <a:t>create</a:t>
            </a:r>
            <a:r>
              <a:rPr lang="en-GB" dirty="0" smtClean="0">
                <a:latin typeface="APL385 Unicode" panose="020B0709000202000203" pitchFamily="49" charset="0"/>
              </a:rPr>
              <a:t> 0</a:t>
            </a:r>
            <a:br>
              <a:rPr lang="en-GB" dirty="0" smtClean="0">
                <a:latin typeface="APL385 Unicode" panose="020B0709000202000203" pitchFamily="49" charset="0"/>
              </a:rPr>
            </a:br>
            <a:r>
              <a:rPr lang="en-GB" dirty="0" smtClean="0">
                <a:latin typeface="APL385 Unicode" panose="020B0709000202000203" pitchFamily="49" charset="0"/>
              </a:rPr>
              <a:t>    </a:t>
            </a:r>
            <a:r>
              <a:rPr lang="en-GB" dirty="0" err="1" smtClean="0">
                <a:latin typeface="APL385 Unicode" panose="020B0709000202000203" pitchFamily="49" charset="0"/>
              </a:rPr>
              <a:t>cpt</a:t>
            </a:r>
            <a:r>
              <a:rPr lang="en-GB" dirty="0" smtClean="0">
                <a:latin typeface="APL385 Unicode" panose="020B0709000202000203" pitchFamily="49" charset="0"/>
              </a:rPr>
              <a:t>←(⍳100) ⎕</a:t>
            </a:r>
            <a:r>
              <a:rPr lang="en-GB" b="1" dirty="0" err="1" smtClean="0">
                <a:latin typeface="APL385 Unicode" panose="020B0709000202000203" pitchFamily="49" charset="0"/>
              </a:rPr>
              <a:t>F</a:t>
            </a:r>
            <a:r>
              <a:rPr lang="en-GB" dirty="0" err="1" smtClean="0">
                <a:latin typeface="APL385 Unicode" panose="020B0709000202000203" pitchFamily="49" charset="0"/>
              </a:rPr>
              <a:t>append</a:t>
            </a:r>
            <a:r>
              <a:rPr lang="en-GB" dirty="0" smtClean="0">
                <a:latin typeface="APL385 Unicode" panose="020B0709000202000203" pitchFamily="49" charset="0"/>
              </a:rPr>
              <a:t> tie</a:t>
            </a:r>
            <a:br>
              <a:rPr lang="en-GB" dirty="0" smtClean="0">
                <a:latin typeface="APL385 Unicode" panose="020B0709000202000203" pitchFamily="49" charset="0"/>
              </a:rPr>
            </a:br>
            <a:r>
              <a:rPr lang="en-GB" dirty="0" smtClean="0">
                <a:latin typeface="APL385 Unicode" panose="020B0709000202000203" pitchFamily="49" charset="0"/>
              </a:rPr>
              <a:t>    ⍴⎕</a:t>
            </a:r>
            <a:r>
              <a:rPr lang="en-GB" b="1" dirty="0" err="1">
                <a:latin typeface="APL385 Unicode" panose="020B0709000202000203" pitchFamily="49" charset="0"/>
              </a:rPr>
              <a:t>F</a:t>
            </a:r>
            <a:r>
              <a:rPr lang="en-GB" dirty="0" err="1" smtClean="0">
                <a:latin typeface="APL385 Unicode" panose="020B0709000202000203" pitchFamily="49" charset="0"/>
              </a:rPr>
              <a:t>read</a:t>
            </a:r>
            <a:r>
              <a:rPr lang="en-GB" dirty="0" smtClean="0">
                <a:latin typeface="APL385 Unicode" panose="020B0709000202000203" pitchFamily="49" charset="0"/>
              </a:rPr>
              <a:t> tie </a:t>
            </a:r>
            <a:r>
              <a:rPr lang="en-GB" dirty="0" err="1" smtClean="0">
                <a:latin typeface="APL385 Unicode" panose="020B0709000202000203" pitchFamily="49" charset="0"/>
              </a:rPr>
              <a:t>cpt</a:t>
            </a:r>
            <a:r>
              <a:rPr lang="en-GB" dirty="0">
                <a:latin typeface="APL385 Unicode" panose="020B0709000202000203" pitchFamily="49" charset="0"/>
              </a:rPr>
              <a:t/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 smtClean="0">
                <a:latin typeface="APL385 Unicode" panose="020B0709000202000203" pitchFamily="49" charset="0"/>
              </a:rPr>
              <a:t>100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Component files</a:t>
            </a:r>
            <a:endParaRPr lang="en-GB" dirty="0"/>
          </a:p>
        </p:txBody>
      </p:sp>
      <p:sp>
        <p:nvSpPr>
          <p:cNvPr id="5" name="Left Arrow 4"/>
          <p:cNvSpPr/>
          <p:nvPr/>
        </p:nvSpPr>
        <p:spPr bwMode="auto">
          <a:xfrm>
            <a:off x="4788024" y="3604548"/>
            <a:ext cx="3456384" cy="1152128"/>
          </a:xfrm>
          <a:prstGeom prst="leftArrow">
            <a:avLst>
              <a:gd name="adj1" fmla="val 50000"/>
              <a:gd name="adj2" fmla="val 48905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GB" sz="500" dirty="0" smtClean="0">
                <a:latin typeface="+mn-lt"/>
              </a:rPr>
              <a:t/>
            </a:r>
            <a:br>
              <a:rPr lang="en-GB" sz="500" dirty="0" smtClean="0">
                <a:latin typeface="+mn-lt"/>
              </a:rPr>
            </a:br>
            <a:r>
              <a:rPr lang="en-GB" sz="1600" dirty="0" smtClean="0">
                <a:latin typeface="+mn-lt"/>
              </a:rPr>
              <a:t>Under Windows, the extension</a:t>
            </a:r>
          </a:p>
          <a:p>
            <a:pPr eaLnBrk="0" hangingPunct="0"/>
            <a:r>
              <a:rPr lang="en-GB" sz="1600" dirty="0" smtClean="0">
                <a:latin typeface="+mn-lt"/>
              </a:rPr>
              <a:t>.DCF is appended by default </a:t>
            </a: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722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539552" y="1556792"/>
            <a:ext cx="8496944" cy="4319360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 smtClean="0"/>
              <a:t>By default they are 64b – very large components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 smtClean="0"/>
              <a:t>You can open-share them (multi access)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 smtClean="0"/>
              <a:t>They offer no security on Windows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 smtClean="0"/>
              <a:t>They have special features like journaling and compression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 smtClean="0"/>
              <a:t>You can read many components at once:</a:t>
            </a:r>
          </a:p>
          <a:p>
            <a:pPr algn="l"/>
            <a:r>
              <a:rPr lang="en-GB" dirty="0"/>
              <a:t>	</a:t>
            </a:r>
            <a:r>
              <a:rPr lang="en-GB" dirty="0">
                <a:latin typeface="APL385 Unicode" panose="020B0709000202000203" pitchFamily="49" charset="0"/>
              </a:rPr>
              <a:t> </a:t>
            </a:r>
            <a:r>
              <a:rPr lang="en-GB" dirty="0" err="1">
                <a:latin typeface="APL385 Unicode" panose="020B0709000202000203" pitchFamily="49" charset="0"/>
              </a:rPr>
              <a:t>cpt</a:t>
            </a:r>
            <a:r>
              <a:rPr lang="en-GB" dirty="0">
                <a:latin typeface="APL385 Unicode" panose="020B0709000202000203" pitchFamily="49" charset="0"/>
              </a:rPr>
              <a:t>← </a:t>
            </a:r>
            <a:r>
              <a:rPr lang="en-GB" dirty="0" smtClean="0">
                <a:latin typeface="APL385 Unicode" panose="020B0709000202000203" pitchFamily="49" charset="0"/>
              </a:rPr>
              <a:t>⎕</a:t>
            </a:r>
            <a:r>
              <a:rPr lang="en-GB" b="1" dirty="0" err="1" smtClean="0">
                <a:latin typeface="APL385 Unicode" panose="020B0709000202000203" pitchFamily="49" charset="0"/>
              </a:rPr>
              <a:t>F</a:t>
            </a:r>
            <a:r>
              <a:rPr lang="en-GB" dirty="0" err="1" smtClean="0">
                <a:latin typeface="APL385 Unicode" panose="020B0709000202000203" pitchFamily="49" charset="0"/>
              </a:rPr>
              <a:t>read</a:t>
            </a:r>
            <a:r>
              <a:rPr lang="en-GB" dirty="0" smtClean="0">
                <a:latin typeface="APL385 Unicode" panose="020B0709000202000203" pitchFamily="49" charset="0"/>
              </a:rPr>
              <a:t> t (21 99,⍳9)</a:t>
            </a:r>
          </a:p>
          <a:p>
            <a:pPr algn="l"/>
            <a:endParaRPr lang="en-GB" dirty="0">
              <a:latin typeface="APL385 Unicode" panose="020B0709000202000203" pitchFamily="49" charset="0"/>
            </a:endParaRPr>
          </a:p>
          <a:p>
            <a:pPr algn="l"/>
            <a:r>
              <a:rPr lang="en-GB" dirty="0" smtClean="0">
                <a:latin typeface="APL385 Unicode" panose="020B0709000202000203" pitchFamily="49" charset="0"/>
              </a:rPr>
              <a:t/>
            </a:r>
            <a:br>
              <a:rPr lang="en-GB" dirty="0" smtClean="0">
                <a:latin typeface="APL385 Unicode" panose="020B0709000202000203" pitchFamily="49" charset="0"/>
              </a:rPr>
            </a:br>
            <a:r>
              <a:rPr lang="en-GB" dirty="0" smtClean="0">
                <a:latin typeface="APL385 Unicode" panose="020B0709000202000203" pitchFamily="49" charset="0"/>
              </a:rPr>
              <a:t>  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Component files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106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539552" y="1556792"/>
            <a:ext cx="8280920" cy="4319360"/>
          </a:xfrm>
        </p:spPr>
        <p:txBody>
          <a:bodyPr/>
          <a:lstStyle/>
          <a:p>
            <a:pPr algn="l"/>
            <a:r>
              <a:rPr lang="en-GB" dirty="0" smtClean="0"/>
              <a:t>For security you can use the Dyalog File System (DFS), sold separately.</a:t>
            </a:r>
          </a:p>
          <a:p>
            <a:pPr algn="l"/>
            <a:endParaRPr lang="en-GB" dirty="0" smtClean="0"/>
          </a:p>
          <a:p>
            <a:pPr algn="l"/>
            <a:r>
              <a:rPr lang="en-GB" dirty="0" smtClean="0"/>
              <a:t>You can grant access to specific users.</a:t>
            </a:r>
            <a:endParaRPr lang="en-GB" dirty="0"/>
          </a:p>
          <a:p>
            <a:pPr algn="l"/>
            <a:r>
              <a:rPr lang="en-GB" dirty="0" smtClean="0"/>
              <a:t>It also works for native files.</a:t>
            </a:r>
          </a:p>
          <a:p>
            <a:pPr algn="l"/>
            <a:r>
              <a:rPr lang="en-US" dirty="0"/>
              <a:t>Scalable, Backup/Restore, Administrative Console</a:t>
            </a:r>
          </a:p>
          <a:p>
            <a:pPr algn="l"/>
            <a:endParaRPr lang="en-GB" dirty="0"/>
          </a:p>
          <a:p>
            <a:pPr algn="l"/>
            <a:r>
              <a:rPr lang="en-GB" dirty="0" smtClean="0">
                <a:latin typeface="APL385 Unicode" panose="020B0709000202000203" pitchFamily="49" charset="0"/>
              </a:rPr>
              <a:t/>
            </a:r>
            <a:br>
              <a:rPr lang="en-GB" dirty="0" smtClean="0">
                <a:latin typeface="APL385 Unicode" panose="020B0709000202000203" pitchFamily="49" charset="0"/>
              </a:rPr>
            </a:br>
            <a:r>
              <a:rPr lang="en-GB" dirty="0" smtClean="0">
                <a:latin typeface="APL385 Unicode" panose="020B0709000202000203" pitchFamily="49" charset="0"/>
              </a:rPr>
              <a:t>  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Component files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707904" y="5661248"/>
            <a:ext cx="1368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+mj-lt"/>
                <a:hlinkClick r:id="rId3" action="ppaction://hlinksldjump"/>
              </a:rPr>
              <a:t>Menu</a:t>
            </a:r>
            <a:endParaRPr lang="en-GB" sz="32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6477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11560" y="1651248"/>
            <a:ext cx="7992888" cy="3865984"/>
          </a:xfrm>
        </p:spPr>
        <p:txBody>
          <a:bodyPr/>
          <a:lstStyle/>
          <a:p>
            <a:pPr algn="l"/>
            <a:r>
              <a:rPr lang="en-GB" dirty="0" smtClean="0"/>
              <a:t>Comma separated values files are a common format and often handled by software like Excel.</a:t>
            </a:r>
          </a:p>
          <a:p>
            <a:pPr algn="l"/>
            <a:endParaRPr lang="en-GB" dirty="0"/>
          </a:p>
          <a:p>
            <a:pPr algn="l"/>
            <a:r>
              <a:rPr lang="en-GB" dirty="0" smtClean="0"/>
              <a:t>They are regular text files that can be read and handled by APL too.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CSV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8222238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5915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8087328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CSV</a:t>
            </a:r>
            <a:endParaRPr lang="en-GB" dirty="0"/>
          </a:p>
        </p:txBody>
      </p:sp>
      <p:sp>
        <p:nvSpPr>
          <p:cNvPr id="4" name="Oval 3"/>
          <p:cNvSpPr/>
          <p:nvPr/>
        </p:nvSpPr>
        <p:spPr bwMode="auto">
          <a:xfrm>
            <a:off x="4427984" y="1412776"/>
            <a:ext cx="648072" cy="648072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63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11560" y="1651248"/>
            <a:ext cx="7992888" cy="3865984"/>
          </a:xfrm>
        </p:spPr>
        <p:txBody>
          <a:bodyPr/>
          <a:lstStyle/>
          <a:p>
            <a:pPr algn="l"/>
            <a:r>
              <a:rPr lang="en-GB" dirty="0" smtClean="0"/>
              <a:t>In the </a:t>
            </a:r>
            <a:r>
              <a:rPr lang="en-GB" dirty="0" err="1" smtClean="0"/>
              <a:t>LoadDATA</a:t>
            </a:r>
            <a:r>
              <a:rPr lang="en-GB" dirty="0" smtClean="0"/>
              <a:t> workspace are found several programs to read text files and</a:t>
            </a:r>
            <a:endParaRPr lang="en-GB" dirty="0" smtClean="0">
              <a:latin typeface="APL385 Unicode" panose="020B0709000202000203" pitchFamily="49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Read Delimited Data</a:t>
            </a:r>
            <a:endParaRPr lang="en-GB" dirty="0"/>
          </a:p>
        </p:txBody>
      </p:sp>
      <p:grpSp>
        <p:nvGrpSpPr>
          <p:cNvPr id="5" name="Group 4"/>
          <p:cNvGrpSpPr/>
          <p:nvPr/>
        </p:nvGrpSpPr>
        <p:grpSpPr>
          <a:xfrm>
            <a:off x="458752" y="1595894"/>
            <a:ext cx="8478347" cy="4281378"/>
            <a:chOff x="380786" y="1687793"/>
            <a:chExt cx="8478347" cy="4281378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786" y="1687793"/>
              <a:ext cx="8478347" cy="4176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Oval 5"/>
            <p:cNvSpPr/>
            <p:nvPr/>
          </p:nvSpPr>
          <p:spPr bwMode="auto">
            <a:xfrm>
              <a:off x="2274718" y="5321099"/>
              <a:ext cx="1721217" cy="648072"/>
            </a:xfrm>
            <a:prstGeom prst="ellipse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812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11560" y="1651248"/>
            <a:ext cx="7992888" cy="3865984"/>
          </a:xfrm>
        </p:spPr>
        <p:txBody>
          <a:bodyPr/>
          <a:lstStyle/>
          <a:p>
            <a:pPr algn="l"/>
            <a:r>
              <a:rPr lang="en-GB" dirty="0" smtClean="0"/>
              <a:t>Delimiters other than comma can be used.</a:t>
            </a:r>
          </a:p>
          <a:p>
            <a:pPr algn="l"/>
            <a:r>
              <a:rPr lang="en-GB" dirty="0" smtClean="0"/>
              <a:t>This file uses TAB…</a:t>
            </a:r>
          </a:p>
          <a:p>
            <a:pPr algn="l"/>
            <a:endParaRPr lang="en-GB" dirty="0"/>
          </a:p>
          <a:p>
            <a:pPr algn="l"/>
            <a:r>
              <a:rPr lang="en-GB" dirty="0" smtClean="0">
                <a:latin typeface="APL385 Unicode" panose="020B0709000202000203" pitchFamily="49" charset="0"/>
              </a:rPr>
              <a:t>   DEL←⎕UCS 9  ⍝ TAB character</a:t>
            </a:r>
          </a:p>
          <a:p>
            <a:pPr algn="l"/>
            <a:r>
              <a:rPr lang="en-GB" dirty="0">
                <a:latin typeface="APL385 Unicode" panose="020B0709000202000203" pitchFamily="49" charset="0"/>
              </a:rPr>
              <a:t> </a:t>
            </a:r>
            <a:r>
              <a:rPr lang="en-GB" dirty="0" smtClean="0">
                <a:latin typeface="APL385 Unicode" panose="020B0709000202000203" pitchFamily="49" charset="0"/>
              </a:rPr>
              <a:t>  ⍴</a:t>
            </a:r>
            <a:r>
              <a:rPr lang="en-GB" dirty="0" err="1" smtClean="0">
                <a:latin typeface="APL385 Unicode" panose="020B0709000202000203" pitchFamily="49" charset="0"/>
              </a:rPr>
              <a:t>tab←LoadTEXT</a:t>
            </a:r>
            <a:r>
              <a:rPr lang="en-GB" dirty="0" smtClean="0">
                <a:latin typeface="APL385 Unicode" panose="020B0709000202000203" pitchFamily="49" charset="0"/>
              </a:rPr>
              <a:t> ‘fil.TXT’ DEL</a:t>
            </a:r>
          </a:p>
          <a:p>
            <a:pPr algn="l"/>
            <a:r>
              <a:rPr lang="en-GB" dirty="0" smtClean="0">
                <a:latin typeface="APL385 Unicode" panose="020B0709000202000203" pitchFamily="49" charset="0"/>
              </a:rPr>
              <a:t>15 6</a:t>
            </a:r>
            <a:endParaRPr lang="en-GB" dirty="0">
              <a:latin typeface="APL385 Unicode" panose="020B0709000202000203" pitchFamily="49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Delimiters Other Than Comma</a:t>
            </a:r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8358187" cy="399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4106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23528" y="1412776"/>
            <a:ext cx="8712968" cy="3865984"/>
          </a:xfrm>
        </p:spPr>
        <p:txBody>
          <a:bodyPr/>
          <a:lstStyle/>
          <a:p>
            <a:pPr algn="l"/>
            <a:r>
              <a:rPr lang="en-GB" dirty="0" smtClean="0"/>
              <a:t>Saving APL data in CSV format:</a:t>
            </a:r>
          </a:p>
          <a:p>
            <a:pPr algn="l"/>
            <a:r>
              <a:rPr lang="en-GB" dirty="0"/>
              <a:t> </a:t>
            </a:r>
            <a:r>
              <a:rPr lang="en-GB" dirty="0" smtClean="0"/>
              <a:t>       </a:t>
            </a:r>
            <a:r>
              <a:rPr lang="en-GB" sz="2800" dirty="0" err="1" smtClean="0">
                <a:latin typeface="APL385 Unicode" panose="020B0709000202000203" pitchFamily="49" charset="0"/>
              </a:rPr>
              <a:t>mat←'Name</a:t>
            </a:r>
            <a:r>
              <a:rPr lang="en-GB" sz="2800" dirty="0">
                <a:latin typeface="APL385 Unicode" panose="020B0709000202000203" pitchFamily="49" charset="0"/>
              </a:rPr>
              <a:t>' 'Last' 'Dan' </a:t>
            </a:r>
            <a:r>
              <a:rPr lang="en-GB" sz="2800" dirty="0" smtClean="0">
                <a:latin typeface="APL385 Unicode" panose="020B0709000202000203" pitchFamily="49" charset="0"/>
              </a:rPr>
              <a:t>'</a:t>
            </a:r>
            <a:r>
              <a:rPr lang="en-GB" sz="2800" dirty="0" err="1" smtClean="0">
                <a:latin typeface="APL385 Unicode" panose="020B0709000202000203" pitchFamily="49" charset="0"/>
              </a:rPr>
              <a:t>Druff</a:t>
            </a:r>
            <a:r>
              <a:rPr lang="en-GB" sz="2800" dirty="0" smtClean="0">
                <a:latin typeface="APL385 Unicode" panose="020B0709000202000203" pitchFamily="49" charset="0"/>
              </a:rPr>
              <a:t>'</a:t>
            </a:r>
          </a:p>
          <a:p>
            <a:pPr algn="l"/>
            <a:r>
              <a:rPr lang="en-GB" sz="2800" dirty="0" smtClean="0">
                <a:latin typeface="APL385 Unicode" panose="020B0709000202000203" pitchFamily="49" charset="0"/>
              </a:rPr>
              <a:t>    ⎕←mat</a:t>
            </a:r>
            <a:r>
              <a:rPr lang="en-GB" sz="2800" dirty="0">
                <a:latin typeface="APL385 Unicode" panose="020B0709000202000203" pitchFamily="49" charset="0"/>
              </a:rPr>
              <a:t>←3 2</a:t>
            </a:r>
            <a:r>
              <a:rPr lang="en-GB" sz="2800" dirty="0" smtClean="0">
                <a:latin typeface="APL385 Unicode" panose="020B0709000202000203" pitchFamily="49" charset="0"/>
              </a:rPr>
              <a:t>⍴mat, ‘Al’ ‘</a:t>
            </a:r>
            <a:r>
              <a:rPr lang="en-GB" sz="2800" dirty="0" err="1" smtClean="0">
                <a:latin typeface="APL385 Unicode" panose="020B0709000202000203" pitchFamily="49" charset="0"/>
              </a:rPr>
              <a:t>Zimer</a:t>
            </a:r>
            <a:r>
              <a:rPr lang="en-GB" sz="2800" dirty="0" smtClean="0">
                <a:latin typeface="APL385 Unicode" panose="020B0709000202000203" pitchFamily="49" charset="0"/>
              </a:rPr>
              <a:t>‘</a:t>
            </a:r>
          </a:p>
          <a:p>
            <a:pPr algn="l"/>
            <a:r>
              <a:rPr lang="en-GB" sz="2800" dirty="0">
                <a:latin typeface="APL385 Unicode" panose="020B0709000202000203" pitchFamily="49" charset="0"/>
              </a:rPr>
              <a:t> Name  Last  </a:t>
            </a:r>
          </a:p>
          <a:p>
            <a:pPr algn="l"/>
            <a:r>
              <a:rPr lang="en-GB" sz="2800" dirty="0">
                <a:latin typeface="APL385 Unicode" panose="020B0709000202000203" pitchFamily="49" charset="0"/>
              </a:rPr>
              <a:t> Dan   </a:t>
            </a:r>
            <a:r>
              <a:rPr lang="en-GB" sz="2800" dirty="0" err="1">
                <a:latin typeface="APL385 Unicode" panose="020B0709000202000203" pitchFamily="49" charset="0"/>
              </a:rPr>
              <a:t>Druff</a:t>
            </a:r>
            <a:r>
              <a:rPr lang="en-GB" sz="2800" dirty="0">
                <a:latin typeface="APL385 Unicode" panose="020B0709000202000203" pitchFamily="49" charset="0"/>
              </a:rPr>
              <a:t> </a:t>
            </a:r>
          </a:p>
          <a:p>
            <a:pPr algn="l"/>
            <a:r>
              <a:rPr lang="en-GB" sz="2800" dirty="0">
                <a:latin typeface="APL385 Unicode" panose="020B0709000202000203" pitchFamily="49" charset="0"/>
              </a:rPr>
              <a:t> Al    </a:t>
            </a:r>
            <a:r>
              <a:rPr lang="en-GB" sz="2800" dirty="0" err="1">
                <a:latin typeface="APL385 Unicode" panose="020B0709000202000203" pitchFamily="49" charset="0"/>
              </a:rPr>
              <a:t>Zimer</a:t>
            </a:r>
            <a:r>
              <a:rPr lang="en-GB" sz="2800" dirty="0">
                <a:latin typeface="APL385 Unicode" panose="020B0709000202000203" pitchFamily="49" charset="0"/>
              </a:rPr>
              <a:t> </a:t>
            </a:r>
          </a:p>
          <a:p>
            <a:pPr algn="l"/>
            <a:r>
              <a:rPr lang="en-GB" sz="2800" dirty="0">
                <a:latin typeface="APL385 Unicode" panose="020B0709000202000203" pitchFamily="49" charset="0"/>
              </a:rPr>
              <a:t>    </a:t>
            </a:r>
            <a:r>
              <a:rPr lang="en-GB" sz="2800" dirty="0" err="1" smtClean="0">
                <a:latin typeface="APL385 Unicode" panose="020B0709000202000203" pitchFamily="49" charset="0"/>
              </a:rPr>
              <a:t>SaveTEXT</a:t>
            </a:r>
            <a:r>
              <a:rPr lang="en-GB" sz="2800" dirty="0" smtClean="0">
                <a:latin typeface="APL385 Unicode" panose="020B0709000202000203" pitchFamily="49" charset="0"/>
              </a:rPr>
              <a:t> </a:t>
            </a:r>
            <a:r>
              <a:rPr lang="en-GB" sz="2800" dirty="0">
                <a:latin typeface="APL385 Unicode" panose="020B0709000202000203" pitchFamily="49" charset="0"/>
              </a:rPr>
              <a:t>mat '\</a:t>
            </a:r>
            <a:r>
              <a:rPr lang="en-GB" sz="2800" dirty="0" err="1">
                <a:latin typeface="APL385 Unicode" panose="020B0709000202000203" pitchFamily="49" charset="0"/>
              </a:rPr>
              <a:t>tmp</a:t>
            </a:r>
            <a:r>
              <a:rPr lang="en-GB" sz="2800" dirty="0">
                <a:latin typeface="APL385 Unicode" panose="020B0709000202000203" pitchFamily="49" charset="0"/>
              </a:rPr>
              <a:t>\txt1.txt' ';'</a:t>
            </a:r>
          </a:p>
          <a:p>
            <a:pPr algn="l"/>
            <a:r>
              <a:rPr lang="en-GB" sz="2800" dirty="0">
                <a:latin typeface="APL385 Unicode" panose="020B0709000202000203" pitchFamily="49" charset="0"/>
              </a:rPr>
              <a:t>0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609600"/>
            <a:ext cx="8208912" cy="1143000"/>
          </a:xfrm>
        </p:spPr>
        <p:txBody>
          <a:bodyPr/>
          <a:lstStyle/>
          <a:p>
            <a:pPr algn="ctr"/>
            <a:r>
              <a:rPr lang="en-GB" dirty="0" smtClean="0"/>
              <a:t>Saving CSV Data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358960"/>
            <a:ext cx="3672408" cy="2969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8272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11560" y="1651248"/>
            <a:ext cx="7992888" cy="3865984"/>
          </a:xfrm>
        </p:spPr>
        <p:txBody>
          <a:bodyPr/>
          <a:lstStyle/>
          <a:p>
            <a:pPr algn="l"/>
            <a:r>
              <a:rPr lang="en-GB" dirty="0" smtClean="0"/>
              <a:t>You can grab Excel data many ways:</a:t>
            </a:r>
          </a:p>
          <a:p>
            <a:pPr marL="457200" indent="-457200" algn="l">
              <a:buFontTx/>
              <a:buChar char="-"/>
            </a:pPr>
            <a:r>
              <a:rPr lang="en-GB" dirty="0" smtClean="0"/>
              <a:t>Manually using the tools menu</a:t>
            </a:r>
          </a:p>
          <a:p>
            <a:pPr marL="457200" indent="-457200" algn="l">
              <a:buFontTx/>
              <a:buChar char="-"/>
            </a:pPr>
            <a:r>
              <a:rPr lang="en-GB" dirty="0" smtClean="0"/>
              <a:t>Using </a:t>
            </a:r>
            <a:r>
              <a:rPr lang="en-GB" dirty="0" err="1" smtClean="0"/>
              <a:t>.Net</a:t>
            </a:r>
            <a:r>
              <a:rPr lang="en-GB" dirty="0" smtClean="0"/>
              <a:t>/APL</a:t>
            </a:r>
          </a:p>
          <a:p>
            <a:pPr marL="457200" indent="-457200" algn="l">
              <a:buFontTx/>
              <a:buChar char="-"/>
            </a:pPr>
            <a:r>
              <a:rPr lang="en-GB" dirty="0" smtClean="0"/>
              <a:t>Using the </a:t>
            </a:r>
            <a:r>
              <a:rPr lang="en-GB" dirty="0" err="1" smtClean="0"/>
              <a:t>loaddata</a:t>
            </a:r>
            <a:r>
              <a:rPr lang="en-GB" dirty="0" smtClean="0"/>
              <a:t> workspace 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Excel Files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484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11560" y="1651248"/>
            <a:ext cx="7992888" cy="3865984"/>
          </a:xfrm>
        </p:spPr>
        <p:txBody>
          <a:bodyPr/>
          <a:lstStyle/>
          <a:p>
            <a:pPr algn="l"/>
            <a:r>
              <a:rPr lang="en-GB" dirty="0" smtClean="0"/>
              <a:t>You can grab data many ways:</a:t>
            </a:r>
          </a:p>
          <a:p>
            <a:pPr marL="457200" indent="-457200" algn="l">
              <a:buFontTx/>
              <a:buChar char="-"/>
            </a:pPr>
            <a:r>
              <a:rPr lang="en-GB" dirty="0" smtClean="0"/>
              <a:t>Manually using the tools menu</a:t>
            </a:r>
          </a:p>
          <a:p>
            <a:pPr marL="457200" indent="-457200" algn="l">
              <a:buFontTx/>
              <a:buChar char="-"/>
            </a:pPr>
            <a:r>
              <a:rPr lang="en-GB" dirty="0">
                <a:solidFill>
                  <a:schemeClr val="bg2">
                    <a:lumMod val="40000"/>
                    <a:lumOff val="60000"/>
                  </a:schemeClr>
                </a:solidFill>
              </a:rPr>
              <a:t>Using </a:t>
            </a:r>
            <a:r>
              <a:rPr lang="en-GB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.</a:t>
            </a:r>
            <a:r>
              <a:rPr lang="en-GB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Net</a:t>
            </a:r>
            <a:r>
              <a:rPr lang="en-GB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/APL</a:t>
            </a:r>
            <a:endParaRPr lang="en-GB" dirty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 marL="457200" indent="-457200" algn="l">
              <a:buFontTx/>
              <a:buChar char="-"/>
            </a:pPr>
            <a:r>
              <a:rPr lang="en-GB" dirty="0">
                <a:solidFill>
                  <a:schemeClr val="bg2">
                    <a:lumMod val="40000"/>
                    <a:lumOff val="60000"/>
                  </a:schemeClr>
                </a:solidFill>
              </a:rPr>
              <a:t>Using the </a:t>
            </a:r>
            <a:r>
              <a:rPr lang="en-GB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loaddata</a:t>
            </a:r>
            <a:r>
              <a:rPr lang="en-GB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workspace </a:t>
            </a:r>
          </a:p>
          <a:p>
            <a:pPr algn="l"/>
            <a:endParaRPr lang="en-GB" dirty="0" smtClean="0"/>
          </a:p>
        </p:txBody>
      </p:sp>
      <p:grpSp>
        <p:nvGrpSpPr>
          <p:cNvPr id="9" name="Group 8"/>
          <p:cNvGrpSpPr/>
          <p:nvPr/>
        </p:nvGrpSpPr>
        <p:grpSpPr>
          <a:xfrm>
            <a:off x="1703020" y="1815624"/>
            <a:ext cx="5616624" cy="4295065"/>
            <a:chOff x="-2808312" y="1222771"/>
            <a:chExt cx="5616624" cy="4295065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808312" y="1222771"/>
              <a:ext cx="5616624" cy="42950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Up Arrow 5"/>
            <p:cNvSpPr/>
            <p:nvPr/>
          </p:nvSpPr>
          <p:spPr bwMode="auto">
            <a:xfrm>
              <a:off x="-1980728" y="4295000"/>
              <a:ext cx="1440160" cy="1078216"/>
            </a:xfrm>
            <a:prstGeom prst="up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24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" pitchFamily="18" charset="0"/>
                  <a:cs typeface="Arial" charset="0"/>
                </a:rPr>
                <a:t>3 </a:t>
              </a: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24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" pitchFamily="18" charset="0"/>
                  <a:cs typeface="Arial" charset="0"/>
                </a:rPr>
                <a:t>cols</a:t>
              </a:r>
            </a:p>
          </p:txBody>
        </p:sp>
        <p:sp>
          <p:nvSpPr>
            <p:cNvPr id="7" name="Left Arrow 6"/>
            <p:cNvSpPr/>
            <p:nvPr/>
          </p:nvSpPr>
          <p:spPr bwMode="auto">
            <a:xfrm>
              <a:off x="395536" y="2788730"/>
              <a:ext cx="1872208" cy="1216334"/>
            </a:xfrm>
            <a:prstGeom prst="lef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24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" pitchFamily="18" charset="0"/>
                  <a:cs typeface="Arial" charset="0"/>
                </a:rPr>
                <a:t>6 rows</a:t>
              </a:r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Excel</a:t>
            </a:r>
            <a:endParaRPr lang="en-GB" dirty="0"/>
          </a:p>
        </p:txBody>
      </p:sp>
      <p:grpSp>
        <p:nvGrpSpPr>
          <p:cNvPr id="5" name="Group 4"/>
          <p:cNvGrpSpPr/>
          <p:nvPr/>
        </p:nvGrpSpPr>
        <p:grpSpPr>
          <a:xfrm>
            <a:off x="1703020" y="1815624"/>
            <a:ext cx="5616624" cy="4295065"/>
            <a:chOff x="1680340" y="1628799"/>
            <a:chExt cx="5616624" cy="4295065"/>
          </a:xfrm>
        </p:grpSpPr>
        <p:pic>
          <p:nvPicPr>
            <p:cNvPr id="6154" name="Picture 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340" y="1628799"/>
              <a:ext cx="5616624" cy="42950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Oval 15"/>
            <p:cNvSpPr/>
            <p:nvPr/>
          </p:nvSpPr>
          <p:spPr bwMode="auto">
            <a:xfrm>
              <a:off x="2411760" y="2835885"/>
              <a:ext cx="1459134" cy="648072"/>
            </a:xfrm>
            <a:prstGeom prst="ellipse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  <a:cs typeface="Arial" charset="0"/>
              </a:endParaRPr>
            </a:p>
          </p:txBody>
        </p:sp>
      </p:grp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020" y="1815624"/>
            <a:ext cx="5616624" cy="3796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1703020" y="1795046"/>
            <a:ext cx="5616624" cy="3796216"/>
            <a:chOff x="1691680" y="1628800"/>
            <a:chExt cx="5616624" cy="3796216"/>
          </a:xfrm>
        </p:grpSpPr>
        <p:pic>
          <p:nvPicPr>
            <p:cNvPr id="6149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1680" y="1628800"/>
              <a:ext cx="5616624" cy="3796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Oval 7"/>
            <p:cNvSpPr/>
            <p:nvPr/>
          </p:nvSpPr>
          <p:spPr bwMode="auto">
            <a:xfrm>
              <a:off x="3882234" y="2280330"/>
              <a:ext cx="1409846" cy="788630"/>
            </a:xfrm>
            <a:prstGeom prst="ellipse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  <a:cs typeface="Arial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666074" y="1785364"/>
            <a:ext cx="5600082" cy="4589305"/>
            <a:chOff x="1703020" y="1815624"/>
            <a:chExt cx="5600082" cy="4589305"/>
          </a:xfrm>
        </p:grpSpPr>
        <p:pic>
          <p:nvPicPr>
            <p:cNvPr id="6155" name="Picture 1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3020" y="1815624"/>
              <a:ext cx="5600082" cy="45790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Up Arrow 14"/>
            <p:cNvSpPr/>
            <p:nvPr/>
          </p:nvSpPr>
          <p:spPr bwMode="auto">
            <a:xfrm>
              <a:off x="1810524" y="5426961"/>
              <a:ext cx="1440160" cy="977968"/>
            </a:xfrm>
            <a:prstGeom prst="up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24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" pitchFamily="18" charset="0"/>
                  <a:cs typeface="Arial" charset="0"/>
                </a:rPr>
                <a:t>3 </a:t>
              </a: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24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" pitchFamily="18" charset="0"/>
                  <a:cs typeface="Arial" charset="0"/>
                </a:rPr>
                <a:t>cols</a:t>
              </a:r>
            </a:p>
          </p:txBody>
        </p:sp>
        <p:sp>
          <p:nvSpPr>
            <p:cNvPr id="17" name="Left Arrow 16"/>
            <p:cNvSpPr/>
            <p:nvPr/>
          </p:nvSpPr>
          <p:spPr bwMode="auto">
            <a:xfrm>
              <a:off x="3566957" y="3800173"/>
              <a:ext cx="1872208" cy="1103244"/>
            </a:xfrm>
            <a:prstGeom prst="lef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24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" pitchFamily="18" charset="0"/>
                  <a:cs typeface="Arial" charset="0"/>
                </a:rPr>
                <a:t>6 rows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79030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Data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Sources and Formats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Tools, Techniques, and </a:t>
            </a:r>
            <a:r>
              <a:rPr lang="en-US" dirty="0" smtClean="0"/>
              <a:t>Tips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Many of the topics covered today could warrant a workshop of their own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We want to make you aware of what's available</a:t>
            </a:r>
            <a:endParaRPr lang="en-US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What Other Tools Do You Need?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Agenda and Goals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225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11560" y="1651248"/>
            <a:ext cx="7992888" cy="3865984"/>
          </a:xfrm>
        </p:spPr>
        <p:txBody>
          <a:bodyPr/>
          <a:lstStyle/>
          <a:p>
            <a:pPr algn="l"/>
            <a:r>
              <a:rPr lang="en-GB" dirty="0" smtClean="0"/>
              <a:t>You can grab Excel data many ways:</a:t>
            </a:r>
          </a:p>
          <a:p>
            <a:pPr marL="457200" indent="-457200" algn="l">
              <a:buFontTx/>
              <a:buChar char="-"/>
            </a:pPr>
            <a:r>
              <a:rPr lang="en-GB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Manually using the tools menu</a:t>
            </a:r>
          </a:p>
          <a:p>
            <a:pPr marL="457200" indent="-457200" algn="l">
              <a:buFontTx/>
              <a:buChar char="-"/>
            </a:pPr>
            <a:r>
              <a:rPr lang="en-GB" dirty="0" smtClean="0"/>
              <a:t>Using </a:t>
            </a:r>
            <a:r>
              <a:rPr lang="en-GB" dirty="0" err="1" smtClean="0"/>
              <a:t>.Net</a:t>
            </a:r>
            <a:r>
              <a:rPr lang="en-GB" dirty="0" smtClean="0"/>
              <a:t>/APL</a:t>
            </a:r>
          </a:p>
          <a:p>
            <a:pPr marL="457200" indent="-457200" algn="l">
              <a:buFontTx/>
              <a:buChar char="-"/>
            </a:pPr>
            <a:r>
              <a:rPr lang="en-GB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Using the </a:t>
            </a:r>
            <a:r>
              <a:rPr lang="en-GB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loaddata</a:t>
            </a:r>
            <a:r>
              <a:rPr lang="en-GB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workspace </a:t>
            </a:r>
            <a:endParaRPr lang="en-GB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Excel Files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299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11560" y="1651248"/>
            <a:ext cx="7992888" cy="3865984"/>
          </a:xfrm>
        </p:spPr>
        <p:txBody>
          <a:bodyPr/>
          <a:lstStyle/>
          <a:p>
            <a:pPr algn="l"/>
            <a:r>
              <a:rPr lang="en-GB" dirty="0" smtClean="0"/>
              <a:t>You can </a:t>
            </a:r>
            <a:r>
              <a:rPr lang="en-GB" dirty="0"/>
              <a:t>grab Excel data </a:t>
            </a:r>
            <a:r>
              <a:rPr lang="en-GB" dirty="0" smtClean="0"/>
              <a:t>many ways:</a:t>
            </a:r>
          </a:p>
          <a:p>
            <a:pPr marL="457200" indent="-457200" algn="l">
              <a:buFontTx/>
              <a:buChar char="-"/>
            </a:pPr>
            <a:r>
              <a:rPr lang="en-GB" dirty="0" smtClean="0"/>
              <a:t>Using .NET (</a:t>
            </a:r>
            <a:r>
              <a:rPr lang="en-GB" dirty="0" err="1" smtClean="0"/>
              <a:t>Microsoft.Office.Interop.Excel</a:t>
            </a:r>
            <a:r>
              <a:rPr lang="en-GB" dirty="0" smtClean="0"/>
              <a:t>)</a:t>
            </a:r>
          </a:p>
          <a:p>
            <a:pPr marL="457200" indent="-457200" algn="l">
              <a:buFontTx/>
              <a:buChar char="-"/>
            </a:pPr>
            <a:r>
              <a:rPr lang="en-GB" dirty="0" smtClean="0"/>
              <a:t>With    </a:t>
            </a:r>
            <a:r>
              <a:rPr lang="en-US" dirty="0" smtClean="0">
                <a:latin typeface="APL385 Unicode" panose="020B0709000202000203" pitchFamily="49" charset="0"/>
              </a:rPr>
              <a:t>⎕WC '</a:t>
            </a:r>
            <a:r>
              <a:rPr lang="en-US" dirty="0" err="1" smtClean="0">
                <a:latin typeface="APL385 Unicode" panose="020B0709000202000203" pitchFamily="49" charset="0"/>
              </a:rPr>
              <a:t>OLEClient</a:t>
            </a:r>
            <a:r>
              <a:rPr lang="en-US" dirty="0" smtClean="0">
                <a:latin typeface="APL385 Unicode" panose="020B0709000202000203" pitchFamily="49" charset="0"/>
              </a:rPr>
              <a:t>'</a:t>
            </a:r>
            <a:endParaRPr lang="en-GB" dirty="0">
              <a:latin typeface="APL385 Unicode" panose="020B0709000202000203" pitchFamily="49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Excel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84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11560" y="1651248"/>
            <a:ext cx="7992888" cy="3865984"/>
          </a:xfrm>
        </p:spPr>
        <p:txBody>
          <a:bodyPr/>
          <a:lstStyle/>
          <a:p>
            <a:pPr algn="l"/>
            <a:r>
              <a:rPr lang="en-GB" dirty="0" smtClean="0"/>
              <a:t>You can grab Excel data many ways:</a:t>
            </a:r>
          </a:p>
          <a:p>
            <a:pPr marL="457200" indent="-457200" algn="l">
              <a:buFontTx/>
              <a:buChar char="-"/>
            </a:pPr>
            <a:r>
              <a:rPr lang="en-GB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Manually using the tools menu</a:t>
            </a:r>
          </a:p>
          <a:p>
            <a:pPr marL="457200" indent="-457200" algn="l">
              <a:buFontTx/>
              <a:buChar char="-"/>
            </a:pPr>
            <a:r>
              <a:rPr lang="en-GB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Using </a:t>
            </a:r>
            <a:r>
              <a:rPr lang="en-GB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.Net</a:t>
            </a:r>
            <a:r>
              <a:rPr lang="en-GB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/APL</a:t>
            </a:r>
          </a:p>
          <a:p>
            <a:pPr marL="457200" indent="-457200" algn="l">
              <a:buFontTx/>
              <a:buChar char="-"/>
            </a:pPr>
            <a:r>
              <a:rPr lang="en-GB" dirty="0" smtClean="0"/>
              <a:t>Using the </a:t>
            </a:r>
            <a:r>
              <a:rPr lang="en-GB" dirty="0" err="1" smtClean="0"/>
              <a:t>loaddata</a:t>
            </a:r>
            <a:r>
              <a:rPr lang="en-GB" dirty="0" smtClean="0"/>
              <a:t> workspace 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Excel Files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285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11560" y="1455288"/>
            <a:ext cx="8064896" cy="3865984"/>
          </a:xfrm>
        </p:spPr>
        <p:txBody>
          <a:bodyPr/>
          <a:lstStyle/>
          <a:p>
            <a:pPr algn="l"/>
            <a:r>
              <a:rPr lang="en-GB" dirty="0" smtClean="0"/>
              <a:t>Contains functions to read/write data to files in various formats</a:t>
            </a:r>
          </a:p>
          <a:p>
            <a:pPr algn="l"/>
            <a:r>
              <a:rPr lang="en-GB" dirty="0">
                <a:latin typeface="APL385 Unicode" panose="020B0709000202000203" pitchFamily="49" charset="0"/>
              </a:rPr>
              <a:t> </a:t>
            </a:r>
            <a:r>
              <a:rPr lang="en-GB" dirty="0" smtClean="0">
                <a:latin typeface="APL385 Unicode" panose="020B0709000202000203" pitchFamily="49" charset="0"/>
              </a:rPr>
              <a:t>    )load </a:t>
            </a:r>
            <a:r>
              <a:rPr lang="en-GB" dirty="0" err="1" smtClean="0">
                <a:latin typeface="APL385 Unicode" panose="020B0709000202000203" pitchFamily="49" charset="0"/>
              </a:rPr>
              <a:t>loaddata</a:t>
            </a:r>
            <a:endParaRPr lang="en-GB" dirty="0" smtClean="0">
              <a:latin typeface="APL385 Unicode" panose="020B0709000202000203" pitchFamily="49" charset="0"/>
            </a:endParaRPr>
          </a:p>
          <a:p>
            <a:pPr algn="l"/>
            <a:r>
              <a:rPr lang="en-GB" dirty="0">
                <a:latin typeface="APL385 Unicode" panose="020B0709000202000203" pitchFamily="49" charset="0"/>
              </a:rPr>
              <a:t>     )</a:t>
            </a:r>
            <a:r>
              <a:rPr lang="en-GB" dirty="0" err="1">
                <a:latin typeface="APL385 Unicode" panose="020B0709000202000203" pitchFamily="49" charset="0"/>
              </a:rPr>
              <a:t>fns</a:t>
            </a:r>
            <a:endParaRPr lang="en-GB" dirty="0">
              <a:latin typeface="APL385 Unicode" panose="020B0709000202000203" pitchFamily="49" charset="0"/>
            </a:endParaRPr>
          </a:p>
          <a:p>
            <a:pPr algn="l"/>
            <a:r>
              <a:rPr lang="en-GB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APL385 Unicode" panose="020B0709000202000203" pitchFamily="49" charset="0"/>
              </a:rPr>
              <a:t>LoadSQL</a:t>
            </a:r>
            <a:r>
              <a:rPr lang="en-GB" dirty="0">
                <a:solidFill>
                  <a:schemeClr val="bg2">
                    <a:lumMod val="40000"/>
                    <a:lumOff val="60000"/>
                  </a:schemeClr>
                </a:solidFill>
                <a:latin typeface="APL385 Unicode" panose="020B0709000202000203" pitchFamily="49" charset="0"/>
              </a:rPr>
              <a:t> </a:t>
            </a:r>
            <a:r>
              <a:rPr lang="en-GB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PL385 Unicode" panose="020B0709000202000203" pitchFamily="49" charset="0"/>
              </a:rPr>
              <a:t>   </a:t>
            </a:r>
            <a:r>
              <a:rPr lang="en-GB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APL385 Unicode" panose="020B0709000202000203" pitchFamily="49" charset="0"/>
              </a:rPr>
              <a:t>LoadTEXT</a:t>
            </a:r>
            <a:r>
              <a:rPr lang="en-GB" dirty="0">
                <a:latin typeface="APL385 Unicode" panose="020B0709000202000203" pitchFamily="49" charset="0"/>
              </a:rPr>
              <a:t> </a:t>
            </a:r>
            <a:r>
              <a:rPr lang="en-GB" dirty="0" smtClean="0">
                <a:latin typeface="APL385 Unicode" panose="020B0709000202000203" pitchFamily="49" charset="0"/>
              </a:rPr>
              <a:t>   </a:t>
            </a:r>
            <a:r>
              <a:rPr lang="en-GB" b="1" dirty="0" err="1" smtClean="0">
                <a:latin typeface="APL385 Unicode" panose="020B0709000202000203" pitchFamily="49" charset="0"/>
              </a:rPr>
              <a:t>LoadXL</a:t>
            </a:r>
            <a:r>
              <a:rPr lang="en-GB" dirty="0" smtClean="0">
                <a:latin typeface="APL385 Unicode" panose="020B0709000202000203" pitchFamily="49" charset="0"/>
              </a:rPr>
              <a:t>  </a:t>
            </a:r>
            <a:r>
              <a:rPr lang="en-GB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APL385 Unicode" panose="020B0709000202000203" pitchFamily="49" charset="0"/>
              </a:rPr>
              <a:t>LoadXML</a:t>
            </a:r>
            <a:r>
              <a:rPr lang="en-GB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PL385 Unicode" panose="020B0709000202000203" pitchFamily="49" charset="0"/>
              </a:rPr>
              <a:t>    </a:t>
            </a:r>
            <a:r>
              <a:rPr lang="en-GB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APL385 Unicode" panose="020B0709000202000203" pitchFamily="49" charset="0"/>
              </a:rPr>
              <a:t>SaveSQL</a:t>
            </a:r>
            <a:r>
              <a:rPr lang="en-GB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PL385 Unicode" panose="020B0709000202000203" pitchFamily="49" charset="0"/>
              </a:rPr>
              <a:t>     </a:t>
            </a:r>
            <a:r>
              <a:rPr lang="en-GB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APL385 Unicode" panose="020B0709000202000203" pitchFamily="49" charset="0"/>
              </a:rPr>
              <a:t>SaveTEXT</a:t>
            </a:r>
            <a:r>
              <a:rPr lang="en-GB" dirty="0" smtClean="0">
                <a:latin typeface="APL385 Unicode" panose="020B0709000202000203" pitchFamily="49" charset="0"/>
              </a:rPr>
              <a:t>        </a:t>
            </a:r>
            <a:r>
              <a:rPr lang="en-GB" b="1" dirty="0" err="1" smtClean="0">
                <a:latin typeface="APL385 Unicode" panose="020B0709000202000203" pitchFamily="49" charset="0"/>
              </a:rPr>
              <a:t>SaveXL</a:t>
            </a:r>
            <a:r>
              <a:rPr lang="en-GB" dirty="0" smtClean="0">
                <a:latin typeface="APL385 Unicode" panose="020B0709000202000203" pitchFamily="49" charset="0"/>
              </a:rPr>
              <a:t>     </a:t>
            </a:r>
            <a:r>
              <a:rPr lang="en-GB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APL385 Unicode" panose="020B0709000202000203" pitchFamily="49" charset="0"/>
              </a:rPr>
              <a:t>SaveXML</a:t>
            </a:r>
            <a:r>
              <a:rPr lang="en-GB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PL385 Unicode" panose="020B0709000202000203" pitchFamily="49" charset="0"/>
              </a:rPr>
              <a:t>     </a:t>
            </a:r>
            <a:r>
              <a:rPr lang="en-GB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APL385 Unicode" panose="020B0709000202000203" pitchFamily="49" charset="0"/>
              </a:rPr>
              <a:t>TestSQL</a:t>
            </a:r>
            <a:r>
              <a:rPr lang="en-GB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PL385 Unicode" panose="020B0709000202000203" pitchFamily="49" charset="0"/>
              </a:rPr>
              <a:t>    </a:t>
            </a:r>
            <a:r>
              <a:rPr lang="en-GB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APL385 Unicode" panose="020B0709000202000203" pitchFamily="49" charset="0"/>
              </a:rPr>
              <a:t>TestXML</a:t>
            </a:r>
            <a:endParaRPr lang="en-GB" dirty="0">
              <a:solidFill>
                <a:schemeClr val="bg2">
                  <a:lumMod val="40000"/>
                  <a:lumOff val="60000"/>
                </a:schemeClr>
              </a:solidFill>
              <a:latin typeface="APL385 Unicode" panose="020B0709000202000203" pitchFamily="49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The LOADDATA workspace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2628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11560" y="1651248"/>
            <a:ext cx="7992888" cy="3865984"/>
          </a:xfrm>
        </p:spPr>
        <p:txBody>
          <a:bodyPr/>
          <a:lstStyle/>
          <a:p>
            <a:pPr algn="l"/>
            <a:r>
              <a:rPr lang="en-GB" sz="2500" b="1" dirty="0" smtClean="0">
                <a:latin typeface="APL385 Unicode" panose="020B0709000202000203" pitchFamily="49" charset="0"/>
              </a:rPr>
              <a:t>   </a:t>
            </a:r>
            <a:r>
              <a:rPr lang="en-GB" sz="2500" dirty="0" smtClean="0">
                <a:latin typeface="APL385 Unicode" panose="020B0709000202000203" pitchFamily="49" charset="0"/>
              </a:rPr>
              <a:t>file←</a:t>
            </a:r>
            <a:r>
              <a:rPr lang="en-GB" sz="2500" dirty="0">
                <a:latin typeface="APL385 Unicode" panose="020B0709000202000203" pitchFamily="49" charset="0"/>
              </a:rPr>
              <a:t>'</a:t>
            </a:r>
            <a:r>
              <a:rPr lang="en-GB" sz="2500" dirty="0" smtClean="0">
                <a:latin typeface="APL385 Unicode" panose="020B0709000202000203" pitchFamily="49" charset="0"/>
              </a:rPr>
              <a:t>\</a:t>
            </a:r>
            <a:r>
              <a:rPr lang="en-GB" sz="2500" dirty="0">
                <a:latin typeface="APL385 Unicode" panose="020B0709000202000203" pitchFamily="49" charset="0"/>
              </a:rPr>
              <a:t>my\FMD2008-2012(subset).</a:t>
            </a:r>
            <a:r>
              <a:rPr lang="en-GB" sz="2500" dirty="0" err="1" smtClean="0">
                <a:latin typeface="APL385 Unicode" panose="020B0709000202000203" pitchFamily="49" charset="0"/>
              </a:rPr>
              <a:t>xlsx</a:t>
            </a:r>
            <a:r>
              <a:rPr lang="en-GB" sz="2500" dirty="0" smtClean="0">
                <a:latin typeface="APL385 Unicode" panose="020B0709000202000203" pitchFamily="49" charset="0"/>
              </a:rPr>
              <a:t>'</a:t>
            </a:r>
          </a:p>
          <a:p>
            <a:pPr algn="l"/>
            <a:r>
              <a:rPr lang="en-GB" sz="2500" dirty="0" smtClean="0">
                <a:latin typeface="APL385 Unicode" panose="020B0709000202000203" pitchFamily="49" charset="0"/>
              </a:rPr>
              <a:t>   ⍴</a:t>
            </a:r>
            <a:r>
              <a:rPr lang="en-GB" sz="2500" dirty="0" err="1">
                <a:latin typeface="APL385 Unicode" panose="020B0709000202000203" pitchFamily="49" charset="0"/>
              </a:rPr>
              <a:t>x</a:t>
            </a:r>
            <a:r>
              <a:rPr lang="en-GB" sz="2500" dirty="0" err="1" smtClean="0">
                <a:latin typeface="APL385 Unicode" panose="020B0709000202000203" pitchFamily="49" charset="0"/>
              </a:rPr>
              <a:t>d←LoadXL</a:t>
            </a:r>
            <a:r>
              <a:rPr lang="en-GB" sz="2500" dirty="0" smtClean="0">
                <a:latin typeface="APL385 Unicode" panose="020B0709000202000203" pitchFamily="49" charset="0"/>
              </a:rPr>
              <a:t>   file</a:t>
            </a:r>
          </a:p>
          <a:p>
            <a:pPr algn="l"/>
            <a:r>
              <a:rPr lang="en-GB" sz="2500" dirty="0" smtClean="0">
                <a:latin typeface="APL385 Unicode" panose="020B0709000202000203" pitchFamily="49" charset="0"/>
              </a:rPr>
              <a:t>14  6</a:t>
            </a:r>
          </a:p>
          <a:p>
            <a:pPr algn="l"/>
            <a:r>
              <a:rPr lang="en-GB" sz="2500" dirty="0" smtClean="0">
                <a:latin typeface="APL385 Unicode" panose="020B0709000202000203" pitchFamily="49" charset="0"/>
              </a:rPr>
              <a:t>   )ED  </a:t>
            </a:r>
            <a:r>
              <a:rPr lang="en-GB" sz="2500" dirty="0" err="1" smtClean="0">
                <a:latin typeface="APL385 Unicode" panose="020B0709000202000203" pitchFamily="49" charset="0"/>
              </a:rPr>
              <a:t>xd</a:t>
            </a:r>
            <a:endParaRPr lang="en-GB" sz="2500" dirty="0">
              <a:latin typeface="APL385 Unicode" panose="020B0709000202000203" pitchFamily="49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Reading Excel files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04963"/>
            <a:ext cx="7632848" cy="4200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1077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11560" y="1651248"/>
            <a:ext cx="7992888" cy="3865984"/>
          </a:xfrm>
        </p:spPr>
        <p:txBody>
          <a:bodyPr/>
          <a:lstStyle/>
          <a:p>
            <a:pPr algn="l"/>
            <a:r>
              <a:rPr lang="en-GB" sz="2400" b="1" dirty="0" smtClean="0">
                <a:latin typeface="APL385 Unicode" panose="020B0709000202000203" pitchFamily="49" charset="0"/>
              </a:rPr>
              <a:t>   </a:t>
            </a:r>
            <a:r>
              <a:rPr lang="en-GB" sz="2600" dirty="0" err="1">
                <a:latin typeface="APL385 Unicode" panose="020B0709000202000203" pitchFamily="49" charset="0"/>
              </a:rPr>
              <a:t>SaveXL</a:t>
            </a:r>
            <a:r>
              <a:rPr lang="en-GB" sz="2600" dirty="0">
                <a:latin typeface="APL385 Unicode" panose="020B0709000202000203" pitchFamily="49" charset="0"/>
              </a:rPr>
              <a:t> </a:t>
            </a:r>
            <a:r>
              <a:rPr lang="en-GB" sz="2600" dirty="0" smtClean="0">
                <a:latin typeface="APL385 Unicode" panose="020B0709000202000203" pitchFamily="49" charset="0"/>
              </a:rPr>
              <a:t>(?6 9⍴10000</a:t>
            </a:r>
            <a:r>
              <a:rPr lang="en-GB" sz="2600" dirty="0">
                <a:latin typeface="APL385 Unicode" panose="020B0709000202000203" pitchFamily="49" charset="0"/>
              </a:rPr>
              <a:t>) </a:t>
            </a:r>
            <a:r>
              <a:rPr lang="en-GB" sz="2600" dirty="0" smtClean="0">
                <a:latin typeface="APL385 Unicode" panose="020B0709000202000203" pitchFamily="49" charset="0"/>
              </a:rPr>
              <a:t>'\</a:t>
            </a:r>
            <a:r>
              <a:rPr lang="en-GB" sz="2600" dirty="0" err="1">
                <a:latin typeface="APL385 Unicode" panose="020B0709000202000203" pitchFamily="49" charset="0"/>
              </a:rPr>
              <a:t>tmp</a:t>
            </a:r>
            <a:r>
              <a:rPr lang="en-GB" sz="2600" dirty="0">
                <a:latin typeface="APL385 Unicode" panose="020B0709000202000203" pitchFamily="49" charset="0"/>
              </a:rPr>
              <a:t>\xl.xlsx'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Saving Data to Excel files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04864"/>
            <a:ext cx="7848872" cy="3493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07904" y="5661248"/>
            <a:ext cx="1368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+mj-lt"/>
                <a:hlinkClick r:id="rId4" action="ppaction://hlinksldjump"/>
              </a:rPr>
              <a:t>Menu</a:t>
            </a:r>
            <a:endParaRPr lang="en-GB" sz="32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01771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11560" y="1484784"/>
            <a:ext cx="7992888" cy="1849760"/>
          </a:xfrm>
        </p:spPr>
        <p:txBody>
          <a:bodyPr/>
          <a:lstStyle/>
          <a:p>
            <a:pPr algn="l"/>
            <a:r>
              <a:rPr lang="en-GB" dirty="0" smtClean="0"/>
              <a:t>XML files are text files where each element is surrounded by tags and may be nested.</a:t>
            </a:r>
          </a:p>
          <a:p>
            <a:pPr algn="l"/>
            <a:r>
              <a:rPr lang="en-GB" dirty="0" smtClean="0"/>
              <a:t>Ex: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Reading XML files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115616" y="2626896"/>
            <a:ext cx="6769802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97050" defTabSz="898525"/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&lt;payroll&gt;</a:t>
            </a:r>
          </a:p>
          <a:p>
            <a:pPr marL="1797050" defTabSz="898525"/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&lt;employee id="001"&gt;</a:t>
            </a:r>
          </a:p>
          <a:p>
            <a:pPr marL="1797050" defTabSz="898525"/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2000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GB" sz="2000" dirty="0" err="1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firstname</a:t>
            </a:r>
            <a:r>
              <a:rPr lang="en-GB" sz="2000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&gt;Sue&lt;/</a:t>
            </a:r>
            <a:r>
              <a:rPr lang="en-GB" sz="2000" dirty="0" err="1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firstname</a:t>
            </a:r>
            <a:r>
              <a:rPr lang="en-GB" sz="2000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1797050" defTabSz="898525"/>
            <a:r>
              <a:rPr lang="en-GB" sz="2000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&lt;salary&gt;13000&lt;/salary&gt;</a:t>
            </a:r>
          </a:p>
          <a:p>
            <a:pPr marL="1797050" defTabSz="898525"/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&lt;/employee&gt;</a:t>
            </a:r>
          </a:p>
          <a:p>
            <a:pPr marL="1797050" defTabSz="898525"/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&lt;employee id="002"&gt;</a:t>
            </a:r>
          </a:p>
          <a:p>
            <a:pPr marL="1797050" defTabSz="898525"/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2000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GB" sz="2000" dirty="0" err="1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firstname</a:t>
            </a:r>
            <a:r>
              <a:rPr lang="en-GB" sz="2000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&gt;Pete&lt;/</a:t>
            </a:r>
            <a:r>
              <a:rPr lang="en-GB" sz="2000" dirty="0" err="1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firstname</a:t>
            </a:r>
            <a:r>
              <a:rPr lang="en-GB" sz="2000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1797050" defTabSz="898525"/>
            <a:r>
              <a:rPr lang="en-GB" sz="2000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&lt;salary&gt;12500&lt;/salary&gt;</a:t>
            </a:r>
          </a:p>
          <a:p>
            <a:pPr marL="1797050" defTabSz="898525"/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&lt;/employee&gt;</a:t>
            </a:r>
          </a:p>
          <a:p>
            <a:pPr marL="1797050" defTabSz="898525"/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&lt;/payroll&gt;</a:t>
            </a:r>
          </a:p>
          <a:p>
            <a:endParaRPr lang="en-GB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81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11560" y="1579240"/>
            <a:ext cx="8208912" cy="1849760"/>
          </a:xfrm>
        </p:spPr>
        <p:txBody>
          <a:bodyPr/>
          <a:lstStyle/>
          <a:p>
            <a:pPr algn="l"/>
            <a:r>
              <a:rPr lang="en-GB" sz="2400" dirty="0" smtClean="0">
                <a:latin typeface="APL385 Unicode" panose="020B0709000202000203" pitchFamily="49" charset="0"/>
              </a:rPr>
              <a:t>      )load </a:t>
            </a:r>
            <a:r>
              <a:rPr lang="en-GB" sz="2400" dirty="0" err="1" smtClean="0">
                <a:latin typeface="APL385 Unicode" panose="020B0709000202000203" pitchFamily="49" charset="0"/>
              </a:rPr>
              <a:t>LoadDATA</a:t>
            </a:r>
            <a:endParaRPr lang="en-GB" sz="2400" dirty="0" smtClean="0">
              <a:latin typeface="APL385 Unicode" panose="020B0709000202000203" pitchFamily="49" charset="0"/>
            </a:endParaRPr>
          </a:p>
          <a:p>
            <a:pPr algn="l"/>
            <a:endParaRPr lang="en-GB" sz="2400" dirty="0" smtClean="0">
              <a:latin typeface="APL385 Unicode" panose="020B0709000202000203" pitchFamily="49" charset="0"/>
            </a:endParaRPr>
          </a:p>
          <a:p>
            <a:pPr algn="l"/>
            <a:r>
              <a:rPr lang="en-GB" sz="2400" dirty="0">
                <a:latin typeface="APL385 Unicode" panose="020B0709000202000203" pitchFamily="49" charset="0"/>
              </a:rPr>
              <a:t> </a:t>
            </a:r>
            <a:r>
              <a:rPr lang="en-GB" sz="2400" dirty="0" smtClean="0">
                <a:latin typeface="APL385 Unicode" panose="020B0709000202000203" pitchFamily="49" charset="0"/>
              </a:rPr>
              <a:t>     ⎕← Data</a:t>
            </a:r>
            <a:r>
              <a:rPr lang="en-GB" sz="2400" dirty="0">
                <a:latin typeface="APL385 Unicode" panose="020B0709000202000203" pitchFamily="49" charset="0"/>
              </a:rPr>
              <a:t>←</a:t>
            </a:r>
            <a:r>
              <a:rPr lang="en-GB" sz="2400" dirty="0" smtClean="0">
                <a:latin typeface="APL385 Unicode" panose="020B0709000202000203" pitchFamily="49" charset="0"/>
              </a:rPr>
              <a:t> </a:t>
            </a:r>
            <a:r>
              <a:rPr lang="en-GB" sz="2400" dirty="0" err="1" smtClean="0">
                <a:latin typeface="APL385 Unicode" panose="020B0709000202000203" pitchFamily="49" charset="0"/>
              </a:rPr>
              <a:t>LoadXML</a:t>
            </a:r>
            <a:r>
              <a:rPr lang="en-GB" sz="2400" dirty="0" smtClean="0">
                <a:latin typeface="APL385 Unicode" panose="020B0709000202000203" pitchFamily="49" charset="0"/>
              </a:rPr>
              <a:t> '\</a:t>
            </a:r>
            <a:r>
              <a:rPr lang="en-GB" sz="2400" dirty="0" err="1" smtClean="0">
                <a:latin typeface="APL385 Unicode" panose="020B0709000202000203" pitchFamily="49" charset="0"/>
              </a:rPr>
              <a:t>tmp</a:t>
            </a:r>
            <a:r>
              <a:rPr lang="en-GB" sz="2400" dirty="0" smtClean="0">
                <a:latin typeface="APL385 Unicode" panose="020B0709000202000203" pitchFamily="49" charset="0"/>
              </a:rPr>
              <a:t>\employees.xml'</a:t>
            </a:r>
            <a:endParaRPr lang="en-GB" sz="2400" dirty="0">
              <a:latin typeface="APL385 Unicode" panose="020B0709000202000203" pitchFamily="49" charset="0"/>
            </a:endParaRPr>
          </a:p>
          <a:p>
            <a:pPr algn="l"/>
            <a:r>
              <a:rPr lang="en-GB" sz="2400" dirty="0">
                <a:latin typeface="APL385 Unicode" panose="020B0709000202000203" pitchFamily="49" charset="0"/>
              </a:rPr>
              <a:t> id   </a:t>
            </a:r>
            <a:r>
              <a:rPr lang="en-GB" sz="2400" dirty="0" err="1">
                <a:latin typeface="APL385 Unicode" panose="020B0709000202000203" pitchFamily="49" charset="0"/>
              </a:rPr>
              <a:t>firstname</a:t>
            </a:r>
            <a:r>
              <a:rPr lang="en-GB" sz="2400" dirty="0">
                <a:latin typeface="APL385 Unicode" panose="020B0709000202000203" pitchFamily="49" charset="0"/>
              </a:rPr>
              <a:t>  </a:t>
            </a:r>
            <a:r>
              <a:rPr lang="en-GB" sz="2400" dirty="0" smtClean="0">
                <a:latin typeface="APL385 Unicode" panose="020B0709000202000203" pitchFamily="49" charset="0"/>
              </a:rPr>
              <a:t>salary</a:t>
            </a:r>
            <a:br>
              <a:rPr lang="en-GB" sz="2400" dirty="0" smtClean="0">
                <a:latin typeface="APL385 Unicode" panose="020B0709000202000203" pitchFamily="49" charset="0"/>
              </a:rPr>
            </a:br>
            <a:r>
              <a:rPr lang="en-GB" sz="2400" dirty="0" smtClean="0">
                <a:latin typeface="APL385 Unicode" panose="020B0709000202000203" pitchFamily="49" charset="0"/>
              </a:rPr>
              <a:t> </a:t>
            </a:r>
            <a:r>
              <a:rPr lang="en-GB" sz="2400" dirty="0">
                <a:latin typeface="APL385 Unicode" panose="020B0709000202000203" pitchFamily="49" charset="0"/>
              </a:rPr>
              <a:t>001  Sue        13000  </a:t>
            </a:r>
          </a:p>
          <a:p>
            <a:pPr algn="l"/>
            <a:r>
              <a:rPr lang="en-GB" sz="2400" dirty="0">
                <a:latin typeface="APL385 Unicode" panose="020B0709000202000203" pitchFamily="49" charset="0"/>
              </a:rPr>
              <a:t> 002  Pete      </a:t>
            </a:r>
            <a:r>
              <a:rPr lang="en-GB" sz="2400" dirty="0" smtClean="0">
                <a:latin typeface="APL385 Unicode" panose="020B0709000202000203" pitchFamily="49" charset="0"/>
              </a:rPr>
              <a:t> 12500</a:t>
            </a:r>
          </a:p>
          <a:p>
            <a:pPr algn="l"/>
            <a:r>
              <a:rPr lang="en-GB" sz="2400" dirty="0" smtClean="0">
                <a:latin typeface="APL385 Unicode" panose="020B0709000202000203" pitchFamily="49" charset="0"/>
              </a:rPr>
              <a:t>      ⍴ Data  </a:t>
            </a:r>
            <a:endParaRPr lang="en-GB" sz="2400" dirty="0">
              <a:latin typeface="APL385 Unicode" panose="020B0709000202000203" pitchFamily="49" charset="0"/>
            </a:endParaRPr>
          </a:p>
          <a:p>
            <a:pPr algn="l"/>
            <a:r>
              <a:rPr lang="en-GB" sz="2400" dirty="0">
                <a:latin typeface="APL385 Unicode" panose="020B0709000202000203" pitchFamily="49" charset="0"/>
              </a:rPr>
              <a:t>3 3</a:t>
            </a:r>
            <a:endParaRPr lang="en-GB" sz="2400" dirty="0" smtClean="0">
              <a:latin typeface="APL385 Unicode" panose="020B0709000202000203" pitchFamily="49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Reading XML files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04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23528" y="1412776"/>
            <a:ext cx="8712968" cy="3865984"/>
          </a:xfrm>
        </p:spPr>
        <p:txBody>
          <a:bodyPr/>
          <a:lstStyle/>
          <a:p>
            <a:pPr algn="l">
              <a:spcBef>
                <a:spcPts val="300"/>
              </a:spcBef>
            </a:pPr>
            <a:r>
              <a:rPr lang="en-GB" sz="2800" dirty="0" smtClean="0"/>
              <a:t>The APL editor is good for simple character data but not for </a:t>
            </a:r>
            <a:r>
              <a:rPr lang="en-GB" sz="2800" dirty="0" err="1" smtClean="0"/>
              <a:t>heterogenous</a:t>
            </a:r>
            <a:r>
              <a:rPr lang="en-GB" sz="2800" dirty="0" smtClean="0"/>
              <a:t> or numeric data.</a:t>
            </a:r>
          </a:p>
          <a:p>
            <a:pPr algn="l">
              <a:spcBef>
                <a:spcPts val="300"/>
              </a:spcBef>
            </a:pPr>
            <a:endParaRPr lang="en-GB" sz="2800" dirty="0"/>
          </a:p>
          <a:p>
            <a:pPr algn="l">
              <a:spcBef>
                <a:spcPts val="300"/>
              </a:spcBef>
            </a:pPr>
            <a:r>
              <a:rPr lang="en-GB" sz="2800" dirty="0" smtClean="0"/>
              <a:t>In those cases, use the APL object editor.</a:t>
            </a:r>
          </a:p>
          <a:p>
            <a:pPr algn="l">
              <a:spcBef>
                <a:spcPts val="300"/>
              </a:spcBef>
            </a:pPr>
            <a:endParaRPr lang="en-GB" sz="2800" dirty="0"/>
          </a:p>
          <a:p>
            <a:pPr algn="l">
              <a:spcBef>
                <a:spcPts val="300"/>
              </a:spcBef>
            </a:pPr>
            <a:r>
              <a:rPr lang="en-GB" sz="2800" dirty="0" smtClean="0"/>
              <a:t>It can be called from the menu.</a:t>
            </a:r>
          </a:p>
          <a:p>
            <a:pPr algn="l"/>
            <a:r>
              <a:rPr lang="en-GB" dirty="0" smtClean="0"/>
              <a:t>      </a:t>
            </a:r>
            <a:r>
              <a:rPr lang="en-GB" sz="2400" dirty="0" smtClean="0">
                <a:solidFill>
                  <a:schemeClr val="accent3">
                    <a:lumMod val="50000"/>
                  </a:schemeClr>
                </a:solidFill>
                <a:latin typeface="APL385 Unicode" panose="020B0709000202000203" pitchFamily="49" charset="0"/>
              </a:rPr>
              <a:t>Data</a:t>
            </a:r>
            <a:r>
              <a:rPr lang="en-GB" sz="2400" dirty="0" smtClean="0">
                <a:latin typeface="APL385 Unicode" panose="020B0709000202000203" pitchFamily="49" charset="0"/>
              </a:rPr>
              <a:t>  ⍝ put the cursor on the name to edit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Editing Data</a:t>
            </a:r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1403648" y="1561123"/>
            <a:ext cx="6372602" cy="4059163"/>
            <a:chOff x="1331640" y="1700807"/>
            <a:chExt cx="6372602" cy="4059163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640" y="1700807"/>
              <a:ext cx="6372602" cy="4059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Oval 5"/>
            <p:cNvSpPr/>
            <p:nvPr/>
          </p:nvSpPr>
          <p:spPr bwMode="auto">
            <a:xfrm>
              <a:off x="5292080" y="2564904"/>
              <a:ext cx="936104" cy="864096"/>
            </a:xfrm>
            <a:prstGeom prst="ellipse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  <a:cs typeface="Arial" charset="0"/>
              </a:endParaRPr>
            </a:p>
          </p:txBody>
        </p:sp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844824"/>
            <a:ext cx="5904656" cy="4237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9958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23528" y="1412776"/>
            <a:ext cx="8712968" cy="3865984"/>
          </a:xfrm>
        </p:spPr>
        <p:txBody>
          <a:bodyPr/>
          <a:lstStyle/>
          <a:p>
            <a:r>
              <a:rPr lang="en-GB" sz="2800" dirty="0" smtClean="0"/>
              <a:t>Inserting columns</a:t>
            </a:r>
          </a:p>
          <a:p>
            <a:pPr algn="l"/>
            <a:r>
              <a:rPr lang="en-GB" sz="2800" dirty="0" smtClean="0"/>
              <a:t>Select a cell </a:t>
            </a:r>
          </a:p>
          <a:p>
            <a:pPr algn="l"/>
            <a:r>
              <a:rPr lang="en-GB" sz="2800" dirty="0" smtClean="0"/>
              <a:t>Select the “Insert column to the right” button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Editing Data</a:t>
            </a:r>
            <a:endParaRPr lang="en-GB" dirty="0"/>
          </a:p>
        </p:txBody>
      </p:sp>
      <p:grpSp>
        <p:nvGrpSpPr>
          <p:cNvPr id="5" name="Group 4"/>
          <p:cNvGrpSpPr/>
          <p:nvPr/>
        </p:nvGrpSpPr>
        <p:grpSpPr>
          <a:xfrm>
            <a:off x="1043608" y="3140968"/>
            <a:ext cx="6276354" cy="2933700"/>
            <a:chOff x="1043608" y="3140968"/>
            <a:chExt cx="6276354" cy="2933700"/>
          </a:xfrm>
        </p:grpSpPr>
        <p:pic>
          <p:nvPicPr>
            <p:cNvPr id="614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037" y="3140968"/>
              <a:ext cx="5495925" cy="2933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Down Arrow 3"/>
            <p:cNvSpPr/>
            <p:nvPr/>
          </p:nvSpPr>
          <p:spPr bwMode="auto">
            <a:xfrm>
              <a:off x="1043608" y="3140968"/>
              <a:ext cx="2232248" cy="1260551"/>
            </a:xfrm>
            <a:prstGeom prst="downArrow">
              <a:avLst/>
            </a:prstGeom>
            <a:solidFill>
              <a:schemeClr val="bg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  <a:cs typeface="Arial" charset="0"/>
                </a:rPr>
                <a:t>Selected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dirty="0" smtClean="0"/>
                <a:t>cell</a:t>
              </a:r>
              <a:endPara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  <a:cs typeface="Arial" charset="0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5402965" y="3628573"/>
              <a:ext cx="1152128" cy="864096"/>
            </a:xfrm>
            <a:prstGeom prst="ellipse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080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971600" y="1628800"/>
            <a:ext cx="7272808" cy="4176464"/>
          </a:xfrm>
        </p:spPr>
        <p:txBody>
          <a:bodyPr numCol="2"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/>
              <a:t>Component </a:t>
            </a:r>
            <a:r>
              <a:rPr lang="en-US" sz="2400" dirty="0" smtClean="0"/>
              <a:t>Files</a:t>
            </a:r>
            <a:endParaRPr lang="en-US" sz="1400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Flat (Native) Files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000" dirty="0" smtClean="0"/>
              <a:t>Delimited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000" dirty="0" smtClean="0"/>
              <a:t>Text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000" dirty="0" smtClean="0"/>
              <a:t>XML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Databases</a:t>
            </a:r>
            <a:endParaRPr lang="en-US" sz="2400" dirty="0"/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000" dirty="0"/>
              <a:t>Relational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000" dirty="0"/>
              <a:t>NoSQL</a:t>
            </a:r>
          </a:p>
          <a:p>
            <a:pPr algn="l"/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Application APIs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000" dirty="0" smtClean="0"/>
              <a:t>MS </a:t>
            </a:r>
            <a:r>
              <a:rPr lang="en-US" sz="2000" dirty="0"/>
              <a:t>Office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000" dirty="0" smtClean="0"/>
              <a:t>Google</a:t>
            </a:r>
            <a:endParaRPr lang="en-US" sz="2400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Web Services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000" dirty="0" smtClean="0"/>
              <a:t>XML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000" dirty="0" smtClean="0"/>
              <a:t>JSON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000" dirty="0" smtClean="0"/>
              <a:t>HTML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Reports/packages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000" dirty="0" smtClean="0"/>
              <a:t>Graphs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000" dirty="0"/>
              <a:t>R</a:t>
            </a:r>
            <a:endParaRPr lang="en-US" sz="2000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4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Data 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199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23528" y="1412776"/>
            <a:ext cx="8712968" cy="3865984"/>
          </a:xfrm>
        </p:spPr>
        <p:txBody>
          <a:bodyPr/>
          <a:lstStyle/>
          <a:p>
            <a:pPr algn="l"/>
            <a:r>
              <a:rPr lang="en-GB" dirty="0" smtClean="0"/>
              <a:t>Enter data and Refresh the display – F5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Editing Data</a:t>
            </a:r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1691680" y="2038979"/>
            <a:ext cx="5616624" cy="4093678"/>
            <a:chOff x="1691680" y="2038979"/>
            <a:chExt cx="5616624" cy="4093678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1680" y="2038979"/>
              <a:ext cx="5616624" cy="4093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Oval 5"/>
            <p:cNvSpPr/>
            <p:nvPr/>
          </p:nvSpPr>
          <p:spPr bwMode="auto">
            <a:xfrm>
              <a:off x="2925832" y="4085818"/>
              <a:ext cx="864096" cy="1647438"/>
            </a:xfrm>
            <a:prstGeom prst="ellipse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  <a:cs typeface="Arial" charset="0"/>
              </a:endParaRPr>
            </a:p>
          </p:txBody>
        </p:sp>
      </p:grp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38979"/>
            <a:ext cx="5616624" cy="4093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5372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11560" y="1723256"/>
            <a:ext cx="7992888" cy="1849760"/>
          </a:xfrm>
        </p:spPr>
        <p:txBody>
          <a:bodyPr/>
          <a:lstStyle/>
          <a:p>
            <a:pPr algn="l"/>
            <a:r>
              <a:rPr lang="en-GB" sz="2500" dirty="0" smtClean="0">
                <a:solidFill>
                  <a:schemeClr val="tx1"/>
                </a:solidFill>
                <a:latin typeface="APL385 Unicode" panose="020B0709000202000203" pitchFamily="49" charset="0"/>
              </a:rPr>
              <a:t>      ⍴ Data  </a:t>
            </a:r>
            <a:endParaRPr lang="en-GB" sz="2500" dirty="0">
              <a:solidFill>
                <a:schemeClr val="tx1"/>
              </a:solidFill>
              <a:latin typeface="APL385 Unicode" panose="020B0709000202000203" pitchFamily="49" charset="0"/>
            </a:endParaRPr>
          </a:p>
          <a:p>
            <a:pPr algn="l"/>
            <a:r>
              <a:rPr lang="en-GB" sz="2500" dirty="0">
                <a:solidFill>
                  <a:schemeClr val="tx1"/>
                </a:solidFill>
                <a:latin typeface="APL385 Unicode" panose="020B0709000202000203" pitchFamily="49" charset="0"/>
              </a:rPr>
              <a:t>3 </a:t>
            </a:r>
            <a:r>
              <a:rPr lang="en-GB" sz="2500" dirty="0" smtClean="0">
                <a:solidFill>
                  <a:schemeClr val="tx1"/>
                </a:solidFill>
                <a:latin typeface="APL385 Unicode" panose="020B0709000202000203" pitchFamily="49" charset="0"/>
              </a:rPr>
              <a:t>5</a:t>
            </a:r>
          </a:p>
          <a:p>
            <a:pPr algn="l"/>
            <a:r>
              <a:rPr lang="en-GB" sz="2500" dirty="0">
                <a:solidFill>
                  <a:schemeClr val="tx1"/>
                </a:solidFill>
                <a:latin typeface="APL385 Unicode" panose="020B0709000202000203" pitchFamily="49" charset="0"/>
              </a:rPr>
              <a:t> </a:t>
            </a:r>
            <a:r>
              <a:rPr lang="en-GB" sz="2500" dirty="0" smtClean="0">
                <a:solidFill>
                  <a:schemeClr val="tx1"/>
                </a:solidFill>
                <a:latin typeface="APL385 Unicode" panose="020B0709000202000203" pitchFamily="49" charset="0"/>
              </a:rPr>
              <a:t>     Data</a:t>
            </a:r>
          </a:p>
          <a:p>
            <a:pPr algn="l"/>
            <a:r>
              <a:rPr lang="en-GB" sz="2500" dirty="0" smtClean="0">
                <a:solidFill>
                  <a:schemeClr val="tx1"/>
                </a:solidFill>
                <a:latin typeface="APL385 Unicode" panose="020B0709000202000203" pitchFamily="49" charset="0"/>
              </a:rPr>
              <a:t>id   </a:t>
            </a:r>
            <a:r>
              <a:rPr lang="en-GB" sz="2500" dirty="0" smtClean="0">
                <a:solidFill>
                  <a:srgbClr val="00B050"/>
                </a:solidFill>
                <a:latin typeface="APL385 Unicode" panose="020B0709000202000203" pitchFamily="49" charset="0"/>
              </a:rPr>
              <a:t>key    sub        </a:t>
            </a:r>
            <a:r>
              <a:rPr lang="en-GB" sz="2500" dirty="0" err="1" smtClean="0">
                <a:solidFill>
                  <a:schemeClr val="tx1"/>
                </a:solidFill>
                <a:latin typeface="APL385 Unicode" panose="020B0709000202000203" pitchFamily="49" charset="0"/>
              </a:rPr>
              <a:t>firstname</a:t>
            </a:r>
            <a:r>
              <a:rPr lang="en-GB" sz="2500" dirty="0" smtClean="0">
                <a:solidFill>
                  <a:schemeClr val="tx1"/>
                </a:solidFill>
                <a:latin typeface="APL385 Unicode" panose="020B0709000202000203" pitchFamily="49" charset="0"/>
              </a:rPr>
              <a:t>  </a:t>
            </a:r>
            <a:r>
              <a:rPr lang="en-GB" sz="2500" dirty="0">
                <a:solidFill>
                  <a:schemeClr val="tx1"/>
                </a:solidFill>
                <a:latin typeface="APL385 Unicode" panose="020B0709000202000203" pitchFamily="49" charset="0"/>
              </a:rPr>
              <a:t>salary </a:t>
            </a:r>
            <a:r>
              <a:rPr lang="en-GB" sz="2500" dirty="0" smtClean="0">
                <a:solidFill>
                  <a:schemeClr val="tx1"/>
                </a:solidFill>
                <a:latin typeface="APL385 Unicode" panose="020B0709000202000203" pitchFamily="49" charset="0"/>
              </a:rPr>
              <a:t/>
            </a:r>
            <a:br>
              <a:rPr lang="en-GB" sz="2500" dirty="0" smtClean="0">
                <a:solidFill>
                  <a:schemeClr val="tx1"/>
                </a:solidFill>
                <a:latin typeface="APL385 Unicode" panose="020B0709000202000203" pitchFamily="49" charset="0"/>
              </a:rPr>
            </a:br>
            <a:r>
              <a:rPr lang="en-GB" sz="2500" dirty="0" smtClean="0">
                <a:solidFill>
                  <a:schemeClr val="tx1"/>
                </a:solidFill>
                <a:latin typeface="APL385 Unicode" panose="020B0709000202000203" pitchFamily="49" charset="0"/>
              </a:rPr>
              <a:t>001  </a:t>
            </a:r>
            <a:r>
              <a:rPr lang="en-GB" sz="2500" dirty="0">
                <a:solidFill>
                  <a:srgbClr val="00B050"/>
                </a:solidFill>
                <a:latin typeface="APL385 Unicode" panose="020B0709000202000203" pitchFamily="49" charset="0"/>
              </a:rPr>
              <a:t>alpha  </a:t>
            </a:r>
            <a:r>
              <a:rPr lang="en-GB" sz="2500" dirty="0" err="1">
                <a:solidFill>
                  <a:srgbClr val="00B050"/>
                </a:solidFill>
                <a:latin typeface="APL385 Unicode" panose="020B0709000202000203" pitchFamily="49" charset="0"/>
              </a:rPr>
              <a:t>abcdefghj</a:t>
            </a:r>
            <a:r>
              <a:rPr lang="en-GB" sz="2500" dirty="0">
                <a:solidFill>
                  <a:srgbClr val="00B050"/>
                </a:solidFill>
                <a:latin typeface="APL385 Unicode" panose="020B0709000202000203" pitchFamily="49" charset="0"/>
              </a:rPr>
              <a:t>  </a:t>
            </a:r>
            <a:r>
              <a:rPr lang="en-GB" sz="2500" dirty="0" smtClean="0">
                <a:solidFill>
                  <a:schemeClr val="tx1"/>
                </a:solidFill>
                <a:latin typeface="APL385 Unicode" panose="020B0709000202000203" pitchFamily="49" charset="0"/>
              </a:rPr>
              <a:t>Sue         13000  </a:t>
            </a:r>
            <a:endParaRPr lang="en-GB" sz="2500" dirty="0">
              <a:solidFill>
                <a:schemeClr val="tx1"/>
              </a:solidFill>
              <a:latin typeface="APL385 Unicode" panose="020B0709000202000203" pitchFamily="49" charset="0"/>
            </a:endParaRPr>
          </a:p>
          <a:p>
            <a:pPr algn="l"/>
            <a:r>
              <a:rPr lang="en-GB" sz="2500" dirty="0" smtClean="0">
                <a:solidFill>
                  <a:schemeClr val="tx1"/>
                </a:solidFill>
                <a:latin typeface="APL385 Unicode" panose="020B0709000202000203" pitchFamily="49" charset="0"/>
              </a:rPr>
              <a:t>002  </a:t>
            </a:r>
            <a:r>
              <a:rPr lang="en-GB" sz="2500" dirty="0" smtClean="0">
                <a:solidFill>
                  <a:srgbClr val="00B050"/>
                </a:solidFill>
                <a:latin typeface="APL385 Unicode" panose="020B0709000202000203" pitchFamily="49" charset="0"/>
              </a:rPr>
              <a:t>beta   </a:t>
            </a:r>
            <a:r>
              <a:rPr lang="en-GB" sz="2500" dirty="0" err="1" smtClean="0">
                <a:solidFill>
                  <a:srgbClr val="00B050"/>
                </a:solidFill>
                <a:latin typeface="APL385 Unicode" panose="020B0709000202000203" pitchFamily="49" charset="0"/>
              </a:rPr>
              <a:t>zz</a:t>
            </a:r>
            <a:r>
              <a:rPr lang="en-GB" sz="2500" dirty="0" smtClean="0">
                <a:solidFill>
                  <a:srgbClr val="00B050"/>
                </a:solidFill>
                <a:latin typeface="APL385 Unicode" panose="020B0709000202000203" pitchFamily="49" charset="0"/>
              </a:rPr>
              <a:t>         </a:t>
            </a:r>
            <a:r>
              <a:rPr lang="en-GB" sz="2500" dirty="0" smtClean="0">
                <a:solidFill>
                  <a:schemeClr val="tx1"/>
                </a:solidFill>
                <a:latin typeface="APL385 Unicode" panose="020B0709000202000203" pitchFamily="49" charset="0"/>
              </a:rPr>
              <a:t>Pete        12500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Editing Data</a:t>
            </a:r>
          </a:p>
        </p:txBody>
      </p:sp>
    </p:spTree>
    <p:extLst>
      <p:ext uri="{BB962C8B-B14F-4D97-AF65-F5344CB8AC3E}">
        <p14:creationId xmlns:p14="http://schemas.microsoft.com/office/powerpoint/2010/main" val="120692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11560" y="1723256"/>
            <a:ext cx="7992888" cy="1849760"/>
          </a:xfrm>
        </p:spPr>
        <p:txBody>
          <a:bodyPr/>
          <a:lstStyle/>
          <a:p>
            <a:pPr algn="l"/>
            <a:r>
              <a:rPr lang="en-GB" sz="2400" dirty="0">
                <a:latin typeface="APL385 Unicode" panose="020B0709000202000203" pitchFamily="49" charset="0"/>
              </a:rPr>
              <a:t>      </a:t>
            </a:r>
            <a:r>
              <a:rPr lang="en-GB" sz="2400" dirty="0" err="1">
                <a:latin typeface="APL385 Unicode" panose="020B0709000202000203" pitchFamily="49" charset="0"/>
              </a:rPr>
              <a:t>SaveXML</a:t>
            </a:r>
            <a:r>
              <a:rPr lang="en-GB" sz="2400" dirty="0">
                <a:latin typeface="APL385 Unicode" panose="020B0709000202000203" pitchFamily="49" charset="0"/>
              </a:rPr>
              <a:t> </a:t>
            </a:r>
            <a:r>
              <a:rPr lang="en-GB" sz="2400" dirty="0" smtClean="0">
                <a:latin typeface="APL385 Unicode" panose="020B0709000202000203" pitchFamily="49" charset="0"/>
              </a:rPr>
              <a:t> Data  '\</a:t>
            </a:r>
            <a:r>
              <a:rPr lang="en-GB" sz="2400" dirty="0" err="1">
                <a:latin typeface="APL385 Unicode" panose="020B0709000202000203" pitchFamily="49" charset="0"/>
              </a:rPr>
              <a:t>tmp</a:t>
            </a:r>
            <a:r>
              <a:rPr lang="en-GB" sz="2400" dirty="0">
                <a:latin typeface="APL385 Unicode" panose="020B0709000202000203" pitchFamily="49" charset="0"/>
              </a:rPr>
              <a:t>\xml2.xml'</a:t>
            </a:r>
          </a:p>
          <a:p>
            <a:pPr algn="l"/>
            <a:endParaRPr lang="en-GB" sz="2400" dirty="0" smtClean="0">
              <a:latin typeface="APL385 Unicode" panose="020B0709000202000203" pitchFamily="49" charset="0"/>
            </a:endParaRPr>
          </a:p>
          <a:p>
            <a:pPr algn="l"/>
            <a:r>
              <a:rPr lang="en-GB" sz="2400" dirty="0">
                <a:latin typeface="APL385 Unicode" panose="020B0709000202000203" pitchFamily="49" charset="0"/>
              </a:rPr>
              <a:t> </a:t>
            </a:r>
            <a:r>
              <a:rPr lang="en-GB" sz="2400" dirty="0" smtClean="0">
                <a:latin typeface="APL385 Unicode" panose="020B0709000202000203" pitchFamily="49" charset="0"/>
              </a:rPr>
              <a:t>      ]open \</a:t>
            </a:r>
            <a:r>
              <a:rPr lang="en-GB" sz="2400" dirty="0" err="1" smtClean="0">
                <a:latin typeface="APL385 Unicode" panose="020B0709000202000203" pitchFamily="49" charset="0"/>
              </a:rPr>
              <a:t>tmp</a:t>
            </a:r>
            <a:r>
              <a:rPr lang="en-GB" sz="2400" dirty="0" smtClean="0">
                <a:latin typeface="APL385 Unicode" panose="020B0709000202000203" pitchFamily="49" charset="0"/>
              </a:rPr>
              <a:t>\xml2.xml -</a:t>
            </a:r>
            <a:r>
              <a:rPr lang="en-GB" sz="2400" dirty="0">
                <a:latin typeface="APL385 Unicode" panose="020B0709000202000203" pitchFamily="49" charset="0"/>
              </a:rPr>
              <a:t>using=notepad</a:t>
            </a:r>
          </a:p>
          <a:p>
            <a:pPr algn="l"/>
            <a:r>
              <a:rPr lang="en-GB" sz="2400" dirty="0">
                <a:latin typeface="APL385 Unicode" panose="020B0709000202000203" pitchFamily="49" charset="0"/>
              </a:rPr>
              <a:t>\</a:t>
            </a:r>
            <a:r>
              <a:rPr lang="en-GB" sz="2400" dirty="0" err="1">
                <a:latin typeface="APL385 Unicode" panose="020B0709000202000203" pitchFamily="49" charset="0"/>
              </a:rPr>
              <a:t>tmp</a:t>
            </a:r>
            <a:r>
              <a:rPr lang="en-GB" sz="2400" dirty="0">
                <a:latin typeface="APL385 Unicode" panose="020B0709000202000203" pitchFamily="49" charset="0"/>
              </a:rPr>
              <a:t>\xml2.xml</a:t>
            </a:r>
            <a:endParaRPr lang="en-GB" sz="2400" dirty="0" smtClean="0">
              <a:latin typeface="APL385 Unicode" panose="020B0709000202000203" pitchFamily="49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Writing XML files</a:t>
            </a:r>
            <a:endParaRPr lang="en-GB" dirty="0"/>
          </a:p>
        </p:txBody>
      </p:sp>
      <p:grpSp>
        <p:nvGrpSpPr>
          <p:cNvPr id="5" name="Group 4"/>
          <p:cNvGrpSpPr/>
          <p:nvPr/>
        </p:nvGrpSpPr>
        <p:grpSpPr>
          <a:xfrm>
            <a:off x="179512" y="1268760"/>
            <a:ext cx="6264696" cy="5162790"/>
            <a:chOff x="1979712" y="1484784"/>
            <a:chExt cx="5256584" cy="4726743"/>
          </a:xfrm>
        </p:grpSpPr>
        <p:pic>
          <p:nvPicPr>
            <p:cNvPr id="921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2" y="1484784"/>
              <a:ext cx="5256584" cy="4726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3"/>
            <p:cNvSpPr/>
            <p:nvPr/>
          </p:nvSpPr>
          <p:spPr bwMode="auto">
            <a:xfrm>
              <a:off x="2339752" y="2708920"/>
              <a:ext cx="2952328" cy="504056"/>
            </a:xfrm>
            <a:prstGeom prst="rect">
              <a:avLst/>
            </a:prstGeom>
            <a:solidFill>
              <a:srgbClr val="00B050">
                <a:alpha val="21961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  <a:cs typeface="Arial" charset="0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2339752" y="4293096"/>
              <a:ext cx="2952328" cy="504056"/>
            </a:xfrm>
            <a:prstGeom prst="rect">
              <a:avLst/>
            </a:prstGeom>
            <a:solidFill>
              <a:srgbClr val="00B050">
                <a:alpha val="21961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  <a:cs typeface="Arial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7236296" y="5661248"/>
            <a:ext cx="1368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+mj-lt"/>
                <a:hlinkClick r:id="rId4" action="ppaction://hlinksldjump"/>
              </a:rPr>
              <a:t>Menu</a:t>
            </a:r>
            <a:endParaRPr lang="en-GB" sz="32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99444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 numCol="1"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Databases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Relational – tables using SQL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NoSQL – Not Only SQL</a:t>
            </a:r>
          </a:p>
          <a:p>
            <a:pPr marL="1371600" lvl="2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Document store</a:t>
            </a:r>
          </a:p>
          <a:p>
            <a:pPr marL="1371600" lvl="2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Graph</a:t>
            </a:r>
          </a:p>
          <a:p>
            <a:pPr marL="1371600" lvl="2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Key-Value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Databases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702049"/>
            <a:ext cx="7426413" cy="3038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4678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95536" y="1340768"/>
            <a:ext cx="8640960" cy="4680520"/>
          </a:xfrm>
        </p:spPr>
        <p:txBody>
          <a:bodyPr/>
          <a:lstStyle/>
          <a:p>
            <a:pPr algn="l"/>
            <a:r>
              <a:rPr lang="en-GB" dirty="0" err="1"/>
              <a:t>Laserfiche</a:t>
            </a:r>
            <a:r>
              <a:rPr lang="en-GB" dirty="0"/>
              <a:t> </a:t>
            </a:r>
            <a:r>
              <a:rPr lang="en-GB" dirty="0" smtClean="0"/>
              <a:t>is </a:t>
            </a:r>
            <a:r>
              <a:rPr lang="en-GB" dirty="0"/>
              <a:t>a web based document management solution for businesses of all sizes. Its capabilities include metadata management, document distribution, archiving, and others</a:t>
            </a:r>
            <a:r>
              <a:rPr lang="en-GB" dirty="0" smtClean="0"/>
              <a:t>.</a:t>
            </a:r>
          </a:p>
          <a:p>
            <a:pPr algn="l"/>
            <a:r>
              <a:rPr lang="en-GB" dirty="0" err="1"/>
              <a:t>PaperSave</a:t>
            </a:r>
            <a:r>
              <a:rPr lang="en-GB" dirty="0"/>
              <a:t> is a document and electronic workflow management solution for businesses of all sizes. It also offers document capture, gift process automation, invoice automation, </a:t>
            </a:r>
            <a:r>
              <a:rPr lang="en-GB" dirty="0" smtClean="0"/>
              <a:t>integration and </a:t>
            </a:r>
            <a:r>
              <a:rPr lang="en-GB" dirty="0"/>
              <a:t>other </a:t>
            </a:r>
            <a:r>
              <a:rPr lang="en-GB" dirty="0" smtClean="0"/>
              <a:t>services.</a:t>
            </a:r>
            <a:r>
              <a:rPr lang="en-GB" dirty="0"/>
              <a:t> 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Laserfiche</a:t>
            </a:r>
            <a:r>
              <a:rPr lang="en-GB" dirty="0" smtClean="0"/>
              <a:t> vs </a:t>
            </a:r>
            <a:r>
              <a:rPr lang="en-GB" dirty="0" err="1" smtClean="0"/>
              <a:t>PaperSave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985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23528" y="1628800"/>
            <a:ext cx="8712968" cy="4248472"/>
          </a:xfrm>
        </p:spPr>
        <p:txBody>
          <a:bodyPr/>
          <a:lstStyle/>
          <a:p>
            <a:pPr algn="l"/>
            <a:r>
              <a:rPr lang="en-GB" sz="2800" dirty="0" smtClean="0"/>
              <a:t>There are several ways to access relational databases (e.g. MS Access, Oracle, MySQL, SQL Server and DB2) from Dyalog…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GB" sz="2400" dirty="0" err="1" smtClean="0"/>
              <a:t>LoadSQL</a:t>
            </a:r>
            <a:r>
              <a:rPr lang="en-GB" sz="2400" dirty="0" smtClean="0"/>
              <a:t>/</a:t>
            </a:r>
            <a:r>
              <a:rPr lang="en-GB" sz="2400" dirty="0" err="1" smtClean="0"/>
              <a:t>SaveSQL</a:t>
            </a:r>
            <a:r>
              <a:rPr lang="en-GB" sz="2400" dirty="0" smtClean="0"/>
              <a:t> </a:t>
            </a:r>
            <a:r>
              <a:rPr lang="en-GB" sz="2400" dirty="0"/>
              <a:t>in the </a:t>
            </a:r>
            <a:r>
              <a:rPr lang="en-GB" sz="2400" b="1" dirty="0" err="1"/>
              <a:t>loaddata</a:t>
            </a:r>
            <a:r>
              <a:rPr lang="en-GB" sz="2400" dirty="0"/>
              <a:t> workspace provides a simple interface to read and write relational </a:t>
            </a:r>
            <a:r>
              <a:rPr lang="en-GB" sz="2400" dirty="0" smtClean="0"/>
              <a:t>tables (Windows only). They use…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GB" sz="2400" dirty="0" smtClean="0"/>
              <a:t>SQA in the </a:t>
            </a:r>
            <a:r>
              <a:rPr lang="en-GB" sz="2400" b="1" dirty="0" err="1" smtClean="0"/>
              <a:t>sqapl</a:t>
            </a:r>
            <a:r>
              <a:rPr lang="en-GB" sz="2400" dirty="0" smtClean="0"/>
              <a:t> </a:t>
            </a:r>
            <a:r>
              <a:rPr lang="en-GB" sz="2400" dirty="0"/>
              <a:t>workspace contains functions to read, write, and manipulate relational databases</a:t>
            </a:r>
            <a:endParaRPr lang="en-GB" sz="2400" dirty="0" smtClean="0"/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GB" sz="2400" dirty="0" smtClean="0"/>
              <a:t>.NET components, in particular ADO.NET (Windows only)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000" dirty="0" smtClean="0"/>
              <a:t>Relational Databases (RDBs)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91756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23528" y="1628800"/>
            <a:ext cx="8712968" cy="4248472"/>
          </a:xfrm>
        </p:spPr>
        <p:txBody>
          <a:bodyPr/>
          <a:lstStyle/>
          <a:p>
            <a:pPr algn="l"/>
            <a:r>
              <a:rPr lang="en-GB" sz="2800" dirty="0" smtClean="0"/>
              <a:t>There are two ways to specify the connection to  your relational database.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 smtClean="0"/>
              <a:t>Create a Data Source Name (DSN)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 smtClean="0"/>
              <a:t>Use a DSN-less connection string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000" dirty="0" smtClean="0"/>
              <a:t>RDBs – Data Sources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26811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dirty="0" smtClean="0"/>
              <a:t>When defining ODBC Data Sources, it's important to match the driver with the APL version (32 or 64 bit).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RDBs – Data Source Name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403648" y="1700808"/>
            <a:ext cx="6120680" cy="4377655"/>
            <a:chOff x="755576" y="1571625"/>
            <a:chExt cx="4486275" cy="3714750"/>
          </a:xfrm>
        </p:grpSpPr>
        <p:pic>
          <p:nvPicPr>
            <p:cNvPr id="5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1571625"/>
              <a:ext cx="4486275" cy="3714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Oval 5"/>
            <p:cNvSpPr/>
            <p:nvPr/>
          </p:nvSpPr>
          <p:spPr bwMode="auto">
            <a:xfrm>
              <a:off x="4151715" y="2235860"/>
              <a:ext cx="914325" cy="576064"/>
            </a:xfrm>
            <a:prstGeom prst="ellipse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914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pPr algn="ctr"/>
            <a:r>
              <a:rPr lang="en-GB" dirty="0"/>
              <a:t>RDBs – Data Source Name</a:t>
            </a:r>
          </a:p>
        </p:txBody>
      </p:sp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593" y="1496168"/>
            <a:ext cx="5359847" cy="4014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294753" y="1979307"/>
            <a:ext cx="4581525" cy="3048000"/>
            <a:chOff x="1845454" y="2445536"/>
            <a:chExt cx="4581525" cy="3048000"/>
          </a:xfrm>
        </p:grpSpPr>
        <p:pic>
          <p:nvPicPr>
            <p:cNvPr id="12296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5454" y="2445536"/>
              <a:ext cx="4581525" cy="304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Oval 15"/>
            <p:cNvSpPr/>
            <p:nvPr/>
          </p:nvSpPr>
          <p:spPr bwMode="auto">
            <a:xfrm>
              <a:off x="1966123" y="3582418"/>
              <a:ext cx="877685" cy="566662"/>
            </a:xfrm>
            <a:prstGeom prst="ellipse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  <a:cs typeface="Arial" charset="0"/>
              </a:endParaRPr>
            </a:p>
          </p:txBody>
        </p:sp>
      </p:grpSp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64" y="2416961"/>
            <a:ext cx="39243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107" y="2769096"/>
            <a:ext cx="458152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456" y="2003673"/>
            <a:ext cx="4486275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6598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23528" y="1412776"/>
            <a:ext cx="8712968" cy="3865984"/>
          </a:xfrm>
        </p:spPr>
        <p:txBody>
          <a:bodyPr/>
          <a:lstStyle/>
          <a:p>
            <a:pPr algn="l"/>
            <a:r>
              <a:rPr lang="en-GB" dirty="0" smtClean="0"/>
              <a:t>Reading a Database table into APL requires the use of the SQA namespace in the SQAPL workspace.</a:t>
            </a:r>
          </a:p>
          <a:p>
            <a:pPr algn="l"/>
            <a:r>
              <a:rPr lang="en-GB" dirty="0" smtClean="0"/>
              <a:t>In it reside programs to access databases.</a:t>
            </a:r>
          </a:p>
          <a:p>
            <a:pPr algn="l"/>
            <a:r>
              <a:rPr lang="en-GB" dirty="0" smtClean="0"/>
              <a:t>The syntax is fairly simple but you need to setup the proper ODBC drivers first.</a:t>
            </a:r>
          </a:p>
          <a:p>
            <a:pPr algn="l"/>
            <a:r>
              <a:rPr lang="en-GB" dirty="0" smtClean="0"/>
              <a:t>NOTE that the SIZE (32/64) of the machine is important!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SQL Databases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814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 numCol="2"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Ad Hoc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One time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Interactive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"Quick and Dirty"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Doesn't need to be efficient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Programmatic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Automated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Robust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Standardized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Efficient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Ad Hoc or Programmatic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888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pPr algn="ctr"/>
            <a:r>
              <a:rPr lang="en-GB" dirty="0" err="1" smtClean="0"/>
              <a:t>loaddata</a:t>
            </a:r>
            <a:r>
              <a:rPr lang="en-GB" dirty="0" smtClean="0"/>
              <a:t> - </a:t>
            </a:r>
            <a:r>
              <a:rPr lang="en-GB" dirty="0" err="1" smtClean="0"/>
              <a:t>LoadSQL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755576" y="1716741"/>
            <a:ext cx="813690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latin typeface="APL385 Unicode" panose="020B0709000202000203" pitchFamily="49" charset="0"/>
              </a:rPr>
              <a:t> </a:t>
            </a:r>
            <a:r>
              <a:rPr lang="en-GB" sz="1600" dirty="0" smtClean="0">
                <a:latin typeface="APL385 Unicode" panose="020B0709000202000203" pitchFamily="49" charset="0"/>
              </a:rPr>
              <a:t>	)load </a:t>
            </a:r>
            <a:r>
              <a:rPr lang="en-GB" sz="1600" dirty="0" err="1" smtClean="0">
                <a:latin typeface="APL385 Unicode" panose="020B0709000202000203" pitchFamily="49" charset="0"/>
              </a:rPr>
              <a:t>LoadDATA</a:t>
            </a:r>
            <a:endParaRPr lang="en-GB" sz="1600" dirty="0" smtClean="0">
              <a:latin typeface="APL385 Unicode" panose="020B0709000202000203" pitchFamily="49" charset="0"/>
            </a:endParaRPr>
          </a:p>
          <a:p>
            <a:r>
              <a:rPr lang="en-GB" sz="1600" dirty="0" smtClean="0">
                <a:latin typeface="APL385 Unicode" panose="020B0709000202000203" pitchFamily="49" charset="0"/>
              </a:rPr>
              <a:t>Saved ...</a:t>
            </a:r>
          </a:p>
          <a:p>
            <a:r>
              <a:rPr lang="en-GB" sz="1600" dirty="0" smtClean="0">
                <a:latin typeface="APL385 Unicode" panose="020B0709000202000203" pitchFamily="49" charset="0"/>
              </a:rPr>
              <a:t>     </a:t>
            </a:r>
            <a:r>
              <a:rPr lang="en-GB" sz="1600" dirty="0" err="1">
                <a:latin typeface="APL385 Unicode" panose="020B0709000202000203" pitchFamily="49" charset="0"/>
              </a:rPr>
              <a:t>LoadSQL</a:t>
            </a:r>
            <a:r>
              <a:rPr lang="en-GB" sz="1600" dirty="0">
                <a:latin typeface="APL385 Unicode" panose="020B0709000202000203" pitchFamily="49" charset="0"/>
              </a:rPr>
              <a:t> 'Moon </a:t>
            </a:r>
            <a:r>
              <a:rPr lang="en-GB" sz="1600" dirty="0" err="1">
                <a:latin typeface="APL385 Unicode" panose="020B0709000202000203" pitchFamily="49" charset="0"/>
              </a:rPr>
              <a:t>Inc</a:t>
            </a:r>
            <a:r>
              <a:rPr lang="en-GB" sz="1600" dirty="0">
                <a:latin typeface="APL385 Unicode" panose="020B0709000202000203" pitchFamily="49" charset="0"/>
              </a:rPr>
              <a:t>' 'Employees'</a:t>
            </a:r>
          </a:p>
          <a:p>
            <a:r>
              <a:rPr lang="en-GB" sz="1600" dirty="0">
                <a:latin typeface="APL385 Unicode" panose="020B0709000202000203" pitchFamily="49" charset="0"/>
              </a:rPr>
              <a:t>1  nancy@northwindtraders.com    Nancy </a:t>
            </a:r>
            <a:r>
              <a:rPr lang="en-GB" sz="1600" dirty="0" err="1">
                <a:latin typeface="APL385 Unicode" panose="020B0709000202000203" pitchFamily="49" charset="0"/>
              </a:rPr>
              <a:t>Freehafer</a:t>
            </a:r>
            <a:r>
              <a:rPr lang="en-GB" sz="1600" dirty="0">
                <a:latin typeface="APL385 Unicode" panose="020B0709000202000203" pitchFamily="49" charset="0"/>
              </a:rPr>
              <a:t>      </a:t>
            </a:r>
            <a:r>
              <a:rPr lang="en-GB" sz="1600" dirty="0" err="1">
                <a:latin typeface="APL385 Unicode" panose="020B0709000202000203" pitchFamily="49" charset="0"/>
              </a:rPr>
              <a:t>NancyF</a:t>
            </a:r>
            <a:r>
              <a:rPr lang="en-GB" sz="1600" dirty="0">
                <a:latin typeface="APL385 Unicode" panose="020B0709000202000203" pitchFamily="49" charset="0"/>
              </a:rPr>
              <a:t>   </a:t>
            </a:r>
          </a:p>
          <a:p>
            <a:r>
              <a:rPr lang="en-GB" sz="1600" dirty="0">
                <a:latin typeface="APL385 Unicode" panose="020B0709000202000203" pitchFamily="49" charset="0"/>
              </a:rPr>
              <a:t>2  andrew@northwindtraders.com   Andrew </a:t>
            </a:r>
            <a:r>
              <a:rPr lang="en-GB" sz="1600" dirty="0" err="1">
                <a:latin typeface="APL385 Unicode" panose="020B0709000202000203" pitchFamily="49" charset="0"/>
              </a:rPr>
              <a:t>Cencini</a:t>
            </a:r>
            <a:r>
              <a:rPr lang="en-GB" sz="1600" dirty="0">
                <a:latin typeface="APL385 Unicode" panose="020B0709000202000203" pitchFamily="49" charset="0"/>
              </a:rPr>
              <a:t>       </a:t>
            </a:r>
            <a:r>
              <a:rPr lang="en-GB" sz="1600" dirty="0" err="1">
                <a:latin typeface="APL385 Unicode" panose="020B0709000202000203" pitchFamily="49" charset="0"/>
              </a:rPr>
              <a:t>AndrewC</a:t>
            </a:r>
            <a:r>
              <a:rPr lang="en-GB" sz="1600" dirty="0">
                <a:latin typeface="APL385 Unicode" panose="020B0709000202000203" pitchFamily="49" charset="0"/>
              </a:rPr>
              <a:t>  </a:t>
            </a:r>
          </a:p>
          <a:p>
            <a:r>
              <a:rPr lang="en-GB" sz="1600" dirty="0">
                <a:latin typeface="APL385 Unicode" panose="020B0709000202000203" pitchFamily="49" charset="0"/>
              </a:rPr>
              <a:t>3  jan@northwindtraders.com      Jan </a:t>
            </a:r>
            <a:r>
              <a:rPr lang="en-GB" sz="1600" dirty="0" err="1">
                <a:latin typeface="APL385 Unicode" panose="020B0709000202000203" pitchFamily="49" charset="0"/>
              </a:rPr>
              <a:t>Kotas</a:t>
            </a:r>
            <a:r>
              <a:rPr lang="en-GB" sz="1600" dirty="0">
                <a:latin typeface="APL385 Unicode" panose="020B0709000202000203" pitchFamily="49" charset="0"/>
              </a:rPr>
              <a:t>            </a:t>
            </a:r>
            <a:r>
              <a:rPr lang="en-GB" sz="1600" dirty="0" err="1">
                <a:latin typeface="APL385 Unicode" panose="020B0709000202000203" pitchFamily="49" charset="0"/>
              </a:rPr>
              <a:t>JanK</a:t>
            </a:r>
            <a:r>
              <a:rPr lang="en-GB" sz="1600" dirty="0">
                <a:latin typeface="APL385 Unicode" panose="020B0709000202000203" pitchFamily="49" charset="0"/>
              </a:rPr>
              <a:t>     </a:t>
            </a:r>
          </a:p>
          <a:p>
            <a:r>
              <a:rPr lang="en-GB" sz="1600" dirty="0">
                <a:latin typeface="APL385 Unicode" panose="020B0709000202000203" pitchFamily="49" charset="0"/>
              </a:rPr>
              <a:t>4  mariya@northwindtraders.com   </a:t>
            </a:r>
            <a:r>
              <a:rPr lang="en-GB" sz="1600" dirty="0" err="1">
                <a:latin typeface="APL385 Unicode" panose="020B0709000202000203" pitchFamily="49" charset="0"/>
              </a:rPr>
              <a:t>Mariya</a:t>
            </a:r>
            <a:r>
              <a:rPr lang="en-GB" sz="1600" dirty="0">
                <a:latin typeface="APL385 Unicode" panose="020B0709000202000203" pitchFamily="49" charset="0"/>
              </a:rPr>
              <a:t> </a:t>
            </a:r>
            <a:r>
              <a:rPr lang="en-GB" sz="1600" dirty="0" err="1">
                <a:latin typeface="APL385 Unicode" panose="020B0709000202000203" pitchFamily="49" charset="0"/>
              </a:rPr>
              <a:t>Sergienko</a:t>
            </a:r>
            <a:r>
              <a:rPr lang="en-GB" sz="1600" dirty="0">
                <a:latin typeface="APL385 Unicode" panose="020B0709000202000203" pitchFamily="49" charset="0"/>
              </a:rPr>
              <a:t>     </a:t>
            </a:r>
            <a:r>
              <a:rPr lang="en-GB" sz="1600" dirty="0" err="1">
                <a:latin typeface="APL385 Unicode" panose="020B0709000202000203" pitchFamily="49" charset="0"/>
              </a:rPr>
              <a:t>MariyaS</a:t>
            </a:r>
            <a:r>
              <a:rPr lang="en-GB" sz="1600" dirty="0">
                <a:latin typeface="APL385 Unicode" panose="020B0709000202000203" pitchFamily="49" charset="0"/>
              </a:rPr>
              <a:t>  </a:t>
            </a:r>
          </a:p>
          <a:p>
            <a:r>
              <a:rPr lang="en-GB" sz="1600" dirty="0">
                <a:latin typeface="APL385 Unicode" panose="020B0709000202000203" pitchFamily="49" charset="0"/>
              </a:rPr>
              <a:t>5  steven@northwindtraders.com   Steven Thorpe        </a:t>
            </a:r>
            <a:r>
              <a:rPr lang="en-GB" sz="1600" dirty="0" err="1">
                <a:latin typeface="APL385 Unicode" panose="020B0709000202000203" pitchFamily="49" charset="0"/>
              </a:rPr>
              <a:t>StevenT</a:t>
            </a:r>
            <a:r>
              <a:rPr lang="en-GB" sz="1600" dirty="0">
                <a:latin typeface="APL385 Unicode" panose="020B0709000202000203" pitchFamily="49" charset="0"/>
              </a:rPr>
              <a:t>  </a:t>
            </a:r>
          </a:p>
          <a:p>
            <a:r>
              <a:rPr lang="en-GB" sz="1600" dirty="0">
                <a:latin typeface="APL385 Unicode" panose="020B0709000202000203" pitchFamily="49" charset="0"/>
              </a:rPr>
              <a:t>6  michael@northwindtraders.com  Michael </a:t>
            </a:r>
            <a:r>
              <a:rPr lang="en-GB" sz="1600" dirty="0" err="1">
                <a:latin typeface="APL385 Unicode" panose="020B0709000202000203" pitchFamily="49" charset="0"/>
              </a:rPr>
              <a:t>Neipper</a:t>
            </a:r>
            <a:r>
              <a:rPr lang="en-GB" sz="1600" dirty="0">
                <a:latin typeface="APL385 Unicode" panose="020B0709000202000203" pitchFamily="49" charset="0"/>
              </a:rPr>
              <a:t>      </a:t>
            </a:r>
            <a:r>
              <a:rPr lang="en-GB" sz="1600" dirty="0" err="1">
                <a:latin typeface="APL385 Unicode" panose="020B0709000202000203" pitchFamily="49" charset="0"/>
              </a:rPr>
              <a:t>MichaelN</a:t>
            </a:r>
            <a:r>
              <a:rPr lang="en-GB" sz="1600" dirty="0">
                <a:latin typeface="APL385 Unicode" panose="020B0709000202000203" pitchFamily="49" charset="0"/>
              </a:rPr>
              <a:t> </a:t>
            </a:r>
          </a:p>
          <a:p>
            <a:r>
              <a:rPr lang="en-GB" sz="1600" dirty="0">
                <a:latin typeface="APL385 Unicode" panose="020B0709000202000203" pitchFamily="49" charset="0"/>
              </a:rPr>
              <a:t>7  robert@northwindtraders.com   Robert </a:t>
            </a:r>
            <a:r>
              <a:rPr lang="en-GB" sz="1600" dirty="0" err="1">
                <a:latin typeface="APL385 Unicode" panose="020B0709000202000203" pitchFamily="49" charset="0"/>
              </a:rPr>
              <a:t>Zare</a:t>
            </a:r>
            <a:r>
              <a:rPr lang="en-GB" sz="1600" dirty="0">
                <a:latin typeface="APL385 Unicode" panose="020B0709000202000203" pitchFamily="49" charset="0"/>
              </a:rPr>
              <a:t>          </a:t>
            </a:r>
            <a:r>
              <a:rPr lang="en-GB" sz="1600" dirty="0" err="1">
                <a:latin typeface="APL385 Unicode" panose="020B0709000202000203" pitchFamily="49" charset="0"/>
              </a:rPr>
              <a:t>RobertZ</a:t>
            </a:r>
            <a:r>
              <a:rPr lang="en-GB" sz="1600" dirty="0">
                <a:latin typeface="APL385 Unicode" panose="020B0709000202000203" pitchFamily="49" charset="0"/>
              </a:rPr>
              <a:t>  </a:t>
            </a:r>
          </a:p>
          <a:p>
            <a:r>
              <a:rPr lang="en-GB" sz="1600" dirty="0">
                <a:latin typeface="APL385 Unicode" panose="020B0709000202000203" pitchFamily="49" charset="0"/>
              </a:rPr>
              <a:t>8  laura@northwindtraders.com    Laura </a:t>
            </a:r>
            <a:r>
              <a:rPr lang="en-GB" sz="1600" dirty="0" err="1">
                <a:latin typeface="APL385 Unicode" panose="020B0709000202000203" pitchFamily="49" charset="0"/>
              </a:rPr>
              <a:t>Giussani</a:t>
            </a:r>
            <a:r>
              <a:rPr lang="en-GB" sz="1600" dirty="0">
                <a:latin typeface="APL385 Unicode" panose="020B0709000202000203" pitchFamily="49" charset="0"/>
              </a:rPr>
              <a:t>       </a:t>
            </a:r>
            <a:r>
              <a:rPr lang="en-GB" sz="1600" dirty="0" err="1">
                <a:latin typeface="APL385 Unicode" panose="020B0709000202000203" pitchFamily="49" charset="0"/>
              </a:rPr>
              <a:t>LauraG</a:t>
            </a:r>
            <a:r>
              <a:rPr lang="en-GB" sz="1600" dirty="0">
                <a:latin typeface="APL385 Unicode" panose="020B0709000202000203" pitchFamily="49" charset="0"/>
              </a:rPr>
              <a:t>   </a:t>
            </a:r>
          </a:p>
          <a:p>
            <a:r>
              <a:rPr lang="en-GB" sz="1600" dirty="0">
                <a:latin typeface="APL385 Unicode" panose="020B0709000202000203" pitchFamily="49" charset="0"/>
              </a:rPr>
              <a:t>9  anne@northwindtraders.com     Anne </a:t>
            </a:r>
            <a:r>
              <a:rPr lang="en-GB" sz="1600" dirty="0" err="1">
                <a:latin typeface="APL385 Unicode" panose="020B0709000202000203" pitchFamily="49" charset="0"/>
              </a:rPr>
              <a:t>Hellung</a:t>
            </a:r>
            <a:r>
              <a:rPr lang="en-GB" sz="1600" dirty="0">
                <a:latin typeface="APL385 Unicode" panose="020B0709000202000203" pitchFamily="49" charset="0"/>
              </a:rPr>
              <a:t>-Larsen  </a:t>
            </a:r>
            <a:r>
              <a:rPr lang="en-GB" sz="1600" dirty="0" err="1">
                <a:latin typeface="APL385 Unicode" panose="020B0709000202000203" pitchFamily="49" charset="0"/>
              </a:rPr>
              <a:t>AnneH</a:t>
            </a:r>
            <a:r>
              <a:rPr lang="en-GB" sz="1600" dirty="0">
                <a:latin typeface="APL385 Unicode" panose="020B0709000202000203" pitchFamily="49" charset="0"/>
              </a:rPr>
              <a:t> </a:t>
            </a:r>
            <a:endParaRPr lang="en-GB" sz="1600" dirty="0" smtClean="0">
              <a:latin typeface="APL385 Unicode" panose="020B0709000202000203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07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pPr algn="ctr"/>
            <a:r>
              <a:rPr lang="en-GB" dirty="0" err="1" smtClean="0"/>
              <a:t>loaddata</a:t>
            </a:r>
            <a:r>
              <a:rPr lang="en-GB" dirty="0" smtClean="0"/>
              <a:t> - </a:t>
            </a:r>
            <a:r>
              <a:rPr lang="en-GB" dirty="0" err="1" smtClean="0"/>
              <a:t>LoadSQL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467544" y="1716741"/>
            <a:ext cx="835292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100" dirty="0" smtClean="0">
                <a:latin typeface="APL385 Unicode" panose="020B0709000202000203" pitchFamily="49" charset="0"/>
              </a:rPr>
              <a:t>	⍴</a:t>
            </a:r>
            <a:r>
              <a:rPr lang="en-GB" sz="2100" dirty="0" err="1">
                <a:latin typeface="APL385 Unicode" panose="020B0709000202000203" pitchFamily="49" charset="0"/>
              </a:rPr>
              <a:t>table←LoadSQL</a:t>
            </a:r>
            <a:r>
              <a:rPr lang="en-GB" sz="2100" dirty="0">
                <a:latin typeface="APL385 Unicode" panose="020B0709000202000203" pitchFamily="49" charset="0"/>
              </a:rPr>
              <a:t> 'Moon </a:t>
            </a:r>
            <a:r>
              <a:rPr lang="en-GB" sz="2100" dirty="0" err="1">
                <a:latin typeface="APL385 Unicode" panose="020B0709000202000203" pitchFamily="49" charset="0"/>
              </a:rPr>
              <a:t>Inc</a:t>
            </a:r>
            <a:r>
              <a:rPr lang="en-GB" sz="2100" dirty="0">
                <a:latin typeface="APL385 Unicode" panose="020B0709000202000203" pitchFamily="49" charset="0"/>
              </a:rPr>
              <a:t>' 'Products' </a:t>
            </a:r>
          </a:p>
          <a:p>
            <a:r>
              <a:rPr lang="en-GB" sz="2100" dirty="0">
                <a:latin typeface="APL385 Unicode" panose="020B0709000202000203" pitchFamily="49" charset="0"/>
              </a:rPr>
              <a:t>45 14</a:t>
            </a:r>
          </a:p>
          <a:p>
            <a:pPr lvl="1"/>
            <a:r>
              <a:rPr lang="en-GB" sz="2100" dirty="0">
                <a:latin typeface="APL385 Unicode" panose="020B0709000202000203" pitchFamily="49" charset="0"/>
              </a:rPr>
              <a:t>   </a:t>
            </a:r>
            <a:r>
              <a:rPr lang="en-GB" sz="2100" dirty="0" smtClean="0">
                <a:latin typeface="APL385 Unicode" panose="020B0709000202000203" pitchFamily="49" charset="0"/>
              </a:rPr>
              <a:t>3 </a:t>
            </a:r>
            <a:r>
              <a:rPr lang="en-GB" sz="2100" dirty="0">
                <a:latin typeface="APL385 Unicode" panose="020B0709000202000203" pitchFamily="49" charset="0"/>
              </a:rPr>
              <a:t>4↑table</a:t>
            </a:r>
          </a:p>
          <a:p>
            <a:r>
              <a:rPr lang="en-GB" sz="2100" dirty="0">
                <a:latin typeface="APL385 Unicode" panose="020B0709000202000203" pitchFamily="49" charset="0"/>
              </a:rPr>
              <a:t>1  NWTB-1  </a:t>
            </a:r>
            <a:r>
              <a:rPr lang="en-GB" sz="2100" dirty="0" err="1" smtClean="0">
                <a:latin typeface="APL385 Unicode" panose="020B0709000202000203" pitchFamily="49" charset="0"/>
              </a:rPr>
              <a:t>Northwind</a:t>
            </a:r>
            <a:r>
              <a:rPr lang="en-GB" sz="2100" dirty="0" smtClean="0">
                <a:latin typeface="APL385 Unicode" panose="020B0709000202000203" pitchFamily="49" charset="0"/>
              </a:rPr>
              <a:t> </a:t>
            </a:r>
            <a:r>
              <a:rPr lang="en-GB" sz="2100" dirty="0">
                <a:latin typeface="APL385 Unicode" panose="020B0709000202000203" pitchFamily="49" charset="0"/>
              </a:rPr>
              <a:t>Traders </a:t>
            </a:r>
            <a:r>
              <a:rPr lang="en-GB" sz="2100" dirty="0" smtClean="0">
                <a:latin typeface="APL385 Unicode" panose="020B0709000202000203" pitchFamily="49" charset="0"/>
              </a:rPr>
              <a:t>Chai             </a:t>
            </a:r>
            <a:r>
              <a:rPr lang="en-GB" sz="2100" dirty="0">
                <a:latin typeface="APL385 Unicode" panose="020B0709000202000203" pitchFamily="49" charset="0"/>
              </a:rPr>
              <a:t>13.5</a:t>
            </a:r>
          </a:p>
          <a:p>
            <a:r>
              <a:rPr lang="en-GB" sz="2100" dirty="0">
                <a:latin typeface="APL385 Unicode" panose="020B0709000202000203" pitchFamily="49" charset="0"/>
              </a:rPr>
              <a:t>2  NWTCO-3 </a:t>
            </a:r>
            <a:r>
              <a:rPr lang="en-GB" sz="2100" dirty="0" err="1" smtClean="0">
                <a:latin typeface="APL385 Unicode" panose="020B0709000202000203" pitchFamily="49" charset="0"/>
              </a:rPr>
              <a:t>Northwind</a:t>
            </a:r>
            <a:r>
              <a:rPr lang="en-GB" sz="2100" dirty="0" smtClean="0">
                <a:latin typeface="APL385 Unicode" panose="020B0709000202000203" pitchFamily="49" charset="0"/>
              </a:rPr>
              <a:t> </a:t>
            </a:r>
            <a:r>
              <a:rPr lang="en-GB" sz="2100" dirty="0">
                <a:latin typeface="APL385 Unicode" panose="020B0709000202000203" pitchFamily="49" charset="0"/>
              </a:rPr>
              <a:t>Traders </a:t>
            </a:r>
            <a:r>
              <a:rPr lang="en-GB" sz="2100" dirty="0" smtClean="0">
                <a:latin typeface="APL385 Unicode" panose="020B0709000202000203" pitchFamily="49" charset="0"/>
              </a:rPr>
              <a:t>Syrup		       7.5</a:t>
            </a:r>
            <a:endParaRPr lang="en-GB" sz="2100" dirty="0">
              <a:latin typeface="APL385 Unicode" panose="020B0709000202000203" pitchFamily="49" charset="0"/>
            </a:endParaRPr>
          </a:p>
          <a:p>
            <a:r>
              <a:rPr lang="en-GB" sz="2100" dirty="0">
                <a:latin typeface="APL385 Unicode" panose="020B0709000202000203" pitchFamily="49" charset="0"/>
              </a:rPr>
              <a:t>3  NWTCO-4 </a:t>
            </a:r>
            <a:r>
              <a:rPr lang="en-GB" sz="2100" dirty="0" err="1" smtClean="0">
                <a:latin typeface="APL385 Unicode" panose="020B0709000202000203" pitchFamily="49" charset="0"/>
              </a:rPr>
              <a:t>Northwind</a:t>
            </a:r>
            <a:r>
              <a:rPr lang="en-GB" sz="2100" dirty="0" smtClean="0">
                <a:latin typeface="APL385 Unicode" panose="020B0709000202000203" pitchFamily="49" charset="0"/>
              </a:rPr>
              <a:t> </a:t>
            </a:r>
            <a:r>
              <a:rPr lang="en-GB" sz="2100" dirty="0">
                <a:latin typeface="APL385 Unicode" panose="020B0709000202000203" pitchFamily="49" charset="0"/>
              </a:rPr>
              <a:t>Traders Cajun Seasoning  16.5</a:t>
            </a:r>
            <a:endParaRPr lang="en-GB" sz="2100" dirty="0" smtClean="0">
              <a:latin typeface="APL385 Unicode" panose="020B0709000202000203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03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pPr algn="ctr"/>
            <a:r>
              <a:rPr lang="en-GB" sz="4000" dirty="0" smtClean="0"/>
              <a:t>DSN-less Connection</a:t>
            </a:r>
            <a:endParaRPr lang="en-GB" sz="4000" dirty="0"/>
          </a:p>
        </p:txBody>
      </p:sp>
      <p:sp>
        <p:nvSpPr>
          <p:cNvPr id="2" name="Rectangle 1"/>
          <p:cNvSpPr/>
          <p:nvPr/>
        </p:nvSpPr>
        <p:spPr>
          <a:xfrm>
            <a:off x="467544" y="1716741"/>
            <a:ext cx="835292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 err="1" smtClean="0">
                <a:latin typeface="APL385 Unicode" panose="020B0709000202000203" pitchFamily="49" charset="0"/>
              </a:rPr>
              <a:t>driver←'DRIVER</a:t>
            </a:r>
            <a:r>
              <a:rPr lang="en-GB" sz="1800" dirty="0" smtClean="0">
                <a:latin typeface="APL385 Unicode" panose="020B0709000202000203" pitchFamily="49" charset="0"/>
              </a:rPr>
              <a:t>={Microsoft Access Driver (*.</a:t>
            </a:r>
            <a:r>
              <a:rPr lang="en-GB" sz="1800" dirty="0" err="1" smtClean="0">
                <a:latin typeface="APL385 Unicode" panose="020B0709000202000203" pitchFamily="49" charset="0"/>
              </a:rPr>
              <a:t>mdb</a:t>
            </a:r>
            <a:r>
              <a:rPr lang="en-GB" sz="1800" dirty="0" smtClean="0">
                <a:latin typeface="APL385 Unicode" panose="020B0709000202000203" pitchFamily="49" charset="0"/>
              </a:rPr>
              <a:t>, *.</a:t>
            </a:r>
            <a:r>
              <a:rPr lang="en-GB" sz="1800" dirty="0" err="1" smtClean="0">
                <a:latin typeface="APL385 Unicode" panose="020B0709000202000203" pitchFamily="49" charset="0"/>
              </a:rPr>
              <a:t>accdb</a:t>
            </a:r>
            <a:r>
              <a:rPr lang="en-GB" sz="1800" dirty="0" smtClean="0">
                <a:latin typeface="APL385 Unicode" panose="020B0709000202000203" pitchFamily="49" charset="0"/>
              </a:rPr>
              <a:t>)};'</a:t>
            </a:r>
          </a:p>
          <a:p>
            <a:endParaRPr lang="en-GB" sz="1800" dirty="0" smtClean="0">
              <a:latin typeface="APL385 Unicode" panose="020B0709000202000203" pitchFamily="49" charset="0"/>
            </a:endParaRPr>
          </a:p>
          <a:p>
            <a:r>
              <a:rPr lang="en-GB" sz="1800" dirty="0" err="1" smtClean="0">
                <a:latin typeface="APL385 Unicode" panose="020B0709000202000203" pitchFamily="49" charset="0"/>
              </a:rPr>
              <a:t>file←'DBQ</a:t>
            </a:r>
            <a:r>
              <a:rPr lang="en-GB" sz="1800" dirty="0" smtClean="0">
                <a:latin typeface="APL385 Unicode" panose="020B0709000202000203" pitchFamily="49" charset="0"/>
              </a:rPr>
              <a:t>=c:\Dyalog14\Data\Northwind.accdb;'</a:t>
            </a:r>
          </a:p>
          <a:p>
            <a:endParaRPr lang="en-GB" sz="1800" dirty="0" smtClean="0">
              <a:latin typeface="APL385 Unicode" panose="020B0709000202000203" pitchFamily="49" charset="0"/>
            </a:endParaRPr>
          </a:p>
          <a:p>
            <a:r>
              <a:rPr lang="en-GB" sz="1800" dirty="0" err="1" smtClean="0">
                <a:latin typeface="APL385 Unicode" panose="020B0709000202000203" pitchFamily="49" charset="0"/>
              </a:rPr>
              <a:t>user←pwd←dsn</a:t>
            </a:r>
            <a:r>
              <a:rPr lang="en-GB" sz="1800" dirty="0" smtClean="0">
                <a:latin typeface="APL385 Unicode" panose="020B0709000202000203" pitchFamily="49" charset="0"/>
              </a:rPr>
              <a:t>←''</a:t>
            </a:r>
          </a:p>
          <a:p>
            <a:endParaRPr lang="en-GB" sz="1800" dirty="0" smtClean="0">
              <a:latin typeface="APL385 Unicode" panose="020B0709000202000203" pitchFamily="49" charset="0"/>
            </a:endParaRPr>
          </a:p>
          <a:p>
            <a:r>
              <a:rPr lang="en-US" sz="1800" dirty="0" smtClean="0">
                <a:latin typeface="APL385 Unicode" panose="020B0709000202000203" pitchFamily="49" charset="0"/>
              </a:rPr>
              <a:t>table←</a:t>
            </a:r>
            <a:r>
              <a:rPr lang="en-GB" sz="1800" dirty="0" err="1" smtClean="0">
                <a:latin typeface="APL385 Unicode" panose="020B0709000202000203" pitchFamily="49" charset="0"/>
              </a:rPr>
              <a:t>LoadSQL</a:t>
            </a:r>
            <a:r>
              <a:rPr lang="en-GB" sz="1800" dirty="0" smtClean="0">
                <a:latin typeface="APL385 Unicode" panose="020B0709000202000203" pitchFamily="49" charset="0"/>
              </a:rPr>
              <a:t> (</a:t>
            </a:r>
            <a:r>
              <a:rPr lang="en-GB" sz="1800" dirty="0" err="1" smtClean="0">
                <a:latin typeface="APL385 Unicode" panose="020B0709000202000203" pitchFamily="49" charset="0"/>
              </a:rPr>
              <a:t>dsn</a:t>
            </a:r>
            <a:r>
              <a:rPr lang="en-GB" sz="1800" dirty="0" smtClean="0">
                <a:latin typeface="APL385 Unicode" panose="020B0709000202000203" pitchFamily="49" charset="0"/>
              </a:rPr>
              <a:t> user </a:t>
            </a:r>
            <a:r>
              <a:rPr lang="en-GB" sz="1800" dirty="0" err="1" smtClean="0">
                <a:latin typeface="APL385 Unicode" panose="020B0709000202000203" pitchFamily="49" charset="0"/>
              </a:rPr>
              <a:t>pwd</a:t>
            </a:r>
            <a:r>
              <a:rPr lang="en-GB" sz="1800" dirty="0" smtClean="0">
                <a:latin typeface="APL385 Unicode" panose="020B0709000202000203" pitchFamily="49" charset="0"/>
              </a:rPr>
              <a:t> (</a:t>
            </a:r>
            <a:r>
              <a:rPr lang="en-GB" sz="1800" dirty="0" err="1" smtClean="0">
                <a:latin typeface="APL385 Unicode" panose="020B0709000202000203" pitchFamily="49" charset="0"/>
              </a:rPr>
              <a:t>driver,file</a:t>
            </a:r>
            <a:r>
              <a:rPr lang="en-GB" sz="1800" dirty="0" smtClean="0">
                <a:latin typeface="APL385 Unicode" panose="020B0709000202000203" pitchFamily="49" charset="0"/>
              </a:rPr>
              <a:t>)) 'products'</a:t>
            </a:r>
          </a:p>
          <a:p>
            <a:endParaRPr lang="en-GB" sz="1800" dirty="0" smtClean="0">
              <a:latin typeface="APL385 Unicode" panose="020B0709000202000203" pitchFamily="49" charset="0"/>
            </a:endParaRPr>
          </a:p>
          <a:p>
            <a:r>
              <a:rPr lang="en-GB" sz="1800" dirty="0" smtClean="0">
                <a:latin typeface="+mn-lt"/>
              </a:rPr>
              <a:t>Connection </a:t>
            </a:r>
            <a:r>
              <a:rPr lang="en-GB" sz="1800" dirty="0">
                <a:latin typeface="+mn-lt"/>
              </a:rPr>
              <a:t>Strings Reference: </a:t>
            </a:r>
            <a:r>
              <a:rPr lang="en-GB" sz="1800" dirty="0">
                <a:latin typeface="+mn-lt"/>
                <a:hlinkClick r:id="rId3"/>
              </a:rPr>
              <a:t>http://www.connectionstrings.com</a:t>
            </a:r>
            <a:r>
              <a:rPr lang="en-GB" sz="1800" dirty="0" smtClean="0">
                <a:latin typeface="+mn-lt"/>
                <a:hlinkClick r:id="rId3"/>
              </a:rPr>
              <a:t>/</a:t>
            </a:r>
            <a:endParaRPr lang="en-GB" sz="18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6311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23528" y="1628800"/>
            <a:ext cx="8712968" cy="4248472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dirty="0" smtClean="0"/>
              <a:t>In workspace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GB" dirty="0" smtClean="0"/>
              <a:t>Table lookup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GB" dirty="0" smtClean="0"/>
              <a:t>Inverted table lookup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dirty="0" smtClean="0"/>
              <a:t>Let the database driver do the heavy lifting</a:t>
            </a:r>
            <a:endParaRPr lang="en-GB" sz="28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000" dirty="0" smtClean="0"/>
              <a:t>RDBs – Table Search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42551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pPr algn="ctr"/>
            <a:r>
              <a:rPr lang="en-GB" sz="4000" dirty="0" smtClean="0"/>
              <a:t>RDBs – Table Search</a:t>
            </a:r>
            <a:endParaRPr lang="en-GB" sz="4000" dirty="0"/>
          </a:p>
        </p:txBody>
      </p:sp>
      <p:sp>
        <p:nvSpPr>
          <p:cNvPr id="2" name="Rectangle 1"/>
          <p:cNvSpPr/>
          <p:nvPr/>
        </p:nvSpPr>
        <p:spPr>
          <a:xfrm>
            <a:off x="467544" y="1716741"/>
            <a:ext cx="8352928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+mn-lt"/>
              </a:rPr>
              <a:t>When a table contains fields of different data types, searching in memory can be CPU intensive.</a:t>
            </a:r>
          </a:p>
          <a:p>
            <a:endParaRPr lang="en-GB" sz="1200" dirty="0" smtClean="0">
              <a:latin typeface="+mn-lt"/>
            </a:endParaRPr>
          </a:p>
          <a:p>
            <a:r>
              <a:rPr lang="en-GB" sz="2800" dirty="0" smtClean="0">
                <a:latin typeface="+mn-lt"/>
              </a:rPr>
              <a:t>Using an inverted structure can be much more efficient for searching.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19672" y="3573016"/>
            <a:ext cx="2232248" cy="292387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000" dirty="0" smtClean="0">
                <a:latin typeface="APL385 Unicode" panose="020B0709000202000203" pitchFamily="49" charset="0"/>
              </a:rPr>
              <a:t>┌─────┬───┐</a:t>
            </a:r>
            <a:br>
              <a:rPr lang="en-US" sz="2000" dirty="0" smtClean="0">
                <a:latin typeface="APL385 Unicode" panose="020B0709000202000203" pitchFamily="49" charset="0"/>
              </a:rPr>
            </a:br>
            <a:r>
              <a:rPr lang="en-US" sz="2000" dirty="0" smtClean="0">
                <a:latin typeface="APL385 Unicode" panose="020B0709000202000203" pitchFamily="49" charset="0"/>
              </a:rPr>
              <a:t>│</a:t>
            </a:r>
            <a:r>
              <a:rPr lang="en-US" sz="2000" dirty="0">
                <a:latin typeface="APL385 Unicode" panose="020B0709000202000203" pitchFamily="49" charset="0"/>
              </a:rPr>
              <a:t>Name │Age</a:t>
            </a:r>
            <a:r>
              <a:rPr lang="en-US" sz="2000" dirty="0" smtClean="0">
                <a:latin typeface="APL385 Unicode" panose="020B0709000202000203" pitchFamily="49" charset="0"/>
              </a:rPr>
              <a:t>│</a:t>
            </a:r>
            <a:br>
              <a:rPr lang="en-US" sz="2000" dirty="0" smtClean="0">
                <a:latin typeface="APL385 Unicode" panose="020B0709000202000203" pitchFamily="49" charset="0"/>
              </a:rPr>
            </a:br>
            <a:r>
              <a:rPr lang="en-US" sz="2000" dirty="0" smtClean="0">
                <a:latin typeface="APL385 Unicode" panose="020B0709000202000203" pitchFamily="49" charset="0"/>
              </a:rPr>
              <a:t>├─────┼───┤</a:t>
            </a:r>
            <a:br>
              <a:rPr lang="en-US" sz="2000" dirty="0" smtClean="0">
                <a:latin typeface="APL385 Unicode" panose="020B0709000202000203" pitchFamily="49" charset="0"/>
              </a:rPr>
            </a:br>
            <a:r>
              <a:rPr lang="en-US" sz="2000" dirty="0" smtClean="0">
                <a:latin typeface="APL385 Unicode" panose="020B0709000202000203" pitchFamily="49" charset="0"/>
              </a:rPr>
              <a:t>│</a:t>
            </a:r>
            <a:r>
              <a:rPr lang="en-US" sz="2000" dirty="0">
                <a:latin typeface="APL385 Unicode" panose="020B0709000202000203" pitchFamily="49" charset="0"/>
              </a:rPr>
              <a:t>Dick │30 </a:t>
            </a:r>
            <a:r>
              <a:rPr lang="en-US" sz="2000" dirty="0" smtClean="0">
                <a:latin typeface="APL385 Unicode" panose="020B0709000202000203" pitchFamily="49" charset="0"/>
              </a:rPr>
              <a:t>│</a:t>
            </a:r>
            <a:br>
              <a:rPr lang="en-US" sz="2000" dirty="0" smtClean="0">
                <a:latin typeface="APL385 Unicode" panose="020B0709000202000203" pitchFamily="49" charset="0"/>
              </a:rPr>
            </a:br>
            <a:r>
              <a:rPr lang="en-US" sz="2000" dirty="0" smtClean="0">
                <a:latin typeface="APL385 Unicode" panose="020B0709000202000203" pitchFamily="49" charset="0"/>
              </a:rPr>
              <a:t>├─────┼───┤</a:t>
            </a:r>
            <a:endParaRPr lang="en-US" sz="2000" dirty="0">
              <a:latin typeface="APL385 Unicode" panose="020B0709000202000203" pitchFamily="49" charset="0"/>
            </a:endParaRPr>
          </a:p>
          <a:p>
            <a:r>
              <a:rPr lang="en-US" sz="2000" dirty="0">
                <a:latin typeface="APL385 Unicode" panose="020B0709000202000203" pitchFamily="49" charset="0"/>
              </a:rPr>
              <a:t>│Jane │28 │</a:t>
            </a:r>
          </a:p>
          <a:p>
            <a:r>
              <a:rPr lang="en-US" sz="2000" dirty="0">
                <a:latin typeface="APL385 Unicode" panose="020B0709000202000203" pitchFamily="49" charset="0"/>
              </a:rPr>
              <a:t>├─────┼───┤</a:t>
            </a:r>
          </a:p>
          <a:p>
            <a:r>
              <a:rPr lang="en-US" sz="2000" dirty="0">
                <a:latin typeface="APL385 Unicode" panose="020B0709000202000203" pitchFamily="49" charset="0"/>
              </a:rPr>
              <a:t>│Sally│5  │</a:t>
            </a:r>
          </a:p>
          <a:p>
            <a:r>
              <a:rPr lang="en-US" sz="2000" dirty="0" smtClean="0">
                <a:latin typeface="APL385 Unicode" panose="020B0709000202000203" pitchFamily="49" charset="0"/>
              </a:rPr>
              <a:t>└─────┴───┘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16016" y="3717289"/>
            <a:ext cx="2353503" cy="193899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000" dirty="0" smtClean="0">
                <a:latin typeface="APL385 Unicode" panose="020B0709000202000203" pitchFamily="49" charset="0"/>
              </a:rPr>
              <a:t>      name</a:t>
            </a:r>
          </a:p>
          <a:p>
            <a:r>
              <a:rPr lang="en-US" sz="2000" dirty="0">
                <a:latin typeface="APL385 Unicode" panose="020B0709000202000203" pitchFamily="49" charset="0"/>
              </a:rPr>
              <a:t>Dick </a:t>
            </a:r>
          </a:p>
          <a:p>
            <a:r>
              <a:rPr lang="en-US" sz="2000" dirty="0">
                <a:latin typeface="APL385 Unicode" panose="020B0709000202000203" pitchFamily="49" charset="0"/>
              </a:rPr>
              <a:t>Jane </a:t>
            </a:r>
          </a:p>
          <a:p>
            <a:r>
              <a:rPr lang="en-US" sz="2000" dirty="0" smtClean="0">
                <a:latin typeface="APL385 Unicode" panose="020B0709000202000203" pitchFamily="49" charset="0"/>
              </a:rPr>
              <a:t>Sally</a:t>
            </a:r>
          </a:p>
          <a:p>
            <a:r>
              <a:rPr lang="en-US" sz="2000" dirty="0" smtClean="0">
                <a:latin typeface="APL385 Unicode" panose="020B0709000202000203" pitchFamily="49" charset="0"/>
              </a:rPr>
              <a:t>      age</a:t>
            </a:r>
          </a:p>
          <a:p>
            <a:r>
              <a:rPr lang="en-US" sz="2000" dirty="0" smtClean="0">
                <a:latin typeface="APL385 Unicode" panose="020B0709000202000203" pitchFamily="49" charset="0"/>
              </a:rPr>
              <a:t>30 28 5</a:t>
            </a:r>
            <a:endParaRPr lang="en-US" sz="2000" dirty="0">
              <a:latin typeface="APL385 Unicode" panose="020B0709000202000203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602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5576" y="1700808"/>
            <a:ext cx="756084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APL385 Unicode" panose="020B0709000202000203" pitchFamily="49" charset="0"/>
              </a:rPr>
              <a:t>	⍴</a:t>
            </a:r>
            <a:r>
              <a:rPr lang="en-GB" sz="2000" dirty="0" err="1">
                <a:latin typeface="APL385 Unicode" panose="020B0709000202000203" pitchFamily="49" charset="0"/>
              </a:rPr>
              <a:t>table←LoadSQL</a:t>
            </a:r>
            <a:r>
              <a:rPr lang="en-GB" sz="2000" dirty="0">
                <a:latin typeface="APL385 Unicode" panose="020B0709000202000203" pitchFamily="49" charset="0"/>
              </a:rPr>
              <a:t> </a:t>
            </a:r>
            <a:r>
              <a:rPr lang="en-GB" sz="2000" dirty="0" smtClean="0">
                <a:latin typeface="APL385 Unicode" panose="020B0709000202000203" pitchFamily="49" charset="0"/>
              </a:rPr>
              <a:t> '</a:t>
            </a:r>
            <a:r>
              <a:rPr lang="en-GB" sz="2000" dirty="0" err="1" smtClean="0">
                <a:latin typeface="APL385 Unicode" panose="020B0709000202000203" pitchFamily="49" charset="0"/>
              </a:rPr>
              <a:t>MyDB</a:t>
            </a:r>
            <a:r>
              <a:rPr lang="en-GB" sz="2000" dirty="0" smtClean="0">
                <a:latin typeface="APL385 Unicode" panose="020B0709000202000203" pitchFamily="49" charset="0"/>
              </a:rPr>
              <a:t>'   'Parts</a:t>
            </a:r>
            <a:r>
              <a:rPr lang="en-GB" sz="2000" dirty="0">
                <a:latin typeface="APL385 Unicode" panose="020B0709000202000203" pitchFamily="49" charset="0"/>
              </a:rPr>
              <a:t>' </a:t>
            </a:r>
          </a:p>
          <a:p>
            <a:r>
              <a:rPr lang="en-GB" sz="2000" dirty="0" smtClean="0">
                <a:latin typeface="APL385 Unicode" panose="020B0709000202000203" pitchFamily="49" charset="0"/>
              </a:rPr>
              <a:t>45000  143</a:t>
            </a:r>
          </a:p>
          <a:p>
            <a:r>
              <a:rPr lang="en-GB" sz="2000" dirty="0">
                <a:latin typeface="APL385 Unicode" panose="020B0709000202000203" pitchFamily="49" charset="0"/>
              </a:rPr>
              <a:t>	⎕size </a:t>
            </a:r>
            <a:r>
              <a:rPr lang="en-GB" sz="2000" dirty="0" smtClean="0">
                <a:latin typeface="APL385 Unicode" panose="020B0709000202000203" pitchFamily="49" charset="0"/>
              </a:rPr>
              <a:t> 'table'  ⍝ 277M!</a:t>
            </a:r>
          </a:p>
          <a:p>
            <a:r>
              <a:rPr lang="en-GB" sz="2000" dirty="0" smtClean="0">
                <a:latin typeface="APL385 Unicode" panose="020B0709000202000203" pitchFamily="49" charset="0"/>
              </a:rPr>
              <a:t>276720040</a:t>
            </a:r>
          </a:p>
          <a:p>
            <a:r>
              <a:rPr lang="en-GB" sz="2000" dirty="0">
                <a:latin typeface="APL385 Unicode" panose="020B0709000202000203" pitchFamily="49" charset="0"/>
              </a:rPr>
              <a:t>	 1 </a:t>
            </a:r>
            <a:r>
              <a:rPr lang="en-GB" sz="2000" dirty="0" smtClean="0">
                <a:latin typeface="APL385 Unicode" panose="020B0709000202000203" pitchFamily="49" charset="0"/>
              </a:rPr>
              <a:t>7</a:t>
            </a:r>
            <a:r>
              <a:rPr lang="en-GB" sz="2000" dirty="0">
                <a:latin typeface="APL385 Unicode" panose="020B0709000202000203" pitchFamily="49" charset="0"/>
              </a:rPr>
              <a:t>↑table</a:t>
            </a:r>
          </a:p>
          <a:p>
            <a:r>
              <a:rPr lang="en-GB" sz="2000" dirty="0">
                <a:latin typeface="APL385 Unicode" panose="020B0709000202000203" pitchFamily="49" charset="0"/>
              </a:rPr>
              <a:t> </a:t>
            </a:r>
            <a:r>
              <a:rPr lang="en-GB" sz="2000" b="1" u="sng" dirty="0" smtClean="0">
                <a:latin typeface="APL385 Unicode" panose="020B0709000202000203" pitchFamily="49" charset="0"/>
              </a:rPr>
              <a:t>Coleen J</a:t>
            </a:r>
            <a:r>
              <a:rPr lang="en-GB" sz="2000" b="1" dirty="0" smtClean="0">
                <a:latin typeface="APL385 Unicode" panose="020B0709000202000203" pitchFamily="49" charset="0"/>
              </a:rPr>
              <a:t>.  </a:t>
            </a:r>
            <a:r>
              <a:rPr lang="en-GB" sz="2000" b="1" u="sng" dirty="0">
                <a:latin typeface="APL385 Unicode" panose="020B0709000202000203" pitchFamily="49" charset="0"/>
              </a:rPr>
              <a:t>Pérez</a:t>
            </a:r>
            <a:r>
              <a:rPr lang="en-GB" sz="2000" b="1" dirty="0">
                <a:latin typeface="APL385 Unicode" panose="020B0709000202000203" pitchFamily="49" charset="0"/>
              </a:rPr>
              <a:t> </a:t>
            </a:r>
            <a:r>
              <a:rPr lang="en-GB" sz="2000" u="sng" dirty="0">
                <a:latin typeface="APL385 Unicode" panose="020B0709000202000203" pitchFamily="49" charset="0"/>
              </a:rPr>
              <a:t>F</a:t>
            </a:r>
            <a:r>
              <a:rPr lang="en-GB" sz="2000" dirty="0">
                <a:latin typeface="APL385 Unicode" panose="020B0709000202000203" pitchFamily="49" charset="0"/>
              </a:rPr>
              <a:t> </a:t>
            </a:r>
            <a:r>
              <a:rPr lang="en-GB" sz="2000" u="sng" dirty="0">
                <a:latin typeface="APL385 Unicode" panose="020B0709000202000203" pitchFamily="49" charset="0"/>
              </a:rPr>
              <a:t>19560922</a:t>
            </a:r>
            <a:r>
              <a:rPr lang="en-GB" sz="2000" dirty="0">
                <a:latin typeface="APL385 Unicode" panose="020B0709000202000203" pitchFamily="49" charset="0"/>
              </a:rPr>
              <a:t>  </a:t>
            </a:r>
            <a:r>
              <a:rPr lang="en-GB" sz="2000" u="sng" dirty="0">
                <a:latin typeface="APL385 Unicode" panose="020B0709000202000203" pitchFamily="49" charset="0"/>
              </a:rPr>
              <a:t>141, 41st Av, App </a:t>
            </a:r>
            <a:r>
              <a:rPr lang="en-GB" sz="2000" dirty="0" smtClean="0">
                <a:latin typeface="APL385 Unicode" panose="020B0709000202000203" pitchFamily="49" charset="0"/>
              </a:rPr>
              <a:t>33  </a:t>
            </a:r>
            <a:r>
              <a:rPr lang="en-GB" sz="2000" b="1" u="sng" dirty="0" smtClean="0">
                <a:latin typeface="APL385 Unicode" panose="020B0709000202000203" pitchFamily="49" charset="0"/>
              </a:rPr>
              <a:t>Modena</a:t>
            </a:r>
            <a:r>
              <a:rPr lang="en-GB" sz="2000" b="1" dirty="0" smtClean="0">
                <a:latin typeface="APL385 Unicode" panose="020B0709000202000203" pitchFamily="49" charset="0"/>
              </a:rPr>
              <a:t>  </a:t>
            </a:r>
            <a:r>
              <a:rPr lang="en-GB" sz="2000" b="1" u="sng" dirty="0" smtClean="0">
                <a:latin typeface="APL385 Unicode" panose="020B0709000202000203" pitchFamily="49" charset="0"/>
              </a:rPr>
              <a:t>Italy</a:t>
            </a:r>
          </a:p>
          <a:p>
            <a:r>
              <a:rPr lang="en-GB" sz="3200" dirty="0" smtClean="0"/>
              <a:t> </a:t>
            </a:r>
            <a:endParaRPr lang="en-GB" sz="3200" dirty="0"/>
          </a:p>
          <a:p>
            <a:r>
              <a:rPr lang="en-GB" sz="2800" dirty="0" smtClean="0"/>
              <a:t>What if we were looking for </a:t>
            </a:r>
            <a:r>
              <a:rPr lang="en-GB" sz="2800" dirty="0"/>
              <a:t>someone named </a:t>
            </a:r>
            <a:r>
              <a:rPr lang="en-GB" sz="2800" dirty="0" err="1"/>
              <a:t>Sophy</a:t>
            </a:r>
            <a:r>
              <a:rPr lang="en-GB" sz="2800" dirty="0"/>
              <a:t> W.  Johnston living in </a:t>
            </a:r>
            <a:r>
              <a:rPr lang="en-GB" sz="2800" dirty="0" smtClean="0"/>
              <a:t>Alexandria, Egypt?</a:t>
            </a:r>
            <a:endParaRPr lang="en-GB" sz="2800" dirty="0"/>
          </a:p>
        </p:txBody>
      </p:sp>
      <p:sp>
        <p:nvSpPr>
          <p:cNvPr id="4" name="Oval 3"/>
          <p:cNvSpPr/>
          <p:nvPr/>
        </p:nvSpPr>
        <p:spPr bwMode="auto">
          <a:xfrm>
            <a:off x="3995936" y="2132856"/>
            <a:ext cx="1541869" cy="714129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  <a:cs typeface="Arial" charset="0"/>
            </a:endParaRPr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pPr algn="ctr"/>
            <a:r>
              <a:rPr lang="en-GB" sz="4000" dirty="0" smtClean="0"/>
              <a:t>RDBs – Table </a:t>
            </a:r>
            <a:r>
              <a:rPr lang="en-GB" dirty="0"/>
              <a:t>S</a:t>
            </a:r>
            <a:r>
              <a:rPr lang="en-GB" sz="4000" dirty="0" smtClean="0"/>
              <a:t>earch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39341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pPr algn="ctr"/>
            <a:r>
              <a:rPr lang="en-GB" sz="4000" dirty="0" smtClean="0"/>
              <a:t>RDBs – Table Search</a:t>
            </a:r>
            <a:endParaRPr lang="en-GB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755576" y="1700808"/>
            <a:ext cx="799288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APL385 Unicode" panose="020B0709000202000203" pitchFamily="49" charset="0"/>
              </a:rPr>
              <a:t>	</a:t>
            </a:r>
            <a:r>
              <a:rPr lang="en-GB" sz="2000" dirty="0" err="1" smtClean="0">
                <a:latin typeface="APL385 Unicode" panose="020B0709000202000203" pitchFamily="49" charset="0"/>
              </a:rPr>
              <a:t>lookfor</a:t>
            </a:r>
            <a:r>
              <a:rPr lang="en-GB" sz="2000" dirty="0" smtClean="0">
                <a:latin typeface="APL385 Unicode" panose="020B0709000202000203" pitchFamily="49" charset="0"/>
              </a:rPr>
              <a:t>←'</a:t>
            </a:r>
            <a:r>
              <a:rPr lang="en-GB" sz="2000" dirty="0" err="1" smtClean="0">
                <a:latin typeface="APL385 Unicode" panose="020B0709000202000203" pitchFamily="49" charset="0"/>
              </a:rPr>
              <a:t>Sophy</a:t>
            </a:r>
            <a:r>
              <a:rPr lang="en-GB" sz="2000" dirty="0" smtClean="0">
                <a:latin typeface="APL385 Unicode" panose="020B0709000202000203" pitchFamily="49" charset="0"/>
              </a:rPr>
              <a:t> </a:t>
            </a:r>
            <a:r>
              <a:rPr lang="en-GB" sz="2000" dirty="0">
                <a:latin typeface="APL385 Unicode" panose="020B0709000202000203" pitchFamily="49" charset="0"/>
              </a:rPr>
              <a:t>W</a:t>
            </a:r>
            <a:r>
              <a:rPr lang="en-GB" sz="2000" dirty="0" smtClean="0">
                <a:latin typeface="APL385 Unicode" panose="020B0709000202000203" pitchFamily="49" charset="0"/>
              </a:rPr>
              <a:t>.'  'Johnston' </a:t>
            </a:r>
            <a:r>
              <a:rPr lang="en-GB" sz="2000" dirty="0">
                <a:latin typeface="APL385 Unicode" panose="020B0709000202000203" pitchFamily="49" charset="0"/>
              </a:rPr>
              <a:t> </a:t>
            </a:r>
            <a:r>
              <a:rPr lang="en-GB" sz="2000" dirty="0" smtClean="0">
                <a:latin typeface="APL385 Unicode" panose="020B0709000202000203" pitchFamily="49" charset="0"/>
              </a:rPr>
              <a:t>	</a:t>
            </a:r>
            <a:r>
              <a:rPr lang="en-GB" sz="2000" dirty="0" err="1" smtClean="0">
                <a:latin typeface="APL385 Unicode" panose="020B0709000202000203" pitchFamily="49" charset="0"/>
              </a:rPr>
              <a:t>lookfor</a:t>
            </a:r>
            <a:r>
              <a:rPr lang="en-GB" sz="2000" dirty="0" smtClean="0">
                <a:latin typeface="APL385 Unicode" panose="020B0709000202000203" pitchFamily="49" charset="0"/>
              </a:rPr>
              <a:t>,←'Alexandria' 'Egypt'</a:t>
            </a:r>
          </a:p>
          <a:p>
            <a:r>
              <a:rPr lang="en-GB" sz="2000" dirty="0" smtClean="0">
                <a:latin typeface="APL385 Unicode" panose="020B0709000202000203" pitchFamily="49" charset="0"/>
              </a:rPr>
              <a:t> 	(table[;1 2 6 7]∧.≡</a:t>
            </a:r>
            <a:r>
              <a:rPr lang="en-GB" sz="2000" dirty="0" err="1" smtClean="0">
                <a:latin typeface="APL385 Unicode" panose="020B0709000202000203" pitchFamily="49" charset="0"/>
              </a:rPr>
              <a:t>lookfor</a:t>
            </a:r>
            <a:r>
              <a:rPr lang="en-GB" sz="2000" dirty="0" smtClean="0">
                <a:latin typeface="APL385 Unicode" panose="020B0709000202000203" pitchFamily="49" charset="0"/>
              </a:rPr>
              <a:t>)⍳1</a:t>
            </a:r>
            <a:endParaRPr lang="en-GB" sz="2000" dirty="0">
              <a:latin typeface="APL385 Unicode" panose="020B0709000202000203" pitchFamily="49" charset="0"/>
            </a:endParaRPr>
          </a:p>
          <a:p>
            <a:r>
              <a:rPr lang="en-GB" sz="2000" dirty="0" smtClean="0">
                <a:latin typeface="APL385 Unicode" panose="020B0709000202000203" pitchFamily="49" charset="0"/>
              </a:rPr>
              <a:t>12345</a:t>
            </a:r>
          </a:p>
          <a:p>
            <a:r>
              <a:rPr lang="en-GB" sz="1600" dirty="0" smtClean="0">
                <a:latin typeface="APL385 Unicode" panose="020B0709000202000203" pitchFamily="49" charset="0"/>
              </a:rPr>
              <a:t>	]</a:t>
            </a:r>
            <a:r>
              <a:rPr lang="en-GB" sz="1600" dirty="0">
                <a:latin typeface="APL385 Unicode" panose="020B0709000202000203" pitchFamily="49" charset="0"/>
              </a:rPr>
              <a:t>runtime "(table[;1 2 6 7]∧.≡</a:t>
            </a:r>
            <a:r>
              <a:rPr lang="en-GB" sz="1600" dirty="0" err="1">
                <a:latin typeface="APL385 Unicode" panose="020B0709000202000203" pitchFamily="49" charset="0"/>
              </a:rPr>
              <a:t>lookfor</a:t>
            </a:r>
            <a:r>
              <a:rPr lang="en-GB" sz="1600" dirty="0">
                <a:latin typeface="APL385 Unicode" panose="020B0709000202000203" pitchFamily="49" charset="0"/>
              </a:rPr>
              <a:t>)⍳1</a:t>
            </a:r>
            <a:r>
              <a:rPr lang="en-GB" sz="1600" dirty="0" smtClean="0">
                <a:latin typeface="APL385 Unicode" panose="020B0709000202000203" pitchFamily="49" charset="0"/>
              </a:rPr>
              <a:t>"  -</a:t>
            </a:r>
            <a:r>
              <a:rPr lang="en-GB" sz="1600" dirty="0">
                <a:latin typeface="APL385 Unicode" panose="020B0709000202000203" pitchFamily="49" charset="0"/>
              </a:rPr>
              <a:t>repeat=100</a:t>
            </a:r>
          </a:p>
          <a:p>
            <a:endParaRPr lang="en-GB" sz="1600" dirty="0">
              <a:latin typeface="APL385 Unicode" panose="020B0709000202000203" pitchFamily="49" charset="0"/>
            </a:endParaRPr>
          </a:p>
          <a:p>
            <a:r>
              <a:rPr lang="en-GB" sz="1600" dirty="0">
                <a:latin typeface="APL385 Unicode" panose="020B0709000202000203" pitchFamily="49" charset="0"/>
              </a:rPr>
              <a:t>* Benchmarking "(table[;1 2 6 7]∧.≡</a:t>
            </a:r>
            <a:r>
              <a:rPr lang="en-GB" sz="1600" dirty="0" err="1">
                <a:latin typeface="APL385 Unicode" panose="020B0709000202000203" pitchFamily="49" charset="0"/>
              </a:rPr>
              <a:t>lookfor</a:t>
            </a:r>
            <a:r>
              <a:rPr lang="en-GB" sz="1600" dirty="0">
                <a:latin typeface="APL385 Unicode" panose="020B0709000202000203" pitchFamily="49" charset="0"/>
              </a:rPr>
              <a:t>)⍳1", repeat=100</a:t>
            </a:r>
          </a:p>
          <a:p>
            <a:r>
              <a:rPr lang="en-GB" sz="1600" dirty="0">
                <a:latin typeface="APL385 Unicode" panose="020B0709000202000203" pitchFamily="49" charset="0"/>
              </a:rPr>
              <a:t>               </a:t>
            </a:r>
            <a:r>
              <a:rPr lang="en-GB" sz="1600" dirty="0" err="1">
                <a:latin typeface="APL385 Unicode" panose="020B0709000202000203" pitchFamily="49" charset="0"/>
              </a:rPr>
              <a:t>Exp</a:t>
            </a:r>
            <a:r>
              <a:rPr lang="en-GB" sz="1600" dirty="0">
                <a:latin typeface="APL385 Unicode" panose="020B0709000202000203" pitchFamily="49" charset="0"/>
              </a:rPr>
              <a:t> </a:t>
            </a:r>
          </a:p>
          <a:p>
            <a:r>
              <a:rPr lang="en-GB" sz="1600" dirty="0">
                <a:latin typeface="APL385 Unicode" panose="020B0709000202000203" pitchFamily="49" charset="0"/>
              </a:rPr>
              <a:t> CPU (</a:t>
            </a:r>
            <a:r>
              <a:rPr lang="en-GB" sz="1600" dirty="0" err="1">
                <a:latin typeface="APL385 Unicode" panose="020B0709000202000203" pitchFamily="49" charset="0"/>
              </a:rPr>
              <a:t>avg</a:t>
            </a:r>
            <a:r>
              <a:rPr lang="en-GB" sz="1600" dirty="0">
                <a:latin typeface="APL385 Unicode" panose="020B0709000202000203" pitchFamily="49" charset="0"/>
              </a:rPr>
              <a:t>):  37.29 </a:t>
            </a:r>
          </a:p>
          <a:p>
            <a:r>
              <a:rPr lang="en-GB" sz="1600" dirty="0">
                <a:latin typeface="APL385 Unicode" panose="020B0709000202000203" pitchFamily="49" charset="0"/>
              </a:rPr>
              <a:t> Elapsed:    37.3 </a:t>
            </a:r>
          </a:p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45462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pPr algn="ctr"/>
            <a:r>
              <a:rPr lang="en-GB" sz="4000" dirty="0" smtClean="0"/>
              <a:t>RDBs – Table Search</a:t>
            </a:r>
            <a:endParaRPr lang="en-GB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755576" y="1484784"/>
            <a:ext cx="756084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There is a faster way.</a:t>
            </a:r>
          </a:p>
          <a:p>
            <a:r>
              <a:rPr lang="en-GB" sz="3200" dirty="0" smtClean="0"/>
              <a:t>We need to work with an inverted file:</a:t>
            </a:r>
            <a:br>
              <a:rPr lang="en-GB" sz="3200" dirty="0" smtClean="0"/>
            </a:br>
            <a:endParaRPr lang="en-GB" sz="1600" dirty="0" smtClean="0"/>
          </a:p>
          <a:p>
            <a:r>
              <a:rPr lang="en-GB" sz="2800" dirty="0" smtClean="0">
                <a:latin typeface="APL385 Unicode" panose="020B0709000202000203" pitchFamily="49" charset="0"/>
              </a:rPr>
              <a:t>	⍴¨</a:t>
            </a:r>
            <a:r>
              <a:rPr lang="en-GB" sz="2800" dirty="0" err="1" smtClean="0">
                <a:latin typeface="APL385 Unicode" panose="020B0709000202000203" pitchFamily="49" charset="0"/>
              </a:rPr>
              <a:t>ifields</a:t>
            </a:r>
            <a:r>
              <a:rPr lang="en-GB" sz="2800" dirty="0">
                <a:latin typeface="APL385 Unicode" panose="020B0709000202000203" pitchFamily="49" charset="0"/>
              </a:rPr>
              <a:t>←↑</a:t>
            </a:r>
            <a:r>
              <a:rPr lang="en-GB" sz="2800" dirty="0" smtClean="0">
                <a:latin typeface="APL385 Unicode" panose="020B0709000202000203" pitchFamily="49" charset="0"/>
              </a:rPr>
              <a:t>¨ ↓</a:t>
            </a:r>
            <a:r>
              <a:rPr lang="en-GB" sz="2800" dirty="0">
                <a:latin typeface="APL385 Unicode" panose="020B0709000202000203" pitchFamily="49" charset="0"/>
              </a:rPr>
              <a:t>[</a:t>
            </a:r>
            <a:r>
              <a:rPr lang="en-GB" sz="2800" dirty="0" smtClean="0">
                <a:latin typeface="APL385 Unicode" panose="020B0709000202000203" pitchFamily="49" charset="0"/>
              </a:rPr>
              <a:t>1] table</a:t>
            </a:r>
          </a:p>
          <a:p>
            <a:r>
              <a:rPr lang="en-GB" sz="2800" dirty="0">
                <a:latin typeface="APL385 Unicode" panose="020B0709000202000203" pitchFamily="49" charset="0"/>
              </a:rPr>
              <a:t>45000 22  45000 10  45000  45000 8  </a:t>
            </a:r>
            <a:endParaRPr lang="en-GB" sz="2800" dirty="0" smtClean="0">
              <a:latin typeface="APL385 Unicode" panose="020B0709000202000203" pitchFamily="49" charset="0"/>
            </a:endParaRPr>
          </a:p>
          <a:p>
            <a:r>
              <a:rPr lang="en-GB" sz="2800" dirty="0">
                <a:latin typeface="APL385 Unicode" panose="020B0709000202000203" pitchFamily="49" charset="0"/>
              </a:rPr>
              <a:t>	</a:t>
            </a:r>
            <a:r>
              <a:rPr lang="en-GB" sz="2800" dirty="0">
                <a:solidFill>
                  <a:srgbClr val="00B050"/>
                </a:solidFill>
                <a:latin typeface="APL385 Unicode" panose="020B0709000202000203" pitchFamily="49" charset="0"/>
              </a:rPr>
              <a:t>lookUp</a:t>
            </a:r>
            <a:r>
              <a:rPr lang="en-GB" sz="2800" dirty="0">
                <a:latin typeface="APL385 Unicode" panose="020B0709000202000203" pitchFamily="49" charset="0"/>
              </a:rPr>
              <a:t>←8</a:t>
            </a:r>
            <a:r>
              <a:rPr lang="en-GB" sz="2800" dirty="0" smtClean="0">
                <a:latin typeface="APL385 Unicode" panose="020B0709000202000203" pitchFamily="49" charset="0"/>
              </a:rPr>
              <a:t>⌶</a:t>
            </a:r>
          </a:p>
          <a:p>
            <a:r>
              <a:rPr lang="en-GB" sz="2800" dirty="0" smtClean="0">
                <a:latin typeface="APL385 Unicode" panose="020B0709000202000203" pitchFamily="49" charset="0"/>
              </a:rPr>
              <a:t>    ⍝</a:t>
            </a:r>
            <a:r>
              <a:rPr lang="en-US" sz="2800" dirty="0" smtClean="0">
                <a:latin typeface="APL385 Unicode" panose="020B0709000202000203" pitchFamily="49" charset="0"/>
              </a:rPr>
              <a:t>↓↓</a:t>
            </a:r>
            <a:r>
              <a:rPr lang="en-GB" sz="2800" dirty="0" smtClean="0">
                <a:latin typeface="APL385 Unicode" panose="020B0709000202000203" pitchFamily="49" charset="0"/>
              </a:rPr>
              <a:t> create 1 </a:t>
            </a:r>
            <a:r>
              <a:rPr lang="en-GB" sz="2800" dirty="0">
                <a:latin typeface="APL385 Unicode" panose="020B0709000202000203" pitchFamily="49" charset="0"/>
              </a:rPr>
              <a:t>row matrices</a:t>
            </a:r>
            <a:endParaRPr lang="en-GB" sz="2800" dirty="0" smtClean="0">
              <a:latin typeface="APL385 Unicode" panose="020B0709000202000203" pitchFamily="49" charset="0"/>
            </a:endParaRPr>
          </a:p>
          <a:p>
            <a:r>
              <a:rPr lang="en-GB" sz="2800" dirty="0">
                <a:latin typeface="APL385 Unicode" panose="020B0709000202000203" pitchFamily="49" charset="0"/>
              </a:rPr>
              <a:t>	</a:t>
            </a:r>
            <a:r>
              <a:rPr lang="en-GB" sz="2800" dirty="0" smtClean="0">
                <a:latin typeface="APL385 Unicode" panose="020B0709000202000203" pitchFamily="49" charset="0"/>
              </a:rPr>
              <a:t>what←,[.5]¨ </a:t>
            </a:r>
            <a:r>
              <a:rPr lang="en-GB" sz="2800" dirty="0" err="1" smtClean="0">
                <a:latin typeface="APL385 Unicode" panose="020B0709000202000203" pitchFamily="49" charset="0"/>
              </a:rPr>
              <a:t>lookfor</a:t>
            </a:r>
            <a:endParaRPr lang="en-GB" sz="2800" dirty="0" smtClean="0">
              <a:latin typeface="APL385 Unicode" panose="020B0709000202000203" pitchFamily="49" charset="0"/>
            </a:endParaRPr>
          </a:p>
          <a:p>
            <a:r>
              <a:rPr lang="en-GB" sz="2800" dirty="0" smtClean="0">
                <a:latin typeface="APL385 Unicode" panose="020B0709000202000203" pitchFamily="49" charset="0"/>
              </a:rPr>
              <a:t>	</a:t>
            </a:r>
            <a:r>
              <a:rPr lang="en-GB" sz="2800" dirty="0" err="1" smtClean="0">
                <a:latin typeface="APL385 Unicode" panose="020B0709000202000203" pitchFamily="49" charset="0"/>
              </a:rPr>
              <a:t>ifields</a:t>
            </a:r>
            <a:r>
              <a:rPr lang="en-GB" sz="2800" dirty="0" smtClean="0">
                <a:latin typeface="APL385 Unicode" panose="020B0709000202000203" pitchFamily="49" charset="0"/>
              </a:rPr>
              <a:t>[1 </a:t>
            </a:r>
            <a:r>
              <a:rPr lang="en-GB" sz="2800" dirty="0">
                <a:latin typeface="APL385 Unicode" panose="020B0709000202000203" pitchFamily="49" charset="0"/>
              </a:rPr>
              <a:t>2 6 7</a:t>
            </a:r>
            <a:r>
              <a:rPr lang="en-GB" sz="2800" dirty="0" smtClean="0">
                <a:latin typeface="APL385 Unicode" panose="020B0709000202000203" pitchFamily="49" charset="0"/>
              </a:rPr>
              <a:t>] </a:t>
            </a:r>
            <a:r>
              <a:rPr lang="en-GB" sz="2800" dirty="0" err="1" smtClean="0">
                <a:solidFill>
                  <a:srgbClr val="00B050"/>
                </a:solidFill>
                <a:latin typeface="APL385 Unicode" panose="020B0709000202000203" pitchFamily="49" charset="0"/>
              </a:rPr>
              <a:t>lookUp</a:t>
            </a:r>
            <a:r>
              <a:rPr lang="en-GB" sz="2800" dirty="0" smtClean="0">
                <a:latin typeface="APL385 Unicode" panose="020B0709000202000203" pitchFamily="49" charset="0"/>
              </a:rPr>
              <a:t> what</a:t>
            </a:r>
            <a:endParaRPr lang="en-GB" sz="2800" dirty="0">
              <a:latin typeface="APL385 Unicode" panose="020B0709000202000203" pitchFamily="49" charset="0"/>
            </a:endParaRPr>
          </a:p>
          <a:p>
            <a:r>
              <a:rPr lang="en-GB" sz="2800" dirty="0">
                <a:latin typeface="APL385 Unicode" panose="020B0709000202000203" pitchFamily="49" charset="0"/>
              </a:rPr>
              <a:t>12345</a:t>
            </a:r>
            <a:endParaRPr lang="en-GB" sz="2800" dirty="0" smtClean="0">
              <a:latin typeface="APL385 Unicode" panose="020B0709000202000203" pitchFamily="49" charset="0"/>
            </a:endParaRPr>
          </a:p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29924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pPr algn="ctr"/>
            <a:r>
              <a:rPr lang="en-GB" sz="4000" dirty="0" smtClean="0"/>
              <a:t>RDBs – Table Search</a:t>
            </a:r>
            <a:endParaRPr lang="en-GB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1700808"/>
            <a:ext cx="835292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PL385 Unicode" panose="020B0709000202000203" pitchFamily="49" charset="0"/>
              </a:rPr>
              <a:t> </a:t>
            </a:r>
            <a:r>
              <a:rPr lang="en-GB" sz="2000" dirty="0" smtClean="0">
                <a:latin typeface="APL385 Unicode" panose="020B0709000202000203" pitchFamily="49" charset="0"/>
              </a:rPr>
              <a:t>    ]</a:t>
            </a:r>
            <a:r>
              <a:rPr lang="en-GB" sz="2000" dirty="0">
                <a:latin typeface="APL385 Unicode" panose="020B0709000202000203" pitchFamily="49" charset="0"/>
              </a:rPr>
              <a:t>runtime </a:t>
            </a:r>
            <a:r>
              <a:rPr lang="en-GB" sz="2000" dirty="0" smtClean="0">
                <a:latin typeface="APL385 Unicode" panose="020B0709000202000203" pitchFamily="49" charset="0"/>
              </a:rPr>
              <a:t>"fields[1 </a:t>
            </a:r>
            <a:r>
              <a:rPr lang="en-GB" sz="2000" dirty="0">
                <a:latin typeface="APL385 Unicode" panose="020B0709000202000203" pitchFamily="49" charset="0"/>
              </a:rPr>
              <a:t>2 6 7]</a:t>
            </a:r>
            <a:r>
              <a:rPr lang="en-GB" sz="2000" dirty="0" err="1">
                <a:latin typeface="APL385 Unicode" panose="020B0709000202000203" pitchFamily="49" charset="0"/>
              </a:rPr>
              <a:t>lookUp</a:t>
            </a:r>
            <a:r>
              <a:rPr lang="en-GB" sz="2000" dirty="0">
                <a:latin typeface="APL385 Unicode" panose="020B0709000202000203" pitchFamily="49" charset="0"/>
              </a:rPr>
              <a:t> </a:t>
            </a:r>
            <a:r>
              <a:rPr lang="en-GB" sz="2000" dirty="0" smtClean="0">
                <a:latin typeface="APL385 Unicode" panose="020B0709000202000203" pitchFamily="49" charset="0"/>
              </a:rPr>
              <a:t>what" </a:t>
            </a:r>
            <a:r>
              <a:rPr lang="en-GB" sz="2000" dirty="0">
                <a:latin typeface="APL385 Unicode" panose="020B0709000202000203" pitchFamily="49" charset="0"/>
              </a:rPr>
              <a:t>-</a:t>
            </a:r>
            <a:r>
              <a:rPr lang="en-GB" sz="2000" dirty="0" smtClean="0">
                <a:latin typeface="APL385 Unicode" panose="020B0709000202000203" pitchFamily="49" charset="0"/>
              </a:rPr>
              <a:t>r=100</a:t>
            </a:r>
            <a:endParaRPr lang="en-GB" sz="2000" dirty="0">
              <a:latin typeface="APL385 Unicode" panose="020B0709000202000203" pitchFamily="49" charset="0"/>
            </a:endParaRPr>
          </a:p>
          <a:p>
            <a:endParaRPr lang="en-GB" sz="2000" dirty="0">
              <a:latin typeface="APL385 Unicode" panose="020B0709000202000203" pitchFamily="49" charset="0"/>
            </a:endParaRPr>
          </a:p>
          <a:p>
            <a:r>
              <a:rPr lang="en-GB" sz="2000" dirty="0">
                <a:latin typeface="APL385 Unicode" panose="020B0709000202000203" pitchFamily="49" charset="0"/>
              </a:rPr>
              <a:t>* Benchmarking </a:t>
            </a:r>
            <a:r>
              <a:rPr lang="en-GB" sz="2000" dirty="0" smtClean="0">
                <a:latin typeface="APL385 Unicode" panose="020B0709000202000203" pitchFamily="49" charset="0"/>
              </a:rPr>
              <a:t>"fields[1 </a:t>
            </a:r>
            <a:r>
              <a:rPr lang="en-GB" sz="2000" dirty="0">
                <a:latin typeface="APL385 Unicode" panose="020B0709000202000203" pitchFamily="49" charset="0"/>
              </a:rPr>
              <a:t>2 6 7]</a:t>
            </a:r>
            <a:r>
              <a:rPr lang="en-GB" sz="2000" dirty="0" err="1">
                <a:latin typeface="APL385 Unicode" panose="020B0709000202000203" pitchFamily="49" charset="0"/>
              </a:rPr>
              <a:t>lookUp</a:t>
            </a:r>
            <a:r>
              <a:rPr lang="en-GB" sz="2000" dirty="0">
                <a:latin typeface="APL385 Unicode" panose="020B0709000202000203" pitchFamily="49" charset="0"/>
              </a:rPr>
              <a:t> </a:t>
            </a:r>
            <a:r>
              <a:rPr lang="en-GB" sz="2000" dirty="0" smtClean="0">
                <a:latin typeface="APL385 Unicode" panose="020B0709000202000203" pitchFamily="49" charset="0"/>
              </a:rPr>
              <a:t>what", 						      repeat=100</a:t>
            </a:r>
            <a:endParaRPr lang="en-GB" sz="2000" dirty="0">
              <a:latin typeface="APL385 Unicode" panose="020B0709000202000203" pitchFamily="49" charset="0"/>
            </a:endParaRPr>
          </a:p>
          <a:p>
            <a:r>
              <a:rPr lang="en-GB" sz="2800" dirty="0">
                <a:latin typeface="APL385 Unicode" panose="020B0709000202000203" pitchFamily="49" charset="0"/>
              </a:rPr>
              <a:t>              </a:t>
            </a:r>
            <a:r>
              <a:rPr lang="en-GB" sz="2800" dirty="0" err="1">
                <a:latin typeface="APL385 Unicode" panose="020B0709000202000203" pitchFamily="49" charset="0"/>
              </a:rPr>
              <a:t>Exp</a:t>
            </a:r>
            <a:r>
              <a:rPr lang="en-GB" sz="2800" dirty="0">
                <a:latin typeface="APL385 Unicode" panose="020B0709000202000203" pitchFamily="49" charset="0"/>
              </a:rPr>
              <a:t> </a:t>
            </a:r>
          </a:p>
          <a:p>
            <a:r>
              <a:rPr lang="en-GB" sz="2800" dirty="0">
                <a:latin typeface="APL385 Unicode" panose="020B0709000202000203" pitchFamily="49" charset="0"/>
              </a:rPr>
              <a:t> CPU (</a:t>
            </a:r>
            <a:r>
              <a:rPr lang="en-GB" sz="2800" dirty="0" err="1">
                <a:latin typeface="APL385 Unicode" panose="020B0709000202000203" pitchFamily="49" charset="0"/>
              </a:rPr>
              <a:t>avg</a:t>
            </a:r>
            <a:r>
              <a:rPr lang="en-GB" sz="2800" dirty="0">
                <a:latin typeface="APL385 Unicode" panose="020B0709000202000203" pitchFamily="49" charset="0"/>
              </a:rPr>
              <a:t>):  2.97 </a:t>
            </a:r>
          </a:p>
          <a:p>
            <a:r>
              <a:rPr lang="en-GB" sz="2800" dirty="0">
                <a:latin typeface="APL385 Unicode" panose="020B0709000202000203" pitchFamily="49" charset="0"/>
              </a:rPr>
              <a:t> Elapsed:    </a:t>
            </a:r>
            <a:r>
              <a:rPr lang="en-GB" sz="2800" dirty="0" smtClean="0">
                <a:latin typeface="APL385 Unicode" panose="020B0709000202000203" pitchFamily="49" charset="0"/>
              </a:rPr>
              <a:t>2.94 </a:t>
            </a:r>
            <a:endParaRPr lang="en-GB" sz="2800" dirty="0">
              <a:latin typeface="APL385 Unicode" panose="020B0709000202000203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64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23528" y="1628800"/>
            <a:ext cx="8712968" cy="4248472"/>
          </a:xfrm>
        </p:spPr>
        <p:txBody>
          <a:bodyPr/>
          <a:lstStyle/>
          <a:p>
            <a:pPr algn="l"/>
            <a:r>
              <a:rPr lang="en-GB" dirty="0" smtClean="0"/>
              <a:t>Let the database driver do the work…</a:t>
            </a:r>
          </a:p>
          <a:p>
            <a:pPr algn="l"/>
            <a:r>
              <a:rPr lang="en-GB" sz="2400" dirty="0" smtClean="0">
                <a:latin typeface="APL385 Unicode" panose="020B0709000202000203" pitchFamily="49" charset="0"/>
              </a:rPr>
              <a:t/>
            </a:r>
            <a:br>
              <a:rPr lang="en-GB" sz="2400" dirty="0" smtClean="0">
                <a:latin typeface="APL385 Unicode" panose="020B0709000202000203" pitchFamily="49" charset="0"/>
              </a:rPr>
            </a:br>
            <a:r>
              <a:rPr lang="en-GB" sz="2400" dirty="0" smtClean="0">
                <a:latin typeface="APL385 Unicode" panose="020B0709000202000203" pitchFamily="49" charset="0"/>
              </a:rPr>
              <a:t>s1:{</a:t>
            </a:r>
            <a:r>
              <a:rPr lang="en-GB" sz="2400" dirty="0">
                <a:latin typeface="APL385 Unicode" panose="020B0709000202000203" pitchFamily="49" charset="0"/>
              </a:rPr>
              <a:t>⍺,(≢⍵)}⌸⊃3⊃</a:t>
            </a:r>
            <a:r>
              <a:rPr lang="en-GB" sz="2400" dirty="0" smtClean="0">
                <a:latin typeface="APL385 Unicode" panose="020B0709000202000203" pitchFamily="49" charset="0"/>
              </a:rPr>
              <a:t>SQA.Do 'select </a:t>
            </a:r>
            <a:r>
              <a:rPr lang="en-GB" sz="2400" dirty="0" err="1">
                <a:latin typeface="APL385 Unicode" panose="020B0709000202000203" pitchFamily="49" charset="0"/>
              </a:rPr>
              <a:t>stateabbr</a:t>
            </a:r>
            <a:r>
              <a:rPr lang="en-GB" sz="2400" dirty="0">
                <a:latin typeface="APL385 Unicode" panose="020B0709000202000203" pitchFamily="49" charset="0"/>
              </a:rPr>
              <a:t> from </a:t>
            </a:r>
            <a:r>
              <a:rPr lang="en-GB" sz="2400" dirty="0" smtClean="0">
                <a:latin typeface="APL385 Unicode" panose="020B0709000202000203" pitchFamily="49" charset="0"/>
              </a:rPr>
              <a:t>                            </a:t>
            </a:r>
            <a:br>
              <a:rPr lang="en-GB" sz="2400" dirty="0" smtClean="0">
                <a:latin typeface="APL385 Unicode" panose="020B0709000202000203" pitchFamily="49" charset="0"/>
              </a:rPr>
            </a:br>
            <a:r>
              <a:rPr lang="en-GB" sz="2400" dirty="0" smtClean="0">
                <a:latin typeface="APL385 Unicode" panose="020B0709000202000203" pitchFamily="49" charset="0"/>
              </a:rPr>
              <a:t>                       </a:t>
            </a:r>
            <a:r>
              <a:rPr lang="en-GB" sz="2400" dirty="0" err="1" smtClean="0">
                <a:latin typeface="APL385 Unicode" panose="020B0709000202000203" pitchFamily="49" charset="0"/>
              </a:rPr>
              <a:t>zipcodes</a:t>
            </a:r>
            <a:r>
              <a:rPr lang="en-GB" sz="2400" dirty="0">
                <a:latin typeface="APL385 Unicode" panose="020B0709000202000203" pitchFamily="49" charset="0"/>
              </a:rPr>
              <a:t>'</a:t>
            </a:r>
          </a:p>
          <a:p>
            <a:pPr algn="l"/>
            <a:r>
              <a:rPr lang="en-GB" sz="2400" dirty="0" smtClean="0">
                <a:latin typeface="APL385 Unicode" panose="020B0709000202000203" pitchFamily="49" charset="0"/>
              </a:rPr>
              <a:t>s2:⊃</a:t>
            </a:r>
            <a:r>
              <a:rPr lang="en-GB" sz="2400" dirty="0">
                <a:latin typeface="APL385 Unicode" panose="020B0709000202000203" pitchFamily="49" charset="0"/>
              </a:rPr>
              <a:t>3⊃ </a:t>
            </a:r>
            <a:r>
              <a:rPr lang="en-GB" sz="2400" dirty="0" err="1" smtClean="0">
                <a:latin typeface="APL385 Unicode" panose="020B0709000202000203" pitchFamily="49" charset="0"/>
              </a:rPr>
              <a:t>SQA.Do</a:t>
            </a:r>
            <a:r>
              <a:rPr lang="en-GB" sz="2400" dirty="0" smtClean="0">
                <a:latin typeface="APL385 Unicode" panose="020B0709000202000203" pitchFamily="49" charset="0"/>
              </a:rPr>
              <a:t> 'select </a:t>
            </a:r>
            <a:r>
              <a:rPr lang="en-GB" sz="2400" dirty="0" err="1">
                <a:latin typeface="APL385 Unicode" panose="020B0709000202000203" pitchFamily="49" charset="0"/>
              </a:rPr>
              <a:t>stateabbr,count</a:t>
            </a:r>
            <a:r>
              <a:rPr lang="en-GB" sz="2400" dirty="0">
                <a:latin typeface="APL385 Unicode" panose="020B0709000202000203" pitchFamily="49" charset="0"/>
              </a:rPr>
              <a:t>(*) from </a:t>
            </a:r>
            <a:r>
              <a:rPr lang="en-GB" sz="2400" dirty="0" smtClean="0">
                <a:latin typeface="APL385 Unicode" panose="020B0709000202000203" pitchFamily="49" charset="0"/>
              </a:rPr>
              <a:t>     </a:t>
            </a:r>
            <a:br>
              <a:rPr lang="en-GB" sz="2400" dirty="0" smtClean="0">
                <a:latin typeface="APL385 Unicode" panose="020B0709000202000203" pitchFamily="49" charset="0"/>
              </a:rPr>
            </a:br>
            <a:r>
              <a:rPr lang="en-GB" sz="2400" dirty="0" smtClean="0">
                <a:latin typeface="APL385 Unicode" panose="020B0709000202000203" pitchFamily="49" charset="0"/>
              </a:rPr>
              <a:t>               </a:t>
            </a:r>
            <a:r>
              <a:rPr lang="en-GB" sz="2400" dirty="0" err="1" smtClean="0">
                <a:latin typeface="APL385 Unicode" panose="020B0709000202000203" pitchFamily="49" charset="0"/>
              </a:rPr>
              <a:t>zipcodes</a:t>
            </a:r>
            <a:r>
              <a:rPr lang="en-GB" sz="2400" dirty="0" smtClean="0">
                <a:latin typeface="APL385 Unicode" panose="020B0709000202000203" pitchFamily="49" charset="0"/>
              </a:rPr>
              <a:t> </a:t>
            </a:r>
            <a:r>
              <a:rPr lang="en-GB" sz="2400" dirty="0">
                <a:latin typeface="APL385 Unicode" panose="020B0709000202000203" pitchFamily="49" charset="0"/>
              </a:rPr>
              <a:t>group by </a:t>
            </a:r>
            <a:r>
              <a:rPr lang="en-GB" sz="2400" dirty="0" err="1" smtClean="0">
                <a:latin typeface="APL385 Unicode" panose="020B0709000202000203" pitchFamily="49" charset="0"/>
              </a:rPr>
              <a:t>stateabbr</a:t>
            </a:r>
            <a:r>
              <a:rPr lang="en-GB" sz="2400" dirty="0" smtClean="0">
                <a:latin typeface="APL385 Unicode" panose="020B0709000202000203" pitchFamily="49" charset="0"/>
              </a:rPr>
              <a:t>'</a:t>
            </a:r>
          </a:p>
          <a:p>
            <a:pPr algn="l"/>
            <a:endParaRPr lang="en-GB" sz="2400" dirty="0">
              <a:latin typeface="APL385 Unicode" panose="020B0709000202000203" pitchFamily="49" charset="0"/>
            </a:endParaRPr>
          </a:p>
          <a:p>
            <a:pPr algn="l"/>
            <a:r>
              <a:rPr lang="en-GB" sz="2400" dirty="0" smtClean="0">
                <a:latin typeface="APL385 Unicode" panose="020B0709000202000203" pitchFamily="49" charset="0"/>
              </a:rPr>
              <a:t>s2 is 76% faster than s1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000" dirty="0" smtClean="0"/>
              <a:t>RDBs – Table Search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847830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 numCol="1"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Consumer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Where is the data?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What format is it in?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Tools to obtain and manipulate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Provider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What formats do your clients expect?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Tools to format and provide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Are there security requirements?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Consumer, Provider </a:t>
            </a:r>
            <a:r>
              <a:rPr lang="en-US" dirty="0" smtClean="0"/>
              <a:t>or Both?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324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83568" y="1628800"/>
            <a:ext cx="7776864" cy="4319360"/>
          </a:xfrm>
        </p:spPr>
        <p:txBody>
          <a:bodyPr/>
          <a:lstStyle/>
          <a:p>
            <a:pPr algn="l"/>
            <a:r>
              <a:rPr lang="en-US" sz="2800" dirty="0" smtClean="0"/>
              <a:t>Using </a:t>
            </a:r>
            <a:r>
              <a:rPr lang="en-US" sz="2800" dirty="0" err="1" smtClean="0">
                <a:latin typeface="APL385 Unicode" panose="020B0709000202000203" pitchFamily="49" charset="0"/>
              </a:rPr>
              <a:t>loaddata</a:t>
            </a:r>
            <a:r>
              <a:rPr lang="en-US" sz="2800" dirty="0" smtClean="0">
                <a:latin typeface="APL385 Unicode" panose="020B0709000202000203" pitchFamily="49" charset="0"/>
              </a:rPr>
              <a:t> </a:t>
            </a:r>
            <a:r>
              <a:rPr lang="en-US" sz="2800" dirty="0" err="1" smtClean="0">
                <a:latin typeface="APL385 Unicode" panose="020B0709000202000203" pitchFamily="49" charset="0"/>
              </a:rPr>
              <a:t>SaveSQL</a:t>
            </a:r>
            <a:endParaRPr lang="en-US" sz="2800" dirty="0" smtClean="0">
              <a:latin typeface="APL385 Unicode" panose="020B0709000202000203" pitchFamily="49" charset="0"/>
            </a:endParaRPr>
          </a:p>
          <a:p>
            <a:pPr algn="l"/>
            <a:r>
              <a:rPr lang="en-US" sz="2000" dirty="0" smtClean="0">
                <a:latin typeface="APL385 Unicode" panose="020B0709000202000203" pitchFamily="49" charset="0"/>
              </a:rPr>
              <a:t>     </a:t>
            </a:r>
            <a:endParaRPr lang="en-US" sz="2000" dirty="0">
              <a:latin typeface="APL385 Unicode" panose="020B0709000202000203" pitchFamily="49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RDBs – Writing Data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27584" y="2229832"/>
            <a:ext cx="6300192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+mn-lt"/>
              </a:rPr>
              <a:t>Create a new table</a:t>
            </a:r>
            <a:endParaRPr lang="en-US" sz="2000" b="1" dirty="0"/>
          </a:p>
          <a:p>
            <a:r>
              <a:rPr lang="en-US" sz="2000" b="1" dirty="0">
                <a:latin typeface="APL385 Unicode" panose="020B0709000202000203" pitchFamily="49" charset="0"/>
              </a:rPr>
              <a:t> </a:t>
            </a:r>
            <a:r>
              <a:rPr lang="en-US" sz="2000" b="1" dirty="0" smtClean="0">
                <a:latin typeface="APL385 Unicode" panose="020B0709000202000203" pitchFamily="49" charset="0"/>
              </a:rPr>
              <a:t> </a:t>
            </a:r>
            <a:r>
              <a:rPr lang="en-US" sz="2000" dirty="0" smtClean="0">
                <a:latin typeface="APL385 Unicode" panose="020B0709000202000203" pitchFamily="49" charset="0"/>
              </a:rPr>
              <a:t>Data</a:t>
            </a:r>
            <a:r>
              <a:rPr lang="en-US" sz="2000" dirty="0">
                <a:latin typeface="APL385 Unicode" panose="020B0709000202000203" pitchFamily="49" charset="0"/>
              </a:rPr>
              <a:t>←2 2⍴'Fred' 10000 'Sue' 12000 </a:t>
            </a:r>
            <a:r>
              <a:rPr lang="en-US" sz="2000" dirty="0" smtClean="0">
                <a:latin typeface="APL385 Unicode" panose="020B0709000202000203" pitchFamily="49" charset="0"/>
              </a:rPr>
              <a:t>  </a:t>
            </a:r>
            <a:br>
              <a:rPr lang="en-US" sz="2000" dirty="0" smtClean="0">
                <a:latin typeface="APL385 Unicode" panose="020B0709000202000203" pitchFamily="49" charset="0"/>
              </a:rPr>
            </a:br>
            <a:r>
              <a:rPr lang="en-US" sz="2000" dirty="0" smtClean="0">
                <a:latin typeface="APL385 Unicode" panose="020B0709000202000203" pitchFamily="49" charset="0"/>
              </a:rPr>
              <a:t>  </a:t>
            </a:r>
            <a:r>
              <a:rPr lang="en-US" sz="2000" dirty="0" err="1" smtClean="0">
                <a:latin typeface="APL385 Unicode" panose="020B0709000202000203" pitchFamily="49" charset="0"/>
              </a:rPr>
              <a:t>SaveSQL</a:t>
            </a:r>
            <a:r>
              <a:rPr lang="en-US" sz="2000" dirty="0" smtClean="0">
                <a:latin typeface="APL385 Unicode" panose="020B0709000202000203" pitchFamily="49" charset="0"/>
              </a:rPr>
              <a:t> </a:t>
            </a:r>
            <a:r>
              <a:rPr lang="en-US" sz="2000" dirty="0">
                <a:latin typeface="APL385 Unicode" panose="020B0709000202000203" pitchFamily="49" charset="0"/>
              </a:rPr>
              <a:t>Data '</a:t>
            </a:r>
            <a:r>
              <a:rPr lang="en-US" sz="2000" dirty="0" err="1">
                <a:latin typeface="APL385 Unicode" panose="020B0709000202000203" pitchFamily="49" charset="0"/>
              </a:rPr>
              <a:t>MySource</a:t>
            </a:r>
            <a:r>
              <a:rPr lang="en-US" sz="2000" dirty="0">
                <a:latin typeface="APL385 Unicode" panose="020B0709000202000203" pitchFamily="49" charset="0"/>
              </a:rPr>
              <a:t>' 'Employees' </a:t>
            </a:r>
            <a:r>
              <a:rPr lang="en-US" sz="2000" dirty="0" smtClean="0">
                <a:latin typeface="APL385 Unicode" panose="020B0709000202000203" pitchFamily="49" charset="0"/>
              </a:rPr>
              <a:t>   </a:t>
            </a:r>
            <a:br>
              <a:rPr lang="en-US" sz="2000" dirty="0" smtClean="0">
                <a:latin typeface="APL385 Unicode" panose="020B0709000202000203" pitchFamily="49" charset="0"/>
              </a:rPr>
            </a:br>
            <a:r>
              <a:rPr lang="en-US" sz="2000" dirty="0" smtClean="0">
                <a:latin typeface="APL385 Unicode" panose="020B0709000202000203" pitchFamily="49" charset="0"/>
              </a:rPr>
              <a:t>    'create </a:t>
            </a:r>
            <a:r>
              <a:rPr lang="en-US" sz="2000" dirty="0">
                <a:latin typeface="APL385 Unicode" panose="020B0709000202000203" pitchFamily="49" charset="0"/>
              </a:rPr>
              <a:t>table </a:t>
            </a:r>
            <a:r>
              <a:rPr lang="en-US" sz="2000" dirty="0" smtClean="0">
                <a:latin typeface="APL385 Unicode" panose="020B0709000202000203" pitchFamily="49" charset="0"/>
              </a:rPr>
              <a:t>employees </a:t>
            </a:r>
            <a:br>
              <a:rPr lang="en-US" sz="2000" dirty="0" smtClean="0">
                <a:latin typeface="APL385 Unicode" panose="020B0709000202000203" pitchFamily="49" charset="0"/>
              </a:rPr>
            </a:br>
            <a:r>
              <a:rPr lang="en-US" sz="2000" dirty="0" smtClean="0">
                <a:latin typeface="APL385 Unicode" panose="020B0709000202000203" pitchFamily="49" charset="0"/>
              </a:rPr>
              <a:t>    (</a:t>
            </a:r>
            <a:r>
              <a:rPr lang="en-US" sz="2000" dirty="0" err="1" smtClean="0">
                <a:latin typeface="APL385 Unicode" panose="020B0709000202000203" pitchFamily="49" charset="0"/>
              </a:rPr>
              <a:t>firstname</a:t>
            </a:r>
            <a:r>
              <a:rPr lang="en-US" sz="2000" dirty="0" smtClean="0">
                <a:latin typeface="APL385 Unicode" panose="020B0709000202000203" pitchFamily="49" charset="0"/>
              </a:rPr>
              <a:t> </a:t>
            </a:r>
            <a:r>
              <a:rPr lang="en-US" sz="2000" dirty="0">
                <a:latin typeface="APL385 Unicode" panose="020B0709000202000203" pitchFamily="49" charset="0"/>
              </a:rPr>
              <a:t>char(10</a:t>
            </a:r>
            <a:r>
              <a:rPr lang="en-US" sz="2000" dirty="0" smtClean="0">
                <a:latin typeface="APL385 Unicode" panose="020B0709000202000203" pitchFamily="49" charset="0"/>
              </a:rPr>
              <a:t>),salary </a:t>
            </a:r>
            <a:r>
              <a:rPr lang="en-US" sz="2000" dirty="0">
                <a:latin typeface="APL385 Unicode" panose="020B0709000202000203" pitchFamily="49" charset="0"/>
              </a:rPr>
              <a:t>integer</a:t>
            </a:r>
            <a:r>
              <a:rPr lang="en-US" sz="2000" dirty="0" smtClean="0">
                <a:latin typeface="APL385 Unicode" panose="020B0709000202000203" pitchFamily="49" charset="0"/>
              </a:rPr>
              <a:t>)'</a:t>
            </a:r>
            <a:endParaRPr lang="en-US" sz="2000" dirty="0">
              <a:latin typeface="APL385 Unicode" panose="020B0709000202000203" pitchFamily="49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3164955"/>
              </p:ext>
            </p:extLst>
          </p:nvPr>
        </p:nvGraphicFramePr>
        <p:xfrm>
          <a:off x="2201652" y="3933056"/>
          <a:ext cx="3552056" cy="1107440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1776028"/>
                <a:gridCol w="1776028"/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firstname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salary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Fred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12000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1628001"/>
              </p:ext>
            </p:extLst>
          </p:nvPr>
        </p:nvGraphicFramePr>
        <p:xfrm>
          <a:off x="2201652" y="4005064"/>
          <a:ext cx="3552056" cy="1112520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1776028"/>
                <a:gridCol w="177602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firstname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salary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Fred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10500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12500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1438402"/>
              </p:ext>
            </p:extLst>
          </p:nvPr>
        </p:nvGraphicFramePr>
        <p:xfrm>
          <a:off x="2201652" y="3933056"/>
          <a:ext cx="3552056" cy="1849120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1776028"/>
                <a:gridCol w="1776028"/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firstname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salary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Fred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10500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12500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Brian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16000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6033313"/>
              </p:ext>
            </p:extLst>
          </p:nvPr>
        </p:nvGraphicFramePr>
        <p:xfrm>
          <a:off x="2195736" y="3945344"/>
          <a:ext cx="3552056" cy="2219960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1776028"/>
                <a:gridCol w="1776028"/>
              </a:tblGrid>
              <a:tr h="36576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firstname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salary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Fred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10500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Brian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Pete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15000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87624" y="2276872"/>
            <a:ext cx="6984776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+mn-lt"/>
              </a:rPr>
              <a:t>Update/Insert based on 1</a:t>
            </a:r>
            <a:r>
              <a:rPr lang="en-US" sz="2000" b="1" baseline="30000" dirty="0" smtClean="0">
                <a:latin typeface="+mn-lt"/>
              </a:rPr>
              <a:t>st</a:t>
            </a:r>
            <a:r>
              <a:rPr lang="en-US" sz="2000" b="1" dirty="0" smtClean="0">
                <a:latin typeface="+mn-lt"/>
              </a:rPr>
              <a:t> column</a:t>
            </a:r>
          </a:p>
          <a:p>
            <a:r>
              <a:rPr lang="en-US" sz="2000" dirty="0" smtClean="0">
                <a:latin typeface="APL385 Unicode" panose="020B0709000202000203" pitchFamily="49" charset="0"/>
              </a:rPr>
              <a:t>  Data</a:t>
            </a:r>
            <a:r>
              <a:rPr lang="en-US" sz="2000" dirty="0">
                <a:latin typeface="APL385 Unicode" panose="020B0709000202000203" pitchFamily="49" charset="0"/>
              </a:rPr>
              <a:t>←2 2⍴'Sue' 13000 'Pete' 15000</a:t>
            </a:r>
          </a:p>
          <a:p>
            <a:r>
              <a:rPr lang="en-US" sz="2000" dirty="0" smtClean="0">
                <a:latin typeface="APL385 Unicode" panose="020B0709000202000203" pitchFamily="49" charset="0"/>
              </a:rPr>
              <a:t>  </a:t>
            </a:r>
            <a:r>
              <a:rPr lang="en-US" sz="2000" dirty="0" err="1" smtClean="0">
                <a:latin typeface="APL385 Unicode" panose="020B0709000202000203" pitchFamily="49" charset="0"/>
              </a:rPr>
              <a:t>SaveSQL</a:t>
            </a:r>
            <a:r>
              <a:rPr lang="en-US" sz="2000" dirty="0" smtClean="0">
                <a:latin typeface="APL385 Unicode" panose="020B0709000202000203" pitchFamily="49" charset="0"/>
              </a:rPr>
              <a:t> </a:t>
            </a:r>
            <a:r>
              <a:rPr lang="en-US" sz="2000" dirty="0">
                <a:latin typeface="APL385 Unicode" panose="020B0709000202000203" pitchFamily="49" charset="0"/>
              </a:rPr>
              <a:t>Data </a:t>
            </a:r>
            <a:r>
              <a:rPr lang="en-US" sz="2000" dirty="0" smtClean="0">
                <a:latin typeface="APL385 Unicode" panose="020B0709000202000203" pitchFamily="49" charset="0"/>
              </a:rPr>
              <a:t>'</a:t>
            </a:r>
            <a:r>
              <a:rPr lang="en-US" sz="2000" dirty="0" err="1" smtClean="0">
                <a:latin typeface="APL385 Unicode" panose="020B0709000202000203" pitchFamily="49" charset="0"/>
              </a:rPr>
              <a:t>MySource</a:t>
            </a:r>
            <a:r>
              <a:rPr lang="en-US" sz="2000" dirty="0">
                <a:latin typeface="APL385 Unicode" panose="020B0709000202000203" pitchFamily="49" charset="0"/>
              </a:rPr>
              <a:t>' 'Employees' </a:t>
            </a:r>
            <a:r>
              <a:rPr lang="en-US" sz="2000" dirty="0" smtClean="0">
                <a:latin typeface="APL385 Unicode" panose="020B0709000202000203" pitchFamily="49" charset="0"/>
              </a:rPr>
              <a:t/>
            </a:r>
            <a:br>
              <a:rPr lang="en-US" sz="2000" dirty="0" smtClean="0">
                <a:latin typeface="APL385 Unicode" panose="020B0709000202000203" pitchFamily="49" charset="0"/>
              </a:rPr>
            </a:br>
            <a:r>
              <a:rPr lang="en-US" sz="2000" dirty="0" smtClean="0">
                <a:latin typeface="APL385 Unicode" panose="020B0709000202000203" pitchFamily="49" charset="0"/>
              </a:rPr>
              <a:t>    '</a:t>
            </a:r>
            <a:r>
              <a:rPr lang="en-US" sz="2000" dirty="0" err="1" smtClean="0">
                <a:latin typeface="APL385 Unicode" panose="020B0709000202000203" pitchFamily="49" charset="0"/>
              </a:rPr>
              <a:t>upsert</a:t>
            </a:r>
            <a:r>
              <a:rPr lang="en-US" sz="2000" dirty="0" smtClean="0">
                <a:latin typeface="APL385 Unicode" panose="020B0709000202000203" pitchFamily="49" charset="0"/>
              </a:rPr>
              <a:t> </a:t>
            </a:r>
            <a:r>
              <a:rPr lang="en-US" sz="2000" dirty="0">
                <a:latin typeface="APL385 Unicode" panose="020B0709000202000203" pitchFamily="49" charset="0"/>
              </a:rPr>
              <a:t>where key=</a:t>
            </a:r>
            <a:r>
              <a:rPr lang="en-US" sz="2000" dirty="0" err="1">
                <a:latin typeface="APL385 Unicode" panose="020B0709000202000203" pitchFamily="49" charset="0"/>
              </a:rPr>
              <a:t>firstname</a:t>
            </a:r>
            <a:r>
              <a:rPr lang="en-US" sz="2000" dirty="0">
                <a:latin typeface="APL385 Unicode" panose="020B0709000202000203" pitchFamily="49" charset="0"/>
              </a:rPr>
              <a:t>'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827584" y="2269321"/>
            <a:ext cx="7632848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+mn-lt"/>
              </a:rPr>
              <a:t>Insert new records</a:t>
            </a:r>
          </a:p>
          <a:p>
            <a:r>
              <a:rPr lang="en-US" sz="2000" dirty="0" smtClean="0">
                <a:latin typeface="APL385 Unicode" panose="020B0709000202000203" pitchFamily="49" charset="0"/>
              </a:rPr>
              <a:t>  Data</a:t>
            </a:r>
            <a:r>
              <a:rPr lang="en-US" sz="2000" dirty="0">
                <a:latin typeface="APL385 Unicode" panose="020B0709000202000203" pitchFamily="49" charset="0"/>
              </a:rPr>
              <a:t>←2 2⍴</a:t>
            </a:r>
            <a:r>
              <a:rPr lang="en-US" sz="2000" dirty="0" smtClean="0">
                <a:latin typeface="APL385 Unicode" panose="020B0709000202000203" pitchFamily="49" charset="0"/>
              </a:rPr>
              <a:t>'Dan' 18000 'Brian' 16000</a:t>
            </a:r>
            <a:endParaRPr lang="en-US" sz="2000" dirty="0">
              <a:latin typeface="APL385 Unicode" panose="020B0709000202000203" pitchFamily="49" charset="0"/>
            </a:endParaRPr>
          </a:p>
          <a:p>
            <a:r>
              <a:rPr lang="en-US" sz="2000" dirty="0" smtClean="0">
                <a:latin typeface="APL385 Unicode" panose="020B0709000202000203" pitchFamily="49" charset="0"/>
              </a:rPr>
              <a:t>  </a:t>
            </a:r>
            <a:r>
              <a:rPr lang="en-US" sz="2000" dirty="0" err="1" smtClean="0">
                <a:latin typeface="APL385 Unicode" panose="020B0709000202000203" pitchFamily="49" charset="0"/>
              </a:rPr>
              <a:t>SaveSQL</a:t>
            </a:r>
            <a:r>
              <a:rPr lang="en-US" sz="2000" dirty="0" smtClean="0">
                <a:latin typeface="APL385 Unicode" panose="020B0709000202000203" pitchFamily="49" charset="0"/>
              </a:rPr>
              <a:t> </a:t>
            </a:r>
            <a:r>
              <a:rPr lang="en-US" sz="2000" dirty="0">
                <a:latin typeface="APL385 Unicode" panose="020B0709000202000203" pitchFamily="49" charset="0"/>
              </a:rPr>
              <a:t>Data </a:t>
            </a:r>
            <a:r>
              <a:rPr lang="en-US" sz="2000" dirty="0" smtClean="0">
                <a:latin typeface="APL385 Unicode" panose="020B0709000202000203" pitchFamily="49" charset="0"/>
              </a:rPr>
              <a:t>'</a:t>
            </a:r>
            <a:r>
              <a:rPr lang="en-US" sz="2000" dirty="0" err="1" smtClean="0">
                <a:latin typeface="APL385 Unicode" panose="020B0709000202000203" pitchFamily="49" charset="0"/>
              </a:rPr>
              <a:t>MySource</a:t>
            </a:r>
            <a:r>
              <a:rPr lang="en-US" sz="2000" dirty="0">
                <a:latin typeface="APL385 Unicode" panose="020B0709000202000203" pitchFamily="49" charset="0"/>
              </a:rPr>
              <a:t>' 'Employees' </a:t>
            </a:r>
            <a:r>
              <a:rPr lang="en-US" sz="2000" dirty="0" smtClean="0">
                <a:latin typeface="APL385 Unicode" panose="020B0709000202000203" pitchFamily="49" charset="0"/>
              </a:rPr>
              <a:t>'insert'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2247417"/>
            <a:ext cx="7776864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+mn-lt"/>
              </a:rPr>
              <a:t>Delete all records and overwrite</a:t>
            </a:r>
            <a:endParaRPr lang="en-US" b="1" dirty="0">
              <a:latin typeface="+mn-lt"/>
            </a:endParaRPr>
          </a:p>
          <a:p>
            <a:r>
              <a:rPr lang="en-US" sz="2000" dirty="0" smtClean="0">
                <a:latin typeface="APL385 Unicode" panose="020B0709000202000203" pitchFamily="49" charset="0"/>
              </a:rPr>
              <a:t>  Data</a:t>
            </a:r>
            <a:r>
              <a:rPr lang="en-US" sz="2000" dirty="0">
                <a:latin typeface="APL385 Unicode" panose="020B0709000202000203" pitchFamily="49" charset="0"/>
              </a:rPr>
              <a:t>[;2]←10500 12500</a:t>
            </a:r>
          </a:p>
          <a:p>
            <a:r>
              <a:rPr lang="en-US" sz="2000" dirty="0" smtClean="0">
                <a:latin typeface="APL385 Unicode" panose="020B0709000202000203" pitchFamily="49" charset="0"/>
              </a:rPr>
              <a:t>  </a:t>
            </a:r>
            <a:r>
              <a:rPr lang="en-US" sz="2000" dirty="0" err="1" smtClean="0">
                <a:latin typeface="APL385 Unicode" panose="020B0709000202000203" pitchFamily="49" charset="0"/>
              </a:rPr>
              <a:t>SaveSQL</a:t>
            </a:r>
            <a:r>
              <a:rPr lang="en-US" sz="2000" dirty="0" smtClean="0">
                <a:latin typeface="APL385 Unicode" panose="020B0709000202000203" pitchFamily="49" charset="0"/>
              </a:rPr>
              <a:t> </a:t>
            </a:r>
            <a:r>
              <a:rPr lang="en-US" sz="2000" dirty="0">
                <a:latin typeface="APL385 Unicode" panose="020B0709000202000203" pitchFamily="49" charset="0"/>
              </a:rPr>
              <a:t>Data </a:t>
            </a:r>
            <a:r>
              <a:rPr lang="en-US" sz="2000" dirty="0" smtClean="0">
                <a:latin typeface="APL385 Unicode" panose="020B0709000202000203" pitchFamily="49" charset="0"/>
              </a:rPr>
              <a:t>'</a:t>
            </a:r>
            <a:r>
              <a:rPr lang="en-US" sz="2000" dirty="0" err="1" smtClean="0">
                <a:latin typeface="APL385 Unicode" panose="020B0709000202000203" pitchFamily="49" charset="0"/>
              </a:rPr>
              <a:t>MySource</a:t>
            </a:r>
            <a:r>
              <a:rPr lang="en-US" sz="2000" dirty="0">
                <a:latin typeface="APL385 Unicode" panose="020B0709000202000203" pitchFamily="49" charset="0"/>
              </a:rPr>
              <a:t>' 'Employees' 'overwrite</a:t>
            </a:r>
            <a:r>
              <a:rPr lang="en-US" sz="2000" dirty="0" smtClean="0">
                <a:latin typeface="APL385 Unicode" panose="020B0709000202000203" pitchFamily="49" charset="0"/>
              </a:rPr>
              <a:t>'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75589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 animBg="1"/>
      <p:bldP spid="4" grpId="1" animBg="1"/>
      <p:bldP spid="6" grpId="0" animBg="1"/>
      <p:bldP spid="7" grpId="0" animBg="1"/>
      <p:bldP spid="7" grpId="1" animBg="1"/>
      <p:bldP spid="5" grpId="0" animBg="1"/>
      <p:bldP spid="5" grpId="1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dirty="0" smtClean="0"/>
              <a:t>Using SQAPL you can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Create tables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Insert data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Single records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Bulk records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Update data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RDBs – Writing Data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707904" y="5661248"/>
            <a:ext cx="1368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+mj-lt"/>
                <a:hlinkClick r:id="rId3" action="ppaction://hlinksldjump"/>
              </a:rPr>
              <a:t>Menu</a:t>
            </a:r>
            <a:endParaRPr lang="en-GB" sz="32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3756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dirty="0" smtClean="0"/>
              <a:t>XML = </a:t>
            </a:r>
            <a:r>
              <a:rPr lang="en-US" dirty="0" err="1" smtClean="0"/>
              <a:t>eXtensible</a:t>
            </a:r>
            <a:r>
              <a:rPr lang="en-US" dirty="0" smtClean="0"/>
              <a:t> Markup Language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A </a:t>
            </a:r>
            <a:r>
              <a:rPr lang="en-US" sz="2400" dirty="0"/>
              <a:t>markup language much like HTML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/>
              <a:t>D</a:t>
            </a:r>
            <a:r>
              <a:rPr lang="en-US" sz="2400" dirty="0" smtClean="0"/>
              <a:t>esigned </a:t>
            </a:r>
            <a:r>
              <a:rPr lang="en-US" sz="2400" dirty="0"/>
              <a:t>to describe data, not to display data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Tags </a:t>
            </a:r>
            <a:r>
              <a:rPr lang="en-US" sz="2400" dirty="0"/>
              <a:t>are not predefined. You </a:t>
            </a:r>
            <a:r>
              <a:rPr lang="en-US" sz="2400" dirty="0" smtClean="0"/>
              <a:t>define </a:t>
            </a:r>
            <a:r>
              <a:rPr lang="en-US" sz="2400" dirty="0"/>
              <a:t>your own tags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/>
              <a:t>D</a:t>
            </a:r>
            <a:r>
              <a:rPr lang="en-US" sz="2400" dirty="0" smtClean="0"/>
              <a:t>esigned </a:t>
            </a:r>
            <a:r>
              <a:rPr lang="en-US" sz="2400" dirty="0"/>
              <a:t>to be self-descriptive</a:t>
            </a:r>
          </a:p>
          <a:p>
            <a:pPr algn="l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XML Data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2420888"/>
            <a:ext cx="8496944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PL385 Unicode" panose="020B0709000202000203" pitchFamily="49" charset="0"/>
              </a:rPr>
              <a:t>&lt;message&gt;</a:t>
            </a:r>
          </a:p>
          <a:p>
            <a:r>
              <a:rPr lang="en-US" dirty="0">
                <a:latin typeface="APL385 Unicode" panose="020B0709000202000203" pitchFamily="49" charset="0"/>
              </a:rPr>
              <a:t> </a:t>
            </a:r>
            <a:r>
              <a:rPr lang="en-US" dirty="0" smtClean="0">
                <a:latin typeface="APL385 Unicode" panose="020B0709000202000203" pitchFamily="49" charset="0"/>
              </a:rPr>
              <a:t> &lt;from&gt;Brian&lt;/from&gt;</a:t>
            </a:r>
          </a:p>
          <a:p>
            <a:r>
              <a:rPr lang="en-US" dirty="0">
                <a:latin typeface="APL385 Unicode" panose="020B0709000202000203" pitchFamily="49" charset="0"/>
              </a:rPr>
              <a:t> </a:t>
            </a:r>
            <a:r>
              <a:rPr lang="en-US" dirty="0" smtClean="0">
                <a:latin typeface="APL385 Unicode" panose="020B0709000202000203" pitchFamily="49" charset="0"/>
              </a:rPr>
              <a:t> &lt;to&gt;Dan&lt;/to&gt;</a:t>
            </a:r>
          </a:p>
          <a:p>
            <a:r>
              <a:rPr lang="en-US" dirty="0">
                <a:latin typeface="APL385 Unicode" panose="020B0709000202000203" pitchFamily="49" charset="0"/>
              </a:rPr>
              <a:t> </a:t>
            </a:r>
            <a:r>
              <a:rPr lang="en-US" dirty="0" smtClean="0">
                <a:latin typeface="APL385 Unicode" panose="020B0709000202000203" pitchFamily="49" charset="0"/>
              </a:rPr>
              <a:t> &lt;subject&gt;Is it time to panic yet?&lt;/subject&gt;</a:t>
            </a:r>
          </a:p>
          <a:p>
            <a:r>
              <a:rPr lang="en-US" dirty="0" smtClean="0">
                <a:latin typeface="APL385 Unicode" panose="020B0709000202000203" pitchFamily="49" charset="0"/>
              </a:rPr>
              <a:t>&lt;/message&gt;</a:t>
            </a:r>
            <a:endParaRPr lang="en-US" dirty="0">
              <a:latin typeface="APL385 Unicode" panose="020B0709000202000203" pitchFamily="49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395536" y="2348880"/>
            <a:ext cx="1728192" cy="576064"/>
          </a:xfrm>
          <a:prstGeom prst="ellipse">
            <a:avLst/>
          </a:prstGeom>
          <a:noFill/>
          <a:ln w="444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  <a:cs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381135" y="3861048"/>
            <a:ext cx="1901011" cy="576064"/>
          </a:xfrm>
          <a:prstGeom prst="ellipse">
            <a:avLst/>
          </a:prstGeom>
          <a:noFill/>
          <a:ln w="444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  <a:cs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641982" y="3179557"/>
            <a:ext cx="975519" cy="393459"/>
          </a:xfrm>
          <a:prstGeom prst="ellipse">
            <a:avLst/>
          </a:prstGeom>
          <a:noFill/>
          <a:ln w="444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  <a:cs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2051720" y="3212976"/>
            <a:ext cx="975519" cy="393459"/>
          </a:xfrm>
          <a:prstGeom prst="ellipse">
            <a:avLst/>
          </a:prstGeom>
          <a:noFill/>
          <a:ln w="444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144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have opening and closing tags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are strictly nested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can have attributes</a:t>
            </a:r>
            <a:endParaRPr lang="en-US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mtClean="0"/>
              <a:t>there </a:t>
            </a:r>
            <a:r>
              <a:rPr lang="en-US" dirty="0" smtClean="0"/>
              <a:t>is a single root element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XML Elements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43808" y="2420888"/>
            <a:ext cx="3134191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PL385 Unicode" panose="020B0709000202000203" pitchFamily="49" charset="0"/>
              </a:rPr>
              <a:t>&lt;name&gt;Dan&lt;/name&gt;</a:t>
            </a:r>
            <a:endParaRPr lang="en-US" dirty="0">
              <a:latin typeface="APL385 Unicode" panose="020B0709000202000203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88024" y="3068960"/>
            <a:ext cx="3687228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PL385 Unicode" panose="020B0709000202000203" pitchFamily="49" charset="0"/>
              </a:rPr>
              <a:t>&lt;person&gt;</a:t>
            </a:r>
          </a:p>
          <a:p>
            <a:r>
              <a:rPr lang="en-US" dirty="0" smtClean="0">
                <a:latin typeface="APL385 Unicode" panose="020B0709000202000203" pitchFamily="49" charset="0"/>
              </a:rPr>
              <a:t>   &lt;name&gt;Dan&lt;/name&gt;</a:t>
            </a:r>
          </a:p>
          <a:p>
            <a:r>
              <a:rPr lang="en-US" dirty="0" smtClean="0">
                <a:latin typeface="APL385 Unicode" panose="020B0709000202000203" pitchFamily="49" charset="0"/>
              </a:rPr>
              <a:t>&lt;/person&gt;</a:t>
            </a:r>
            <a:endParaRPr lang="en-US" dirty="0">
              <a:latin typeface="APL385 Unicode" panose="020B0709000202000203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12964" y="3645024"/>
            <a:ext cx="3687228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PL385 Unicode" panose="020B0709000202000203" pitchFamily="49" charset="0"/>
              </a:rPr>
              <a:t>&lt;person sex="male"&gt;</a:t>
            </a:r>
          </a:p>
          <a:p>
            <a:r>
              <a:rPr lang="en-US" dirty="0" smtClean="0">
                <a:latin typeface="APL385 Unicode" panose="020B0709000202000203" pitchFamily="49" charset="0"/>
              </a:rPr>
              <a:t>   &lt;name&gt;Dan&lt;/name&gt;</a:t>
            </a:r>
          </a:p>
          <a:p>
            <a:r>
              <a:rPr lang="en-US" dirty="0" smtClean="0">
                <a:latin typeface="APL385 Unicode" panose="020B0709000202000203" pitchFamily="49" charset="0"/>
              </a:rPr>
              <a:t>&lt;/person</a:t>
            </a:r>
            <a:endParaRPr lang="en-US" dirty="0">
              <a:latin typeface="APL385 Unicode" panose="020B0709000202000203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3068960"/>
            <a:ext cx="4055919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PL385 Unicode" panose="020B0709000202000203" pitchFamily="49" charset="0"/>
              </a:rPr>
              <a:t>&lt;person&gt;</a:t>
            </a:r>
          </a:p>
          <a:p>
            <a:r>
              <a:rPr lang="en-US" dirty="0" smtClean="0">
                <a:latin typeface="APL385 Unicode" panose="020B0709000202000203" pitchFamily="49" charset="0"/>
              </a:rPr>
              <a:t>   &lt;name&gt;Dan&lt;/person&gt;</a:t>
            </a:r>
          </a:p>
          <a:p>
            <a:r>
              <a:rPr lang="en-US" dirty="0" smtClean="0">
                <a:latin typeface="APL385 Unicode" panose="020B0709000202000203" pitchFamily="49" charset="0"/>
              </a:rPr>
              <a:t>&lt;/name&gt;</a:t>
            </a:r>
            <a:endParaRPr lang="en-US" dirty="0">
              <a:latin typeface="APL385 Unicode" panose="020B0709000202000203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7544" y="3068960"/>
            <a:ext cx="4055919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trike="sngStrike" dirty="0" smtClean="0">
                <a:latin typeface="APL385 Unicode" panose="020B0709000202000203" pitchFamily="49" charset="0"/>
              </a:rPr>
              <a:t>&lt;person&gt;</a:t>
            </a:r>
          </a:p>
          <a:p>
            <a:r>
              <a:rPr lang="en-US" strike="sngStrike" dirty="0" smtClean="0">
                <a:latin typeface="APL385 Unicode" panose="020B0709000202000203" pitchFamily="49" charset="0"/>
              </a:rPr>
              <a:t>   &lt;name&gt;Dan&lt;/person&gt;</a:t>
            </a:r>
          </a:p>
          <a:p>
            <a:r>
              <a:rPr lang="en-US" strike="sngStrike" dirty="0" smtClean="0">
                <a:latin typeface="APL385 Unicode" panose="020B0709000202000203" pitchFamily="49" charset="0"/>
              </a:rPr>
              <a:t>&lt;/name&gt;</a:t>
            </a:r>
            <a:endParaRPr lang="en-US" strike="sngStrike" dirty="0">
              <a:latin typeface="APL385 Unicode" panose="020B0709000202000203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902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10" grpId="0" animBg="1"/>
      <p:bldP spid="10" grpId="1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83568" y="1772816"/>
            <a:ext cx="7776864" cy="4319360"/>
          </a:xfrm>
        </p:spPr>
        <p:txBody>
          <a:bodyPr/>
          <a:lstStyle/>
          <a:p>
            <a:pPr algn="l"/>
            <a:r>
              <a:rPr lang="en-US" dirty="0" smtClean="0">
                <a:latin typeface="APL385 Unicode" panose="020B0709000202000203" pitchFamily="49" charset="0"/>
              </a:rPr>
              <a:t>⎕XML</a:t>
            </a:r>
            <a:r>
              <a:rPr lang="en-US" dirty="0" smtClean="0"/>
              <a:t> converts between XML and a 5 column array representation of the XML</a:t>
            </a:r>
          </a:p>
          <a:p>
            <a:pPr algn="l"/>
            <a:r>
              <a:rPr lang="en-US" sz="2400" dirty="0" smtClean="0">
                <a:latin typeface="APL385 Unicode" panose="020B0709000202000203" pitchFamily="49" charset="0"/>
              </a:rPr>
              <a:t>[;1] level of nesting</a:t>
            </a:r>
          </a:p>
          <a:p>
            <a:pPr algn="l"/>
            <a:r>
              <a:rPr lang="en-US" sz="2400" dirty="0" smtClean="0">
                <a:latin typeface="APL385 Unicode" panose="020B0709000202000203" pitchFamily="49" charset="0"/>
              </a:rPr>
              <a:t>[;2] element name</a:t>
            </a:r>
          </a:p>
          <a:p>
            <a:pPr algn="l"/>
            <a:r>
              <a:rPr lang="en-US" sz="2400" dirty="0" smtClean="0">
                <a:latin typeface="APL385 Unicode" panose="020B0709000202000203" pitchFamily="49" charset="0"/>
              </a:rPr>
              <a:t>[;3] content</a:t>
            </a:r>
          </a:p>
          <a:p>
            <a:pPr algn="l"/>
            <a:r>
              <a:rPr lang="en-US" sz="2400" dirty="0" smtClean="0">
                <a:latin typeface="APL385 Unicode" panose="020B0709000202000203" pitchFamily="49" charset="0"/>
              </a:rPr>
              <a:t>[;4] n×2 name/value pairs of attributes</a:t>
            </a:r>
          </a:p>
          <a:p>
            <a:pPr algn="l"/>
            <a:r>
              <a:rPr lang="en-US" sz="2400" dirty="0" smtClean="0">
                <a:latin typeface="APL385 Unicode" panose="020B0709000202000203" pitchFamily="49" charset="0"/>
              </a:rPr>
              <a:t>[;5] indication of what the row contains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PL385 Unicode" panose="020B0709000202000203" pitchFamily="49" charset="0"/>
              </a:rPr>
              <a:t>⎕XML</a:t>
            </a:r>
            <a:endParaRPr lang="en-US" dirty="0">
              <a:latin typeface="APL385 Unicode" panose="020B0709000202000203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1772816"/>
            <a:ext cx="8424936" cy="40934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PL385 Unicode" panose="020B0709000202000203" pitchFamily="49" charset="0"/>
              </a:rPr>
              <a:t> </a:t>
            </a:r>
            <a:r>
              <a:rPr lang="en-US" sz="2000" dirty="0" smtClean="0">
                <a:latin typeface="APL385 Unicode" panose="020B0709000202000203" pitchFamily="49" charset="0"/>
              </a:rPr>
              <a:t>   xml</a:t>
            </a:r>
            <a:r>
              <a:rPr lang="en-US" sz="2000" dirty="0">
                <a:latin typeface="APL385 Unicode" panose="020B0709000202000203" pitchFamily="49" charset="0"/>
              </a:rPr>
              <a:t>←'&lt;person sex="male"&gt;&lt;name&gt;Dan&lt;/name&gt;&lt;/person&gt;'</a:t>
            </a:r>
          </a:p>
          <a:p>
            <a:r>
              <a:rPr lang="en-US" sz="2000" dirty="0" smtClean="0">
                <a:latin typeface="APL385 Unicode" panose="020B0709000202000203" pitchFamily="49" charset="0"/>
              </a:rPr>
              <a:t>    ⊢</a:t>
            </a:r>
            <a:r>
              <a:rPr lang="en-US" sz="2000" dirty="0" err="1" smtClean="0">
                <a:latin typeface="APL385 Unicode" panose="020B0709000202000203" pitchFamily="49" charset="0"/>
              </a:rPr>
              <a:t>apl</a:t>
            </a:r>
            <a:r>
              <a:rPr lang="en-US" sz="2000" dirty="0" smtClean="0">
                <a:latin typeface="APL385 Unicode" panose="020B0709000202000203" pitchFamily="49" charset="0"/>
              </a:rPr>
              <a:t>← ⎕</a:t>
            </a:r>
            <a:r>
              <a:rPr lang="en-US" sz="2000" dirty="0">
                <a:latin typeface="APL385 Unicode" panose="020B0709000202000203" pitchFamily="49" charset="0"/>
              </a:rPr>
              <a:t>XML xml</a:t>
            </a:r>
          </a:p>
          <a:p>
            <a:r>
              <a:rPr lang="en-US" sz="2000" dirty="0">
                <a:latin typeface="APL385 Unicode" panose="020B0709000202000203" pitchFamily="49" charset="0"/>
              </a:rPr>
              <a:t>┌─┬──────┬───┬──────────┬─┐</a:t>
            </a:r>
          </a:p>
          <a:p>
            <a:r>
              <a:rPr lang="en-US" sz="2000" dirty="0">
                <a:latin typeface="APL385 Unicode" panose="020B0709000202000203" pitchFamily="49" charset="0"/>
              </a:rPr>
              <a:t>│0│person│   │┌───┬────┐│3│</a:t>
            </a:r>
          </a:p>
          <a:p>
            <a:r>
              <a:rPr lang="en-US" sz="2000" dirty="0">
                <a:latin typeface="APL385 Unicode" panose="020B0709000202000203" pitchFamily="49" charset="0"/>
              </a:rPr>
              <a:t>│ │      │   ││</a:t>
            </a:r>
            <a:r>
              <a:rPr lang="en-US" sz="2000" dirty="0" err="1">
                <a:latin typeface="APL385 Unicode" panose="020B0709000202000203" pitchFamily="49" charset="0"/>
              </a:rPr>
              <a:t>sex│male</a:t>
            </a:r>
            <a:r>
              <a:rPr lang="en-US" sz="2000" dirty="0">
                <a:latin typeface="APL385 Unicode" panose="020B0709000202000203" pitchFamily="49" charset="0"/>
              </a:rPr>
              <a:t>││ │</a:t>
            </a:r>
          </a:p>
          <a:p>
            <a:r>
              <a:rPr lang="en-US" sz="2000" dirty="0">
                <a:latin typeface="APL385 Unicode" panose="020B0709000202000203" pitchFamily="49" charset="0"/>
              </a:rPr>
              <a:t>│ │      │   │└───┴────┘│ │</a:t>
            </a:r>
          </a:p>
          <a:p>
            <a:r>
              <a:rPr lang="en-US" sz="2000" dirty="0">
                <a:latin typeface="APL385 Unicode" panose="020B0709000202000203" pitchFamily="49" charset="0"/>
              </a:rPr>
              <a:t>├─┼──────┼───┼──────────┼─┤</a:t>
            </a:r>
          </a:p>
          <a:p>
            <a:r>
              <a:rPr lang="en-US" sz="2000" dirty="0">
                <a:latin typeface="APL385 Unicode" panose="020B0709000202000203" pitchFamily="49" charset="0"/>
              </a:rPr>
              <a:t>│1│name  │Dan│          │5│</a:t>
            </a:r>
          </a:p>
          <a:p>
            <a:r>
              <a:rPr lang="en-US" sz="2000" dirty="0" smtClean="0">
                <a:latin typeface="APL385 Unicode" panose="020B0709000202000203" pitchFamily="49" charset="0"/>
              </a:rPr>
              <a:t>└─┴──────┴───┴──────────┴─┘</a:t>
            </a:r>
          </a:p>
          <a:p>
            <a:r>
              <a:rPr lang="en-US" sz="2000" dirty="0">
                <a:latin typeface="APL385 Unicode" panose="020B0709000202000203" pitchFamily="49" charset="0"/>
              </a:rPr>
              <a:t> </a:t>
            </a:r>
            <a:r>
              <a:rPr lang="en-US" sz="2000" dirty="0" smtClean="0">
                <a:latin typeface="APL385 Unicode" panose="020B0709000202000203" pitchFamily="49" charset="0"/>
              </a:rPr>
              <a:t>   ⎕</a:t>
            </a:r>
            <a:r>
              <a:rPr lang="en-US" sz="2000" dirty="0">
                <a:latin typeface="APL385 Unicode" panose="020B0709000202000203" pitchFamily="49" charset="0"/>
              </a:rPr>
              <a:t>XML </a:t>
            </a:r>
            <a:r>
              <a:rPr lang="en-US" sz="2000" dirty="0" err="1" smtClean="0">
                <a:latin typeface="APL385 Unicode" panose="020B0709000202000203" pitchFamily="49" charset="0"/>
              </a:rPr>
              <a:t>apl</a:t>
            </a:r>
            <a:endParaRPr lang="en-US" sz="2000" dirty="0">
              <a:latin typeface="APL385 Unicode" panose="020B0709000202000203" pitchFamily="49" charset="0"/>
            </a:endParaRPr>
          </a:p>
          <a:p>
            <a:r>
              <a:rPr lang="en-US" sz="2000" dirty="0">
                <a:latin typeface="APL385 Unicode" panose="020B0709000202000203" pitchFamily="49" charset="0"/>
              </a:rPr>
              <a:t>&lt;person sex="male"&gt;                             </a:t>
            </a:r>
          </a:p>
          <a:p>
            <a:r>
              <a:rPr lang="en-US" sz="2000" dirty="0">
                <a:latin typeface="APL385 Unicode" panose="020B0709000202000203" pitchFamily="49" charset="0"/>
              </a:rPr>
              <a:t>  &lt;name&gt;Dan&lt;/name&gt;                              </a:t>
            </a:r>
          </a:p>
          <a:p>
            <a:r>
              <a:rPr lang="en-US" sz="2000" dirty="0">
                <a:latin typeface="APL385 Unicode" panose="020B0709000202000203" pitchFamily="49" charset="0"/>
              </a:rPr>
              <a:t>&lt;/person&gt;</a:t>
            </a:r>
          </a:p>
        </p:txBody>
      </p:sp>
    </p:spTree>
    <p:extLst>
      <p:ext uri="{BB962C8B-B14F-4D97-AF65-F5344CB8AC3E}">
        <p14:creationId xmlns:p14="http://schemas.microsoft.com/office/powerpoint/2010/main" val="1839260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XML was designed to describe data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HTML was designed to display data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XML follows rules strictly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HMTL not so much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Browsers are "tolerant" of </a:t>
            </a:r>
            <a:r>
              <a:rPr lang="en-US" dirty="0" err="1" smtClean="0"/>
              <a:t>mis</a:t>
            </a:r>
            <a:r>
              <a:rPr lang="en-US" dirty="0" smtClean="0"/>
              <a:t>-nesting</a:t>
            </a:r>
            <a:br>
              <a:rPr lang="en-US" dirty="0" smtClean="0"/>
            </a:br>
            <a:r>
              <a:rPr lang="en-US" dirty="0" smtClean="0">
                <a:latin typeface="APL385 Unicode" panose="020B0709000202000203" pitchFamily="49" charset="0"/>
              </a:rPr>
              <a:t>&lt;b&gt;&lt;i&gt;Brian&lt;/b&gt;&lt;/i&gt;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Not all elements require closing tag</a:t>
            </a:r>
            <a:br>
              <a:rPr lang="en-US" dirty="0" smtClean="0"/>
            </a:br>
            <a:r>
              <a:rPr lang="en-US" dirty="0" smtClean="0">
                <a:latin typeface="APL385 Unicode" panose="020B0709000202000203" pitchFamily="49" charset="0"/>
              </a:rPr>
              <a:t>&lt;</a:t>
            </a:r>
            <a:r>
              <a:rPr lang="en-US" dirty="0" err="1" smtClean="0">
                <a:latin typeface="APL385 Unicode" panose="020B0709000202000203" pitchFamily="49" charset="0"/>
              </a:rPr>
              <a:t>br</a:t>
            </a:r>
            <a:r>
              <a:rPr lang="en-US" dirty="0" smtClean="0">
                <a:latin typeface="APL385 Unicode" panose="020B0709000202000203" pitchFamily="49" charset="0"/>
              </a:rPr>
              <a:t>&gt;, &lt;</a:t>
            </a:r>
            <a:r>
              <a:rPr lang="en-US" dirty="0" err="1" smtClean="0">
                <a:latin typeface="APL385 Unicode" panose="020B0709000202000203" pitchFamily="49" charset="0"/>
              </a:rPr>
              <a:t>img</a:t>
            </a:r>
            <a:r>
              <a:rPr lang="en-US" dirty="0" smtClean="0">
                <a:latin typeface="APL385 Unicode" panose="020B0709000202000203" pitchFamily="49" charset="0"/>
              </a:rPr>
              <a:t>&gt;, &lt;meta&gt;, et al</a:t>
            </a:r>
            <a:endParaRPr lang="en-US" dirty="0">
              <a:latin typeface="APL385 Unicode" panose="020B0709000202000203" pitchFamily="49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XML vs 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680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Lightweight data interchange format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Frequently used in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AJAX to transport information between browser/server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Web services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jQuery-style parameters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APL serialization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JavaScript Object </a:t>
            </a:r>
            <a:r>
              <a:rPr lang="en-US" sz="3200" dirty="0" smtClean="0"/>
              <a:t>Notation - JSON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835696" y="1628800"/>
            <a:ext cx="5616624" cy="41549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APL385 Unicode" panose="020B0709000202000203" pitchFamily="49" charset="0"/>
              </a:rPr>
              <a:t>{  </a:t>
            </a:r>
            <a:br>
              <a:rPr lang="en-US" dirty="0">
                <a:latin typeface="APL385 Unicode" panose="020B0709000202000203" pitchFamily="49" charset="0"/>
              </a:rPr>
            </a:br>
            <a:r>
              <a:rPr lang="en-US" dirty="0">
                <a:latin typeface="APL385 Unicode" panose="020B0709000202000203" pitchFamily="49" charset="0"/>
              </a:rPr>
              <a:t>   </a:t>
            </a:r>
            <a:r>
              <a:rPr lang="en-US" b="1" dirty="0">
                <a:latin typeface="APL385 Unicode" panose="020B0709000202000203" pitchFamily="49" charset="0"/>
              </a:rPr>
              <a:t>"name"</a:t>
            </a:r>
            <a:r>
              <a:rPr lang="en-US" dirty="0">
                <a:latin typeface="APL385 Unicode" panose="020B0709000202000203" pitchFamily="49" charset="0"/>
              </a:rPr>
              <a:t>:{  </a:t>
            </a:r>
            <a:br>
              <a:rPr lang="en-US" dirty="0">
                <a:latin typeface="APL385 Unicode" panose="020B0709000202000203" pitchFamily="49" charset="0"/>
              </a:rPr>
            </a:br>
            <a:r>
              <a:rPr lang="en-US" dirty="0">
                <a:latin typeface="APL385 Unicode" panose="020B0709000202000203" pitchFamily="49" charset="0"/>
              </a:rPr>
              <a:t>      </a:t>
            </a:r>
            <a:r>
              <a:rPr lang="en-US" b="1" dirty="0">
                <a:latin typeface="APL385 Unicode" panose="020B0709000202000203" pitchFamily="49" charset="0"/>
              </a:rPr>
              <a:t>"</a:t>
            </a:r>
            <a:r>
              <a:rPr lang="en-US" b="1" dirty="0" err="1">
                <a:latin typeface="APL385 Unicode" panose="020B0709000202000203" pitchFamily="49" charset="0"/>
              </a:rPr>
              <a:t>first"</a:t>
            </a:r>
            <a:r>
              <a:rPr lang="en-US" dirty="0" err="1">
                <a:latin typeface="APL385 Unicode" panose="020B0709000202000203" pitchFamily="49" charset="0"/>
              </a:rPr>
              <a:t>:"Brian</a:t>
            </a:r>
            <a:r>
              <a:rPr lang="en-US" dirty="0">
                <a:latin typeface="APL385 Unicode" panose="020B0709000202000203" pitchFamily="49" charset="0"/>
              </a:rPr>
              <a:t>",</a:t>
            </a:r>
            <a:br>
              <a:rPr lang="en-US" dirty="0">
                <a:latin typeface="APL385 Unicode" panose="020B0709000202000203" pitchFamily="49" charset="0"/>
              </a:rPr>
            </a:br>
            <a:r>
              <a:rPr lang="en-US" dirty="0">
                <a:latin typeface="APL385 Unicode" panose="020B0709000202000203" pitchFamily="49" charset="0"/>
              </a:rPr>
              <a:t>      </a:t>
            </a:r>
            <a:r>
              <a:rPr lang="en-US" b="1" dirty="0">
                <a:latin typeface="APL385 Unicode" panose="020B0709000202000203" pitchFamily="49" charset="0"/>
              </a:rPr>
              <a:t>"</a:t>
            </a:r>
            <a:r>
              <a:rPr lang="en-US" b="1" dirty="0" err="1">
                <a:latin typeface="APL385 Unicode" panose="020B0709000202000203" pitchFamily="49" charset="0"/>
              </a:rPr>
              <a:t>last"</a:t>
            </a:r>
            <a:r>
              <a:rPr lang="en-US" dirty="0" err="1">
                <a:latin typeface="APL385 Unicode" panose="020B0709000202000203" pitchFamily="49" charset="0"/>
              </a:rPr>
              <a:t>:"Becker</a:t>
            </a:r>
            <a:r>
              <a:rPr lang="en-US" dirty="0">
                <a:latin typeface="APL385 Unicode" panose="020B0709000202000203" pitchFamily="49" charset="0"/>
              </a:rPr>
              <a:t>"</a:t>
            </a:r>
            <a:br>
              <a:rPr lang="en-US" dirty="0">
                <a:latin typeface="APL385 Unicode" panose="020B0709000202000203" pitchFamily="49" charset="0"/>
              </a:rPr>
            </a:br>
            <a:r>
              <a:rPr lang="en-US" dirty="0">
                <a:latin typeface="APL385 Unicode" panose="020B0709000202000203" pitchFamily="49" charset="0"/>
              </a:rPr>
              <a:t>   },</a:t>
            </a:r>
            <a:br>
              <a:rPr lang="en-US" dirty="0">
                <a:latin typeface="APL385 Unicode" panose="020B0709000202000203" pitchFamily="49" charset="0"/>
              </a:rPr>
            </a:br>
            <a:r>
              <a:rPr lang="en-US" dirty="0">
                <a:latin typeface="APL385 Unicode" panose="020B0709000202000203" pitchFamily="49" charset="0"/>
              </a:rPr>
              <a:t>   </a:t>
            </a:r>
            <a:r>
              <a:rPr lang="en-US" b="1" dirty="0">
                <a:latin typeface="APL385 Unicode" panose="020B0709000202000203" pitchFamily="49" charset="0"/>
              </a:rPr>
              <a:t>"shoesize"</a:t>
            </a:r>
            <a:r>
              <a:rPr lang="en-US" dirty="0">
                <a:latin typeface="APL385 Unicode" panose="020B0709000202000203" pitchFamily="49" charset="0"/>
              </a:rPr>
              <a:t>:11,</a:t>
            </a:r>
            <a:br>
              <a:rPr lang="en-US" dirty="0">
                <a:latin typeface="APL385 Unicode" panose="020B0709000202000203" pitchFamily="49" charset="0"/>
              </a:rPr>
            </a:br>
            <a:r>
              <a:rPr lang="en-US" dirty="0">
                <a:latin typeface="APL385 Unicode" panose="020B0709000202000203" pitchFamily="49" charset="0"/>
              </a:rPr>
              <a:t>   </a:t>
            </a:r>
            <a:r>
              <a:rPr lang="en-US" b="1" dirty="0">
                <a:latin typeface="APL385 Unicode" panose="020B0709000202000203" pitchFamily="49" charset="0"/>
              </a:rPr>
              <a:t>"coworkers"</a:t>
            </a:r>
            <a:r>
              <a:rPr lang="en-US" dirty="0">
                <a:latin typeface="APL385 Unicode" panose="020B0709000202000203" pitchFamily="49" charset="0"/>
              </a:rPr>
              <a:t>:[  </a:t>
            </a:r>
            <a:br>
              <a:rPr lang="en-US" dirty="0">
                <a:latin typeface="APL385 Unicode" panose="020B0709000202000203" pitchFamily="49" charset="0"/>
              </a:rPr>
            </a:br>
            <a:r>
              <a:rPr lang="en-US" dirty="0">
                <a:latin typeface="APL385 Unicode" panose="020B0709000202000203" pitchFamily="49" charset="0"/>
              </a:rPr>
              <a:t>      "Dan",</a:t>
            </a:r>
            <a:br>
              <a:rPr lang="en-US" dirty="0">
                <a:latin typeface="APL385 Unicode" panose="020B0709000202000203" pitchFamily="49" charset="0"/>
              </a:rPr>
            </a:br>
            <a:r>
              <a:rPr lang="en-US" dirty="0">
                <a:latin typeface="APL385 Unicode" panose="020B0709000202000203" pitchFamily="49" charset="0"/>
              </a:rPr>
              <a:t>      "Morten"</a:t>
            </a:r>
            <a:br>
              <a:rPr lang="en-US" dirty="0">
                <a:latin typeface="APL385 Unicode" panose="020B0709000202000203" pitchFamily="49" charset="0"/>
              </a:rPr>
            </a:br>
            <a:r>
              <a:rPr lang="en-US" dirty="0">
                <a:latin typeface="APL385 Unicode" panose="020B0709000202000203" pitchFamily="49" charset="0"/>
              </a:rPr>
              <a:t>   ]</a:t>
            </a:r>
            <a:br>
              <a:rPr lang="en-US" dirty="0">
                <a:latin typeface="APL385 Unicode" panose="020B0709000202000203" pitchFamily="49" charset="0"/>
              </a:rPr>
            </a:br>
            <a:r>
              <a:rPr lang="en-US" dirty="0">
                <a:latin typeface="APL385 Unicode" panose="020B0709000202000203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43883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 smtClean="0"/>
              <a:t>JavaScript Object Notation</a:t>
            </a:r>
          </a:p>
          <a:p>
            <a:endParaRPr lang="en-US" sz="2800" dirty="0" smtClean="0"/>
          </a:p>
          <a:p>
            <a:pPr algn="l"/>
            <a:r>
              <a:rPr lang="en-US" sz="2800" dirty="0" smtClean="0"/>
              <a:t>Tools exist to deal with it:</a:t>
            </a:r>
          </a:p>
          <a:p>
            <a:pPr algn="l"/>
            <a:endParaRPr lang="en-US" sz="2800" dirty="0" smtClean="0"/>
          </a:p>
          <a:p>
            <a:pPr algn="l"/>
            <a:r>
              <a:rPr lang="en-US" sz="2800" dirty="0" smtClean="0">
                <a:latin typeface="APL385 Unicode" panose="020B0709000202000203" pitchFamily="49" charset="0"/>
              </a:rPr>
              <a:t>   ]load tools/</a:t>
            </a:r>
            <a:r>
              <a:rPr lang="en-US" sz="2800" dirty="0" err="1" smtClean="0">
                <a:latin typeface="APL385 Unicode" panose="020B0709000202000203" pitchFamily="49" charset="0"/>
              </a:rPr>
              <a:t>inet</a:t>
            </a:r>
            <a:r>
              <a:rPr lang="en-US" sz="2800" dirty="0" smtClean="0">
                <a:latin typeface="APL385 Unicode" panose="020B0709000202000203" pitchFamily="49" charset="0"/>
              </a:rPr>
              <a:t>/</a:t>
            </a:r>
            <a:r>
              <a:rPr lang="en-US" sz="2800" dirty="0" err="1" smtClean="0">
                <a:latin typeface="APL385 Unicode" panose="020B0709000202000203" pitchFamily="49" charset="0"/>
              </a:rPr>
              <a:t>json</a:t>
            </a:r>
            <a:endParaRPr lang="en-US" sz="2800" dirty="0" smtClean="0">
              <a:latin typeface="APL385 Unicode" panose="020B0709000202000203" pitchFamily="49" charset="0"/>
            </a:endParaRPr>
          </a:p>
          <a:p>
            <a:pPr algn="l"/>
            <a:r>
              <a:rPr lang="en-US" sz="2800" dirty="0" smtClean="0">
                <a:latin typeface="APL385 Unicode" panose="020B0709000202000203" pitchFamily="49" charset="0"/>
              </a:rPr>
              <a:t>   JSON</a:t>
            </a:r>
            <a:r>
              <a:rPr lang="en-US" sz="2800" dirty="0">
                <a:latin typeface="APL385 Unicode" panose="020B0709000202000203" pitchFamily="49" charset="0"/>
              </a:rPr>
              <a:t>.⎕nl-3</a:t>
            </a:r>
          </a:p>
          <a:p>
            <a:pPr algn="l"/>
            <a:r>
              <a:rPr lang="en-US" sz="2800" dirty="0" err="1" smtClean="0">
                <a:latin typeface="APL385 Unicode" panose="020B0709000202000203" pitchFamily="49" charset="0"/>
              </a:rPr>
              <a:t>fromAPL</a:t>
            </a:r>
            <a:r>
              <a:rPr lang="en-US" sz="2800" dirty="0" smtClean="0">
                <a:latin typeface="APL385 Unicode" panose="020B0709000202000203" pitchFamily="49" charset="0"/>
              </a:rPr>
              <a:t>  </a:t>
            </a:r>
            <a:r>
              <a:rPr lang="en-US" sz="2800" dirty="0" err="1">
                <a:latin typeface="APL385 Unicode" panose="020B0709000202000203" pitchFamily="49" charset="0"/>
              </a:rPr>
              <a:t>fromXML</a:t>
            </a:r>
            <a:r>
              <a:rPr lang="en-US" sz="2800" dirty="0">
                <a:latin typeface="APL385 Unicode" panose="020B0709000202000203" pitchFamily="49" charset="0"/>
              </a:rPr>
              <a:t> </a:t>
            </a:r>
            <a:r>
              <a:rPr lang="en-US" sz="2800" dirty="0" err="1" smtClean="0">
                <a:latin typeface="APL385 Unicode" panose="020B0709000202000203" pitchFamily="49" charset="0"/>
              </a:rPr>
              <a:t>toAPL</a:t>
            </a:r>
            <a:r>
              <a:rPr lang="en-US" sz="2800" dirty="0" smtClean="0">
                <a:latin typeface="APL385 Unicode" panose="020B0709000202000203" pitchFamily="49" charset="0"/>
              </a:rPr>
              <a:t> </a:t>
            </a:r>
            <a:r>
              <a:rPr lang="en-US" sz="2800" dirty="0" err="1" smtClean="0">
                <a:latin typeface="APL385 Unicode" panose="020B0709000202000203" pitchFamily="49" charset="0"/>
              </a:rPr>
              <a:t>toXML</a:t>
            </a:r>
            <a:r>
              <a:rPr lang="en-US" sz="2800" dirty="0" smtClean="0">
                <a:latin typeface="APL385 Unicode" panose="020B0709000202000203" pitchFamily="49" charset="0"/>
              </a:rPr>
              <a:t> </a:t>
            </a:r>
            <a:r>
              <a:rPr lang="en-US" sz="2800" dirty="0" err="1" smtClean="0">
                <a:latin typeface="APL385 Unicode" panose="020B0709000202000203" pitchFamily="49" charset="0"/>
              </a:rPr>
              <a:t>parseName</a:t>
            </a:r>
            <a:r>
              <a:rPr lang="en-US" sz="2800" dirty="0" smtClean="0">
                <a:latin typeface="APL385 Unicode" panose="020B0709000202000203" pitchFamily="49" charset="0"/>
              </a:rPr>
              <a:t> </a:t>
            </a:r>
            <a:endParaRPr lang="en-US" sz="2800" dirty="0">
              <a:latin typeface="APL385 Unicode" panose="020B0709000202000203" pitchFamily="49" charset="0"/>
            </a:endParaRPr>
          </a:p>
          <a:p>
            <a:pPr algn="l"/>
            <a:endParaRPr lang="en-US" sz="2800" dirty="0">
              <a:latin typeface="APL385 Unicode" panose="020B0709000202000203" pitchFamily="49" charset="0"/>
            </a:endParaRPr>
          </a:p>
          <a:p>
            <a:pPr marL="914400" lvl="1" indent="-457200" algn="l">
              <a:buFont typeface="Arial" panose="020B0604020202020204" pitchFamily="34" charset="0"/>
              <a:buChar char="•"/>
            </a:pPr>
            <a:endParaRPr lang="en-US" dirty="0">
              <a:latin typeface="APL385 Unicode" panose="020B0709000202000203" pitchFamily="49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84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sz="2000" dirty="0" smtClean="0"/>
              <a:t>Convert APL to JSON (lossless when serialized)</a:t>
            </a:r>
          </a:p>
          <a:p>
            <a:pPr algn="l"/>
            <a:r>
              <a:rPr lang="en-US" sz="2000" dirty="0" err="1" smtClean="0">
                <a:latin typeface="APL385 Unicode" panose="020B0709000202000203" pitchFamily="49" charset="0"/>
              </a:rPr>
              <a:t>json</a:t>
            </a:r>
            <a:r>
              <a:rPr lang="en-US" sz="2000" dirty="0" smtClean="0">
                <a:latin typeface="APL385 Unicode" panose="020B0709000202000203" pitchFamily="49" charset="0"/>
              </a:rPr>
              <a:t>←{quote serial} </a:t>
            </a:r>
            <a:r>
              <a:rPr lang="en-US" sz="2000" dirty="0" err="1" smtClean="0">
                <a:latin typeface="APL385 Unicode" panose="020B0709000202000203" pitchFamily="49" charset="0"/>
              </a:rPr>
              <a:t>JSON.fromAPL</a:t>
            </a:r>
            <a:r>
              <a:rPr lang="en-US" sz="2000" dirty="0" smtClean="0">
                <a:latin typeface="APL385 Unicode" panose="020B0709000202000203" pitchFamily="49" charset="0"/>
              </a:rPr>
              <a:t> </a:t>
            </a:r>
            <a:r>
              <a:rPr lang="en-US" sz="2000" dirty="0" err="1" smtClean="0">
                <a:latin typeface="APL385 Unicode" panose="020B0709000202000203" pitchFamily="49" charset="0"/>
              </a:rPr>
              <a:t>array|namespace</a:t>
            </a:r>
            <a:endParaRPr lang="en-US" sz="2000" dirty="0" smtClean="0">
              <a:latin typeface="APL385 Unicode" panose="020B0709000202000203" pitchFamily="49" charset="0"/>
            </a:endParaRPr>
          </a:p>
          <a:p>
            <a:pPr algn="l"/>
            <a:r>
              <a:rPr lang="en-US" sz="1000" dirty="0" smtClean="0">
                <a:latin typeface="APL385 Unicode" panose="020B0709000202000203" pitchFamily="49" charset="0"/>
              </a:rPr>
              <a:t/>
            </a:r>
            <a:br>
              <a:rPr lang="en-US" sz="1000" dirty="0" smtClean="0">
                <a:latin typeface="APL385 Unicode" panose="020B0709000202000203" pitchFamily="49" charset="0"/>
              </a:rPr>
            </a:br>
            <a:r>
              <a:rPr lang="en-US" sz="2000" dirty="0"/>
              <a:t>Convert </a:t>
            </a:r>
            <a:r>
              <a:rPr lang="en-US" sz="2000" dirty="0" smtClean="0"/>
              <a:t>JSON to APL </a:t>
            </a:r>
          </a:p>
          <a:p>
            <a:pPr algn="l"/>
            <a:r>
              <a:rPr lang="en-US" sz="2000" dirty="0" err="1" smtClean="0">
                <a:latin typeface="APL385 Unicode" panose="020B0709000202000203" pitchFamily="49" charset="0"/>
              </a:rPr>
              <a:t>apl</a:t>
            </a:r>
            <a:r>
              <a:rPr lang="en-US" sz="2000" dirty="0" smtClean="0">
                <a:latin typeface="APL385 Unicode" panose="020B0709000202000203" pitchFamily="49" charset="0"/>
              </a:rPr>
              <a:t>← {serialized}   </a:t>
            </a:r>
            <a:r>
              <a:rPr lang="en-US" sz="2000" dirty="0" err="1" smtClean="0">
                <a:latin typeface="APL385 Unicode" panose="020B0709000202000203" pitchFamily="49" charset="0"/>
              </a:rPr>
              <a:t>JSON.toAPL</a:t>
            </a:r>
            <a:r>
              <a:rPr lang="en-US" sz="2000" dirty="0" smtClean="0">
                <a:latin typeface="APL385 Unicode" panose="020B0709000202000203" pitchFamily="49" charset="0"/>
              </a:rPr>
              <a:t> </a:t>
            </a:r>
            <a:r>
              <a:rPr lang="en-US" sz="2000" dirty="0" err="1" smtClean="0">
                <a:latin typeface="APL385 Unicode" panose="020B0709000202000203" pitchFamily="49" charset="0"/>
              </a:rPr>
              <a:t>json</a:t>
            </a:r>
            <a:endParaRPr lang="en-US" sz="2000" dirty="0" smtClean="0">
              <a:latin typeface="APL385 Unicode" panose="020B0709000202000203" pitchFamily="49" charset="0"/>
            </a:endParaRPr>
          </a:p>
          <a:p>
            <a:pPr algn="l"/>
            <a:endParaRPr lang="en-US" sz="1000" dirty="0" smtClean="0">
              <a:latin typeface="APL385 Unicode" panose="020B0709000202000203" pitchFamily="49" charset="0"/>
            </a:endParaRPr>
          </a:p>
          <a:p>
            <a:pPr algn="l"/>
            <a:r>
              <a:rPr lang="en-US" sz="2000" dirty="0"/>
              <a:t>Convert </a:t>
            </a:r>
            <a:r>
              <a:rPr lang="en-US" sz="2000" dirty="0" smtClean="0"/>
              <a:t>XML to JSON</a:t>
            </a:r>
            <a:endParaRPr lang="en-US" sz="2000" dirty="0" smtClean="0">
              <a:latin typeface="APL385 Unicode" panose="020B0709000202000203" pitchFamily="49" charset="0"/>
            </a:endParaRPr>
          </a:p>
          <a:p>
            <a:pPr algn="l"/>
            <a:r>
              <a:rPr lang="en-US" sz="2000" dirty="0" err="1" smtClean="0">
                <a:latin typeface="APL385 Unicode" panose="020B0709000202000203" pitchFamily="49" charset="0"/>
              </a:rPr>
              <a:t>json</a:t>
            </a:r>
            <a:r>
              <a:rPr lang="en-US" sz="2000" dirty="0" smtClean="0">
                <a:latin typeface="APL385 Unicode" panose="020B0709000202000203" pitchFamily="49" charset="0"/>
              </a:rPr>
              <a:t>←{quote}        </a:t>
            </a:r>
            <a:r>
              <a:rPr lang="en-US" sz="2000" dirty="0" err="1" smtClean="0">
                <a:latin typeface="APL385 Unicode" panose="020B0709000202000203" pitchFamily="49" charset="0"/>
              </a:rPr>
              <a:t>JSON.fromXML</a:t>
            </a:r>
            <a:r>
              <a:rPr lang="en-US" sz="2000" dirty="0" smtClean="0">
                <a:latin typeface="APL385 Unicode" panose="020B0709000202000203" pitchFamily="49" charset="0"/>
              </a:rPr>
              <a:t> xml</a:t>
            </a:r>
          </a:p>
          <a:p>
            <a:pPr algn="l"/>
            <a:endParaRPr lang="en-US" sz="1000" dirty="0" smtClean="0">
              <a:latin typeface="APL385 Unicode" panose="020B0709000202000203" pitchFamily="49" charset="0"/>
            </a:endParaRPr>
          </a:p>
          <a:p>
            <a:pPr algn="l"/>
            <a:r>
              <a:rPr lang="en-US" sz="2000" dirty="0"/>
              <a:t>Convert </a:t>
            </a:r>
            <a:r>
              <a:rPr lang="en-US" sz="2000" dirty="0" smtClean="0"/>
              <a:t>JSON to XML</a:t>
            </a:r>
            <a:endParaRPr lang="en-US" sz="2000" dirty="0">
              <a:latin typeface="APL385 Unicode" panose="020B0709000202000203" pitchFamily="49" charset="0"/>
            </a:endParaRPr>
          </a:p>
          <a:p>
            <a:pPr algn="l"/>
            <a:r>
              <a:rPr lang="en-US" sz="2000" dirty="0" smtClean="0">
                <a:latin typeface="APL385 Unicode" panose="020B0709000202000203" pitchFamily="49" charset="0"/>
              </a:rPr>
              <a:t>xml← {root}         </a:t>
            </a:r>
            <a:r>
              <a:rPr lang="en-US" sz="2000" dirty="0" err="1" smtClean="0">
                <a:latin typeface="APL385 Unicode" panose="020B0709000202000203" pitchFamily="49" charset="0"/>
              </a:rPr>
              <a:t>JSON.toXML</a:t>
            </a:r>
            <a:r>
              <a:rPr lang="en-US" sz="2000" dirty="0" smtClean="0">
                <a:latin typeface="APL385 Unicode" panose="020B0709000202000203" pitchFamily="49" charset="0"/>
              </a:rPr>
              <a:t> </a:t>
            </a:r>
            <a:r>
              <a:rPr lang="en-US" sz="2000" dirty="0" err="1" smtClean="0">
                <a:latin typeface="APL385 Unicode" panose="020B0709000202000203" pitchFamily="49" charset="0"/>
              </a:rPr>
              <a:t>json</a:t>
            </a:r>
            <a:endParaRPr lang="en-US" sz="2000" dirty="0" smtClean="0">
              <a:latin typeface="APL385 Unicode" panose="020B0709000202000203" pitchFamily="49" charset="0"/>
            </a:endParaRPr>
          </a:p>
          <a:p>
            <a:pPr algn="l"/>
            <a:endParaRPr lang="en-US" sz="1000" dirty="0" smtClean="0">
              <a:latin typeface="APL385 Unicode" panose="020B0709000202000203" pitchFamily="49" charset="0"/>
            </a:endParaRPr>
          </a:p>
          <a:p>
            <a:pPr algn="l"/>
            <a:r>
              <a:rPr lang="en-US" sz="2000" dirty="0"/>
              <a:t>Convert </a:t>
            </a:r>
            <a:r>
              <a:rPr lang="en-US" sz="2000" dirty="0" smtClean="0"/>
              <a:t>invalid APL name</a:t>
            </a:r>
            <a:endParaRPr lang="en-US" sz="2000" dirty="0">
              <a:latin typeface="APL385 Unicode" panose="020B0709000202000203" pitchFamily="49" charset="0"/>
            </a:endParaRPr>
          </a:p>
          <a:p>
            <a:pPr algn="l"/>
            <a:r>
              <a:rPr lang="en-US" sz="2000" dirty="0" smtClean="0">
                <a:latin typeface="APL385 Unicode" panose="020B0709000202000203" pitchFamily="49" charset="0"/>
              </a:rPr>
              <a:t>name←               </a:t>
            </a:r>
            <a:r>
              <a:rPr lang="en-US" sz="2000" dirty="0" err="1" smtClean="0">
                <a:latin typeface="APL385 Unicode" panose="020B0709000202000203" pitchFamily="49" charset="0"/>
              </a:rPr>
              <a:t>JSON.parseName</a:t>
            </a:r>
            <a:r>
              <a:rPr lang="en-US" sz="2000" dirty="0" smtClean="0">
                <a:latin typeface="APL385 Unicode" panose="020B0709000202000203" pitchFamily="49" charset="0"/>
              </a:rPr>
              <a:t> </a:t>
            </a:r>
            <a:r>
              <a:rPr lang="en-US" sz="2000" dirty="0" err="1" smtClean="0">
                <a:latin typeface="APL385 Unicode" panose="020B0709000202000203" pitchFamily="49" charset="0"/>
              </a:rPr>
              <a:t>invalidAPLname</a:t>
            </a:r>
            <a:endParaRPr lang="en-US" sz="2000" dirty="0" smtClean="0">
              <a:latin typeface="APL385 Unicode" panose="020B0709000202000203" pitchFamily="49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JSON Class Methods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40816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Tabular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RDB, Spreadsheet, Table (Word, HTML, </a:t>
            </a:r>
            <a:r>
              <a:rPr lang="en-US" sz="2400" dirty="0" err="1" smtClean="0"/>
              <a:t>etc</a:t>
            </a:r>
            <a:r>
              <a:rPr lang="en-US" sz="2400" dirty="0" smtClean="0"/>
              <a:t>), XML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Hierarchical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XML, JSON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Different Ways to Represent the Same Data</a:t>
            </a:r>
            <a:endParaRPr lang="en-US" sz="2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6969363"/>
              </p:ext>
            </p:extLst>
          </p:nvPr>
        </p:nvGraphicFramePr>
        <p:xfrm>
          <a:off x="611560" y="3116356"/>
          <a:ext cx="7787208" cy="2184852"/>
        </p:xfrm>
        <a:graphic>
          <a:graphicData uri="http://schemas.openxmlformats.org/drawingml/2006/table">
            <a:tbl>
              <a:tblPr/>
              <a:tblGrid>
                <a:gridCol w="691159"/>
                <a:gridCol w="687337"/>
                <a:gridCol w="675406"/>
                <a:gridCol w="1294605"/>
                <a:gridCol w="865139"/>
                <a:gridCol w="1247112"/>
                <a:gridCol w="2326450"/>
              </a:tblGrid>
              <a:tr h="18207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Zipcode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Latitude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Longitude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City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StateAbbr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County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LocationText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8207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62245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38.554515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-89.563107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GERMANTOWN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IL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CLINTON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Germantown, IL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8207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41044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38.63785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-83.966512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GERMANTOWN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KY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BRACKEN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Germantown, KY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8207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20874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39.169859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-77.275645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GERMANTOWN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MD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MONTGOMERY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Germantown, MD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8207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20875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39.1791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-77.273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GERMANTOWN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MD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MONTGOMERY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Germantown, MD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8207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20876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39.191769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-77.243299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GERMANTOWN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MD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MONTGOMERY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Germantown, MD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8207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12526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42.123977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-73.861999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GERMANTOWN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NY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COLUMBIA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Germantown, NY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8207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45327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39.628806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-84.378734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GERMANTOWN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OH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MONTGOMERY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Germantown, OH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8207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38138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35.088885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-89.806773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GERMANTOWN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SHELBY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Germantown, TN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8207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38139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35.087468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-89.761502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GERMANTOWN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SHELBY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Germantown, TN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8207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38183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35.0962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-89.804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GERMANTOWN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SHELBY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Germantown, TN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8207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53022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43.219155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-88.120435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GERMANTOWN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WI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WASHINGTON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Germantown, WI</a:t>
                      </a:r>
                    </a:p>
                  </a:txBody>
                  <a:tcPr marL="9104" marR="9104" marT="9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283968" y="3284984"/>
            <a:ext cx="4392488" cy="26776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50" b="1" dirty="0" smtClean="0">
                <a:latin typeface="APL385 Unicode" panose="020B0709000202000203" pitchFamily="49" charset="0"/>
              </a:rPr>
              <a:t> STATE  </a:t>
            </a:r>
            <a:r>
              <a:rPr lang="en-US" sz="1050" b="1" dirty="0">
                <a:latin typeface="APL385 Unicode" panose="020B0709000202000203" pitchFamily="49" charset="0"/>
              </a:rPr>
              <a:t>COUNTY         </a:t>
            </a:r>
            <a:r>
              <a:rPr lang="en-US" sz="1050" b="1" dirty="0" smtClean="0">
                <a:latin typeface="APL385 Unicode" panose="020B0709000202000203" pitchFamily="49" charset="0"/>
              </a:rPr>
              <a:t>  </a:t>
            </a:r>
            <a:r>
              <a:rPr lang="en-US" sz="1050" b="1" dirty="0">
                <a:latin typeface="APL385 Unicode" panose="020B0709000202000203" pitchFamily="49" charset="0"/>
              </a:rPr>
              <a:t>CITY          </a:t>
            </a:r>
            <a:r>
              <a:rPr lang="en-US" sz="1050" b="1" dirty="0" smtClean="0">
                <a:latin typeface="APL385 Unicode" panose="020B0709000202000203" pitchFamily="49" charset="0"/>
              </a:rPr>
              <a:t>   </a:t>
            </a:r>
            <a:r>
              <a:rPr lang="en-US" sz="1050" b="1" dirty="0">
                <a:latin typeface="APL385 Unicode" panose="020B0709000202000203" pitchFamily="49" charset="0"/>
              </a:rPr>
              <a:t>ZIPCODE</a:t>
            </a:r>
          </a:p>
          <a:p>
            <a:r>
              <a:rPr lang="en-US" sz="1050" dirty="0">
                <a:latin typeface="APL385 Unicode" panose="020B0709000202000203" pitchFamily="49" charset="0"/>
              </a:rPr>
              <a:t>┌ MD ─┬ MONTGOMERY </a:t>
            </a:r>
            <a:r>
              <a:rPr lang="en-US" sz="1050" dirty="0" smtClean="0">
                <a:latin typeface="APL385 Unicode" panose="020B0709000202000203" pitchFamily="49" charset="0"/>
              </a:rPr>
              <a:t>────┬ </a:t>
            </a:r>
            <a:r>
              <a:rPr lang="en-US" sz="1050" dirty="0">
                <a:latin typeface="APL385 Unicode" panose="020B0709000202000203" pitchFamily="49" charset="0"/>
              </a:rPr>
              <a:t>GAITHERSBURG </a:t>
            </a:r>
            <a:r>
              <a:rPr lang="en-US" sz="1050" dirty="0" smtClean="0">
                <a:latin typeface="APL385 Unicode" panose="020B0709000202000203" pitchFamily="49" charset="0"/>
              </a:rPr>
              <a:t>──┬ </a:t>
            </a:r>
            <a:r>
              <a:rPr lang="en-US" sz="1050" dirty="0">
                <a:latin typeface="APL385 Unicode" panose="020B0709000202000203" pitchFamily="49" charset="0"/>
              </a:rPr>
              <a:t>20842</a:t>
            </a:r>
          </a:p>
          <a:p>
            <a:r>
              <a:rPr lang="en-US" sz="1050" dirty="0">
                <a:latin typeface="APL385 Unicode" panose="020B0709000202000203" pitchFamily="49" charset="0"/>
              </a:rPr>
              <a:t>│     │                </a:t>
            </a:r>
            <a:r>
              <a:rPr lang="en-US" sz="1050" dirty="0" smtClean="0">
                <a:latin typeface="APL385 Unicode" panose="020B0709000202000203" pitchFamily="49" charset="0"/>
              </a:rPr>
              <a:t>│                </a:t>
            </a:r>
            <a:r>
              <a:rPr lang="en-US" sz="1050" dirty="0">
                <a:latin typeface="APL385 Unicode" panose="020B0709000202000203" pitchFamily="49" charset="0"/>
              </a:rPr>
              <a:t>├ 20844 </a:t>
            </a:r>
          </a:p>
          <a:p>
            <a:r>
              <a:rPr lang="en-US" sz="1050" dirty="0">
                <a:latin typeface="APL385 Unicode" panose="020B0709000202000203" pitchFamily="49" charset="0"/>
              </a:rPr>
              <a:t>│     │                </a:t>
            </a:r>
            <a:r>
              <a:rPr lang="en-US" sz="1050" dirty="0" smtClean="0">
                <a:latin typeface="APL385 Unicode" panose="020B0709000202000203" pitchFamily="49" charset="0"/>
              </a:rPr>
              <a:t>│                </a:t>
            </a:r>
            <a:r>
              <a:rPr lang="en-US" sz="1050" dirty="0">
                <a:latin typeface="APL385 Unicode" panose="020B0709000202000203" pitchFamily="49" charset="0"/>
              </a:rPr>
              <a:t>└ 20846            </a:t>
            </a:r>
          </a:p>
          <a:p>
            <a:r>
              <a:rPr lang="en-US" sz="1050" dirty="0">
                <a:latin typeface="APL385 Unicode" panose="020B0709000202000203" pitchFamily="49" charset="0"/>
              </a:rPr>
              <a:t>│     │                </a:t>
            </a:r>
            <a:r>
              <a:rPr lang="en-US" sz="1050" dirty="0" smtClean="0">
                <a:latin typeface="APL385 Unicode" panose="020B0709000202000203" pitchFamily="49" charset="0"/>
              </a:rPr>
              <a:t>└ </a:t>
            </a:r>
            <a:r>
              <a:rPr lang="en-US" sz="1050" dirty="0">
                <a:latin typeface="APL385 Unicode" panose="020B0709000202000203" pitchFamily="49" charset="0"/>
              </a:rPr>
              <a:t>GERMANTOWN </a:t>
            </a:r>
            <a:r>
              <a:rPr lang="en-US" sz="1050" dirty="0" smtClean="0">
                <a:latin typeface="APL385 Unicode" panose="020B0709000202000203" pitchFamily="49" charset="0"/>
              </a:rPr>
              <a:t>────┬ </a:t>
            </a:r>
            <a:r>
              <a:rPr lang="en-US" sz="1050" dirty="0">
                <a:latin typeface="APL385 Unicode" panose="020B0709000202000203" pitchFamily="49" charset="0"/>
              </a:rPr>
              <a:t>20874</a:t>
            </a:r>
          </a:p>
          <a:p>
            <a:r>
              <a:rPr lang="en-US" sz="1050" dirty="0">
                <a:latin typeface="APL385 Unicode" panose="020B0709000202000203" pitchFamily="49" charset="0"/>
              </a:rPr>
              <a:t>│     │                </a:t>
            </a:r>
            <a:r>
              <a:rPr lang="en-US" sz="1050" dirty="0" smtClean="0">
                <a:latin typeface="APL385 Unicode" panose="020B0709000202000203" pitchFamily="49" charset="0"/>
              </a:rPr>
              <a:t>                 </a:t>
            </a:r>
            <a:r>
              <a:rPr lang="en-US" sz="1050" dirty="0">
                <a:latin typeface="APL385 Unicode" panose="020B0709000202000203" pitchFamily="49" charset="0"/>
              </a:rPr>
              <a:t>└ 20879</a:t>
            </a:r>
          </a:p>
          <a:p>
            <a:r>
              <a:rPr lang="en-US" sz="1050" dirty="0">
                <a:latin typeface="APL385 Unicode" panose="020B0709000202000203" pitchFamily="49" charset="0"/>
              </a:rPr>
              <a:t>│     └ PRINCE GEORGES </a:t>
            </a:r>
            <a:r>
              <a:rPr lang="en-US" sz="1050" dirty="0" smtClean="0">
                <a:latin typeface="APL385 Unicode" panose="020B0709000202000203" pitchFamily="49" charset="0"/>
              </a:rPr>
              <a:t>┬ </a:t>
            </a:r>
            <a:r>
              <a:rPr lang="en-US" sz="1050" dirty="0">
                <a:latin typeface="APL385 Unicode" panose="020B0709000202000203" pitchFamily="49" charset="0"/>
              </a:rPr>
              <a:t>BELTSVILLE </a:t>
            </a:r>
            <a:r>
              <a:rPr lang="en-US" sz="1050" dirty="0" smtClean="0">
                <a:latin typeface="APL385 Unicode" panose="020B0709000202000203" pitchFamily="49" charset="0"/>
              </a:rPr>
              <a:t>────┬ </a:t>
            </a:r>
            <a:r>
              <a:rPr lang="en-US" sz="1050" dirty="0">
                <a:latin typeface="APL385 Unicode" panose="020B0709000202000203" pitchFamily="49" charset="0"/>
              </a:rPr>
              <a:t>20704</a:t>
            </a:r>
          </a:p>
          <a:p>
            <a:r>
              <a:rPr lang="en-US" sz="1050" dirty="0">
                <a:latin typeface="APL385 Unicode" panose="020B0709000202000203" pitchFamily="49" charset="0"/>
              </a:rPr>
              <a:t>│                      </a:t>
            </a:r>
            <a:r>
              <a:rPr lang="en-US" sz="1050" dirty="0" smtClean="0">
                <a:latin typeface="APL385 Unicode" panose="020B0709000202000203" pitchFamily="49" charset="0"/>
              </a:rPr>
              <a:t>│                </a:t>
            </a:r>
            <a:r>
              <a:rPr lang="en-US" sz="1050" dirty="0">
                <a:latin typeface="APL385 Unicode" panose="020B0709000202000203" pitchFamily="49" charset="0"/>
              </a:rPr>
              <a:t>└ 20705   </a:t>
            </a:r>
          </a:p>
          <a:p>
            <a:r>
              <a:rPr lang="en-US" sz="1050" dirty="0">
                <a:latin typeface="APL385 Unicode" panose="020B0709000202000203" pitchFamily="49" charset="0"/>
              </a:rPr>
              <a:t>│                      </a:t>
            </a:r>
            <a:r>
              <a:rPr lang="en-US" sz="1050" dirty="0" smtClean="0">
                <a:latin typeface="APL385 Unicode" panose="020B0709000202000203" pitchFamily="49" charset="0"/>
              </a:rPr>
              <a:t>└ </a:t>
            </a:r>
            <a:r>
              <a:rPr lang="en-US" sz="1050" dirty="0">
                <a:latin typeface="APL385 Unicode" panose="020B0709000202000203" pitchFamily="49" charset="0"/>
              </a:rPr>
              <a:t>OXON HILL </a:t>
            </a:r>
            <a:r>
              <a:rPr lang="en-US" sz="1050" dirty="0" smtClean="0">
                <a:latin typeface="APL385 Unicode" panose="020B0709000202000203" pitchFamily="49" charset="0"/>
              </a:rPr>
              <a:t>────── </a:t>
            </a:r>
            <a:r>
              <a:rPr lang="en-US" sz="1050" dirty="0">
                <a:latin typeface="APL385 Unicode" panose="020B0709000202000203" pitchFamily="49" charset="0"/>
              </a:rPr>
              <a:t>20723    </a:t>
            </a:r>
          </a:p>
          <a:p>
            <a:r>
              <a:rPr lang="en-US" sz="1050" dirty="0">
                <a:latin typeface="APL385 Unicode" panose="020B0709000202000203" pitchFamily="49" charset="0"/>
              </a:rPr>
              <a:t>└ NY ─┬ MONROE </a:t>
            </a:r>
            <a:r>
              <a:rPr lang="en-US" sz="1050" dirty="0" smtClean="0">
                <a:latin typeface="APL385 Unicode" panose="020B0709000202000203" pitchFamily="49" charset="0"/>
              </a:rPr>
              <a:t>────────┬ </a:t>
            </a:r>
            <a:r>
              <a:rPr lang="en-US" sz="1050" dirty="0">
                <a:latin typeface="APL385 Unicode" panose="020B0709000202000203" pitchFamily="49" charset="0"/>
              </a:rPr>
              <a:t>HENRIETTA </a:t>
            </a:r>
            <a:r>
              <a:rPr lang="en-US" sz="1050" dirty="0" smtClean="0">
                <a:latin typeface="APL385 Unicode" panose="020B0709000202000203" pitchFamily="49" charset="0"/>
              </a:rPr>
              <a:t>────── </a:t>
            </a:r>
            <a:r>
              <a:rPr lang="en-US" sz="1050" dirty="0">
                <a:latin typeface="APL385 Unicode" panose="020B0709000202000203" pitchFamily="49" charset="0"/>
              </a:rPr>
              <a:t>14467    </a:t>
            </a:r>
          </a:p>
          <a:p>
            <a:r>
              <a:rPr lang="en-US" sz="1050" dirty="0">
                <a:latin typeface="APL385 Unicode" panose="020B0709000202000203" pitchFamily="49" charset="0"/>
              </a:rPr>
              <a:t>      │                </a:t>
            </a:r>
            <a:r>
              <a:rPr lang="en-US" sz="1050" dirty="0" smtClean="0">
                <a:latin typeface="APL385 Unicode" panose="020B0709000202000203" pitchFamily="49" charset="0"/>
              </a:rPr>
              <a:t>└ </a:t>
            </a:r>
            <a:r>
              <a:rPr lang="en-US" sz="1050" dirty="0">
                <a:latin typeface="APL385 Unicode" panose="020B0709000202000203" pitchFamily="49" charset="0"/>
              </a:rPr>
              <a:t>ROCHESTER </a:t>
            </a:r>
            <a:r>
              <a:rPr lang="en-US" sz="1050" dirty="0" smtClean="0">
                <a:latin typeface="APL385 Unicode" panose="020B0709000202000203" pitchFamily="49" charset="0"/>
              </a:rPr>
              <a:t>─────┬ </a:t>
            </a:r>
            <a:r>
              <a:rPr lang="en-US" sz="1050" dirty="0">
                <a:latin typeface="APL385 Unicode" panose="020B0709000202000203" pitchFamily="49" charset="0"/>
              </a:rPr>
              <a:t>14612</a:t>
            </a:r>
          </a:p>
          <a:p>
            <a:r>
              <a:rPr lang="en-US" sz="1050" dirty="0">
                <a:latin typeface="APL385 Unicode" panose="020B0709000202000203" pitchFamily="49" charset="0"/>
              </a:rPr>
              <a:t>      │                </a:t>
            </a:r>
            <a:r>
              <a:rPr lang="en-US" sz="1050" dirty="0" smtClean="0">
                <a:latin typeface="APL385 Unicode" panose="020B0709000202000203" pitchFamily="49" charset="0"/>
              </a:rPr>
              <a:t>                 </a:t>
            </a:r>
            <a:r>
              <a:rPr lang="en-US" sz="1050" dirty="0">
                <a:latin typeface="APL385 Unicode" panose="020B0709000202000203" pitchFamily="49" charset="0"/>
              </a:rPr>
              <a:t>├ 14623</a:t>
            </a:r>
          </a:p>
          <a:p>
            <a:r>
              <a:rPr lang="en-US" sz="1050" dirty="0">
                <a:latin typeface="APL385 Unicode" panose="020B0709000202000203" pitchFamily="49" charset="0"/>
              </a:rPr>
              <a:t>      │                </a:t>
            </a:r>
            <a:r>
              <a:rPr lang="en-US" sz="1050" dirty="0" smtClean="0">
                <a:latin typeface="APL385 Unicode" panose="020B0709000202000203" pitchFamily="49" charset="0"/>
              </a:rPr>
              <a:t>                 </a:t>
            </a:r>
            <a:r>
              <a:rPr lang="en-US" sz="1050" dirty="0">
                <a:latin typeface="APL385 Unicode" panose="020B0709000202000203" pitchFamily="49" charset="0"/>
              </a:rPr>
              <a:t>└ 14624</a:t>
            </a:r>
          </a:p>
          <a:p>
            <a:r>
              <a:rPr lang="en-US" sz="1050" dirty="0">
                <a:latin typeface="APL385 Unicode" panose="020B0709000202000203" pitchFamily="49" charset="0"/>
              </a:rPr>
              <a:t>      └ WESTCHESTER </a:t>
            </a:r>
            <a:r>
              <a:rPr lang="en-US" sz="1050" dirty="0" smtClean="0">
                <a:latin typeface="APL385 Unicode" panose="020B0709000202000203" pitchFamily="49" charset="0"/>
              </a:rPr>
              <a:t>───┬ </a:t>
            </a:r>
            <a:r>
              <a:rPr lang="en-US" sz="1050" dirty="0">
                <a:latin typeface="APL385 Unicode" panose="020B0709000202000203" pitchFamily="49" charset="0"/>
              </a:rPr>
              <a:t>ARMONK </a:t>
            </a:r>
            <a:r>
              <a:rPr lang="en-US" sz="1050" dirty="0" smtClean="0">
                <a:latin typeface="APL385 Unicode" panose="020B0709000202000203" pitchFamily="49" charset="0"/>
              </a:rPr>
              <a:t>───────── </a:t>
            </a:r>
            <a:r>
              <a:rPr lang="en-US" sz="1050" dirty="0">
                <a:latin typeface="APL385 Unicode" panose="020B0709000202000203" pitchFamily="49" charset="0"/>
              </a:rPr>
              <a:t>10504</a:t>
            </a:r>
          </a:p>
          <a:p>
            <a:r>
              <a:rPr lang="en-US" sz="1050" dirty="0">
                <a:latin typeface="APL385 Unicode" panose="020B0709000202000203" pitchFamily="49" charset="0"/>
              </a:rPr>
              <a:t>                       </a:t>
            </a:r>
            <a:r>
              <a:rPr lang="en-US" sz="1050" dirty="0" smtClean="0">
                <a:latin typeface="APL385 Unicode" panose="020B0709000202000203" pitchFamily="49" charset="0"/>
              </a:rPr>
              <a:t>├ </a:t>
            </a:r>
            <a:r>
              <a:rPr lang="en-US" sz="1050" dirty="0">
                <a:latin typeface="APL385 Unicode" panose="020B0709000202000203" pitchFamily="49" charset="0"/>
              </a:rPr>
              <a:t>BEDFORD </a:t>
            </a:r>
            <a:r>
              <a:rPr lang="en-US" sz="1050" dirty="0" smtClean="0">
                <a:latin typeface="APL385 Unicode" panose="020B0709000202000203" pitchFamily="49" charset="0"/>
              </a:rPr>
              <a:t>──────── </a:t>
            </a:r>
            <a:r>
              <a:rPr lang="en-US" sz="1050" dirty="0">
                <a:latin typeface="APL385 Unicode" panose="020B0709000202000203" pitchFamily="49" charset="0"/>
              </a:rPr>
              <a:t>10506</a:t>
            </a:r>
          </a:p>
          <a:p>
            <a:r>
              <a:rPr lang="en-US" sz="1050" dirty="0">
                <a:latin typeface="APL385 Unicode" panose="020B0709000202000203" pitchFamily="49" charset="0"/>
              </a:rPr>
              <a:t>                       </a:t>
            </a:r>
            <a:r>
              <a:rPr lang="en-US" sz="1050" dirty="0" smtClean="0">
                <a:latin typeface="APL385 Unicode" panose="020B0709000202000203" pitchFamily="49" charset="0"/>
              </a:rPr>
              <a:t>└ </a:t>
            </a:r>
            <a:r>
              <a:rPr lang="en-US" sz="1050" dirty="0">
                <a:latin typeface="APL385 Unicode" panose="020B0709000202000203" pitchFamily="49" charset="0"/>
              </a:rPr>
              <a:t>VALHALLA </a:t>
            </a:r>
            <a:r>
              <a:rPr lang="en-US" sz="1050" dirty="0" smtClean="0">
                <a:latin typeface="APL385 Unicode" panose="020B0709000202000203" pitchFamily="49" charset="0"/>
              </a:rPr>
              <a:t>─────── </a:t>
            </a:r>
            <a:r>
              <a:rPr lang="en-US" sz="1050" dirty="0">
                <a:latin typeface="APL385 Unicode" panose="020B0709000202000203" pitchFamily="49" charset="0"/>
              </a:rPr>
              <a:t>10595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8240" y="1844824"/>
            <a:ext cx="7920880" cy="36009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PL385 Unicode" panose="020B0709000202000203" pitchFamily="49" charset="0"/>
              </a:rPr>
              <a:t>{"zips": [</a:t>
            </a:r>
          </a:p>
          <a:p>
            <a:r>
              <a:rPr lang="en-US" sz="2000" dirty="0">
                <a:latin typeface="APL385 Unicode" panose="020B0709000202000203" pitchFamily="49" charset="0"/>
              </a:rPr>
              <a:t>   {"MD": [</a:t>
            </a:r>
          </a:p>
          <a:p>
            <a:r>
              <a:rPr lang="en-US" sz="2000" dirty="0">
                <a:latin typeface="APL385 Unicode" panose="020B0709000202000203" pitchFamily="49" charset="0"/>
              </a:rPr>
              <a:t>      {"Montgomery": [</a:t>
            </a:r>
          </a:p>
          <a:p>
            <a:r>
              <a:rPr lang="en-US" sz="2000" dirty="0">
                <a:latin typeface="APL385 Unicode" panose="020B0709000202000203" pitchFamily="49" charset="0"/>
              </a:rPr>
              <a:t>         {"Gaithersburg": [</a:t>
            </a:r>
          </a:p>
          <a:p>
            <a:r>
              <a:rPr lang="en-US" sz="2000" dirty="0">
                <a:latin typeface="APL385 Unicode" panose="020B0709000202000203" pitchFamily="49" charset="0"/>
              </a:rPr>
              <a:t>            {"zip": 20842,"lat": 12,"long": 23},</a:t>
            </a:r>
          </a:p>
          <a:p>
            <a:r>
              <a:rPr lang="en-US" sz="2000" dirty="0">
                <a:latin typeface="APL385 Unicode" panose="020B0709000202000203" pitchFamily="49" charset="0"/>
              </a:rPr>
              <a:t>            {"zip": 20844,"lat": 14,"long": 26}]},</a:t>
            </a:r>
          </a:p>
          <a:p>
            <a:r>
              <a:rPr lang="en-US" sz="2000" dirty="0">
                <a:latin typeface="APL385 Unicode" panose="020B0709000202000203" pitchFamily="49" charset="0"/>
              </a:rPr>
              <a:t>         {"Germantown": [</a:t>
            </a:r>
          </a:p>
          <a:p>
            <a:r>
              <a:rPr lang="en-US" sz="2000" dirty="0">
                <a:latin typeface="APL385 Unicode" panose="020B0709000202000203" pitchFamily="49" charset="0"/>
              </a:rPr>
              <a:t>            {"zip": 20874,"lat": 12,"long": 23}]}</a:t>
            </a:r>
          </a:p>
          <a:p>
            <a:r>
              <a:rPr lang="en-US" sz="2000" dirty="0">
                <a:latin typeface="APL385 Unicode" panose="020B0709000202000203" pitchFamily="49" charset="0"/>
              </a:rPr>
              <a:t>         ]}</a:t>
            </a:r>
          </a:p>
          <a:p>
            <a:r>
              <a:rPr lang="en-US" sz="2000" dirty="0">
                <a:latin typeface="APL385 Unicode" panose="020B0709000202000203" pitchFamily="49" charset="0"/>
              </a:rPr>
              <a:t>      ]}</a:t>
            </a:r>
          </a:p>
          <a:p>
            <a:r>
              <a:rPr lang="en-US" sz="2000" dirty="0">
                <a:latin typeface="APL385 Unicode" panose="020B0709000202000203" pitchFamily="49" charset="0"/>
              </a:rPr>
              <a:t>  ]}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07904" y="5661248"/>
            <a:ext cx="1368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+mj-lt"/>
                <a:hlinkClick r:id="rId2" action="ppaction://hlinksldjump"/>
              </a:rPr>
              <a:t>Menu</a:t>
            </a:r>
            <a:endParaRPr lang="en-GB" sz="32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00797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 animBg="1"/>
      <p:bldP spid="5" grpId="1" animBg="1"/>
      <p:bldP spid="7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 numCol="2"/>
          <a:lstStyle/>
          <a:p>
            <a:pPr algn="l"/>
            <a:r>
              <a:rPr lang="en-US" sz="3600" dirty="0" smtClean="0">
                <a:hlinkClick r:id="rId2" action="ppaction://hlinksldjump"/>
              </a:rPr>
              <a:t>Native Files</a:t>
            </a:r>
            <a:endParaRPr lang="en-US" sz="3600" dirty="0" smtClean="0"/>
          </a:p>
          <a:p>
            <a:pPr algn="l"/>
            <a:r>
              <a:rPr lang="en-US" sz="3600" dirty="0" smtClean="0">
                <a:hlinkClick r:id="rId3" action="ppaction://hlinksldjump"/>
              </a:rPr>
              <a:t>Component Files</a:t>
            </a:r>
            <a:endParaRPr lang="en-US" sz="3600" dirty="0" smtClean="0"/>
          </a:p>
          <a:p>
            <a:pPr algn="l"/>
            <a:r>
              <a:rPr lang="en-US" sz="3600" dirty="0" smtClean="0">
                <a:hlinkClick r:id="rId4" action="ppaction://hlinksldjump"/>
              </a:rPr>
              <a:t>CSV and Excel Files</a:t>
            </a:r>
            <a:endParaRPr lang="en-US" sz="3600" dirty="0" smtClean="0"/>
          </a:p>
          <a:p>
            <a:pPr algn="l"/>
            <a:r>
              <a:rPr lang="en-US" sz="3600" dirty="0" smtClean="0">
                <a:hlinkClick r:id="rId5" action="ppaction://hlinksldjump"/>
              </a:rPr>
              <a:t>XML Files</a:t>
            </a:r>
            <a:endParaRPr lang="en-US" sz="3600" dirty="0" smtClean="0"/>
          </a:p>
          <a:p>
            <a:pPr algn="l"/>
            <a:r>
              <a:rPr lang="en-US" sz="3600" dirty="0" smtClean="0">
                <a:hlinkClick r:id="rId6" action="ppaction://hlinksldjump"/>
              </a:rPr>
              <a:t>Databases</a:t>
            </a:r>
            <a:endParaRPr lang="en-US" sz="3600" dirty="0" smtClean="0"/>
          </a:p>
          <a:p>
            <a:pPr algn="l"/>
            <a:r>
              <a:rPr lang="en-US" sz="3600" dirty="0" smtClean="0">
                <a:hlinkClick r:id="rId7" action="ppaction://hlinksldjump"/>
              </a:rPr>
              <a:t>XML / JSON Data</a:t>
            </a:r>
            <a:endParaRPr lang="en-US" sz="3600" dirty="0" smtClean="0"/>
          </a:p>
          <a:p>
            <a:pPr algn="l"/>
            <a:r>
              <a:rPr lang="en-US" sz="3600" dirty="0" smtClean="0">
                <a:hlinkClick r:id="rId8" action="ppaction://hlinksldjump"/>
              </a:rPr>
              <a:t>MS Office API</a:t>
            </a:r>
            <a:r>
              <a:rPr lang="en-US" sz="3600" dirty="0" smtClean="0"/>
              <a:t> and</a:t>
            </a:r>
          </a:p>
          <a:p>
            <a:pPr algn="l"/>
            <a:r>
              <a:rPr lang="en-US" sz="3600" dirty="0" smtClean="0">
                <a:hlinkClick r:id="rId9" action="ppaction://hlinksldjump"/>
              </a:rPr>
              <a:t>Google APIs</a:t>
            </a:r>
            <a:endParaRPr lang="en-US" sz="3600" dirty="0" smtClean="0"/>
          </a:p>
          <a:p>
            <a:pPr algn="l"/>
            <a:r>
              <a:rPr lang="en-US" sz="3600" dirty="0" smtClean="0">
                <a:hlinkClick r:id="rId10" action="ppaction://hlinksldjump"/>
              </a:rPr>
              <a:t>Visualizing Data</a:t>
            </a:r>
            <a:endParaRPr lang="en-US" sz="36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What Shall We Talk About?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6276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Application components that run on the web.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Use standard protocols and formats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SOAP, HTTP, XML, JSON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Two predominant schools of thought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SOAP – Simple Object Access Protocol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REST – Representational State Transfer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85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Uses an XML dialect called SOAP over HTTP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Web Service Description Language (WSDL) used to describe the web service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000" dirty="0" smtClean="0"/>
              <a:t>Operations that can be performed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000" dirty="0" smtClean="0"/>
              <a:t>Input and output message format and content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000" dirty="0" smtClean="0"/>
              <a:t>Binding information for how to call the web service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>
                <a:hlinkClick r:id="rId2"/>
              </a:rPr>
              <a:t>Sample SOAP Web Service</a:t>
            </a:r>
            <a:endParaRPr lang="en-US" sz="2400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SAWS – Dyalog's Stand Alone Web Service framework can be used to both provide and consume SOAP-based web </a:t>
            </a:r>
            <a:r>
              <a:rPr lang="en-US" sz="2400" dirty="0" err="1" smtClean="0"/>
              <a:t>wervices</a:t>
            </a:r>
            <a:endParaRPr lang="en-US" sz="24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SOAP-based Web Services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612403" y="3116830"/>
            <a:ext cx="7920037" cy="2616426"/>
            <a:chOff x="611560" y="3212976"/>
            <a:chExt cx="7920037" cy="2616426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212"/>
            <a:stretch/>
          </p:blipFill>
          <p:spPr bwMode="auto">
            <a:xfrm>
              <a:off x="611560" y="3212976"/>
              <a:ext cx="7920037" cy="26164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</p:pic>
        <p:sp>
          <p:nvSpPr>
            <p:cNvPr id="4" name="TextBox 3"/>
            <p:cNvSpPr txBox="1"/>
            <p:nvPr/>
          </p:nvSpPr>
          <p:spPr>
            <a:xfrm>
              <a:off x="3923928" y="5271591"/>
              <a:ext cx="1512168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PL385 Unicode" panose="020B0709000202000203" pitchFamily="49" charset="0"/>
                </a:rPr>
                <a:t>HTTP(S)</a:t>
              </a:r>
              <a:endParaRPr lang="en-US" dirty="0">
                <a:latin typeface="APL385 Unicode" panose="020B0709000202000203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4414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Use standard HTTP methods (GET, POST, PUT, DELETE) to access and manipulate resources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Resources are represented by URIs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Parameters can be passed via URI (GET) or in message body (POST)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hlinkClick r:id="rId3"/>
              </a:rPr>
              <a:t>http://</a:t>
            </a:r>
            <a:r>
              <a:rPr lang="en-US" sz="2400" dirty="0" smtClean="0">
                <a:hlinkClick r:id="rId3"/>
              </a:rPr>
              <a:t>graphical.weather.gov/xml/sample_products/browser_interface/ndfdBrowserClientByDay.php?zipCodeList=14586&amp;format=24+hourly&amp;numDays=1</a:t>
            </a:r>
            <a:endParaRPr lang="en-US" sz="2400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Provider: MiServer 3.0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Consumer: conga </a:t>
            </a:r>
            <a:r>
              <a:rPr lang="en-US" sz="2400" dirty="0" err="1" smtClean="0"/>
              <a:t>Samples.HTTPxxx</a:t>
            </a:r>
            <a:r>
              <a:rPr lang="en-US" sz="2400" dirty="0" smtClean="0"/>
              <a:t> 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RESTful</a:t>
            </a:r>
            <a:r>
              <a:rPr lang="en-US" dirty="0" smtClean="0"/>
              <a:t> Web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30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83568" y="1773936"/>
            <a:ext cx="7776864" cy="4535384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000" dirty="0"/>
              <a:t>H</a:t>
            </a:r>
            <a:r>
              <a:rPr lang="en-US" sz="2000" dirty="0" smtClean="0"/>
              <a:t>as a base URI </a:t>
            </a:r>
            <a:endParaRPr lang="en-US" sz="20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000" dirty="0" smtClean="0"/>
              <a:t>Returns a standard MIME type</a:t>
            </a:r>
            <a:r>
              <a:rPr lang="en-US" sz="2000" dirty="0"/>
              <a:t> </a:t>
            </a:r>
            <a:r>
              <a:rPr lang="en-US" sz="2000" dirty="0" smtClean="0"/>
              <a:t>JSON, XML, images,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000" dirty="0" smtClean="0"/>
              <a:t>Collection	</a:t>
            </a:r>
            <a:r>
              <a:rPr lang="en-US" sz="2000" dirty="0" smtClean="0">
                <a:latin typeface="APL385 Unicode" panose="020B0709000202000203" pitchFamily="49" charset="0"/>
                <a:hlinkClick r:id="rId3"/>
              </a:rPr>
              <a:t>http</a:t>
            </a:r>
            <a:r>
              <a:rPr lang="en-US" sz="2000" dirty="0">
                <a:latin typeface="APL385 Unicode" panose="020B0709000202000203" pitchFamily="49" charset="0"/>
                <a:hlinkClick r:id="rId3"/>
              </a:rPr>
              <a:t>://example.com/cds</a:t>
            </a:r>
            <a:r>
              <a:rPr lang="en-US" sz="2000" dirty="0" smtClean="0">
                <a:latin typeface="APL385 Unicode" panose="020B0709000202000203" pitchFamily="49" charset="0"/>
                <a:hlinkClick r:id="rId3"/>
              </a:rPr>
              <a:t>/</a:t>
            </a:r>
            <a:endParaRPr lang="en-US" sz="2000" dirty="0" smtClean="0"/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1800" dirty="0" smtClean="0"/>
              <a:t>GET	list of URIs of the collection's elements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1800" dirty="0" smtClean="0"/>
              <a:t>PUT	replace the entire collection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1800" dirty="0" smtClean="0"/>
              <a:t>POST	create a new collection entry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1800" dirty="0" smtClean="0"/>
              <a:t>DELETE	delete the entire collection</a:t>
            </a:r>
            <a:endParaRPr lang="en-US" sz="18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000" dirty="0" smtClean="0"/>
              <a:t>Element	</a:t>
            </a:r>
            <a:r>
              <a:rPr lang="en-US" sz="2000" dirty="0" smtClean="0">
                <a:latin typeface="APL385 Unicode" panose="020B0709000202000203" pitchFamily="49" charset="0"/>
                <a:hlinkClick r:id="rId4"/>
              </a:rPr>
              <a:t>http://example.com/cds/cd23</a:t>
            </a:r>
            <a:r>
              <a:rPr lang="en-US" sz="2000" dirty="0" smtClean="0">
                <a:latin typeface="APL385 Unicode" panose="020B0709000202000203" pitchFamily="49" charset="0"/>
              </a:rPr>
              <a:t> </a:t>
            </a:r>
            <a:endParaRPr lang="en-US" sz="2000" dirty="0">
              <a:latin typeface="APL385 Unicode" panose="020B0709000202000203" pitchFamily="49" charset="0"/>
            </a:endParaRP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1800" dirty="0" smtClean="0"/>
              <a:t>GET	retrieve a representation of the element</a:t>
            </a:r>
            <a:endParaRPr lang="en-US" sz="1800" dirty="0"/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1800" dirty="0" smtClean="0"/>
              <a:t>PUT	replace or create an element</a:t>
            </a:r>
            <a:endParaRPr lang="en-US" sz="1800" dirty="0"/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1800" dirty="0" smtClean="0"/>
              <a:t>POST	update the element</a:t>
            </a:r>
            <a:endParaRPr lang="en-US" sz="1800" dirty="0"/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1800" dirty="0" smtClean="0"/>
              <a:t>DELETE	delete </a:t>
            </a:r>
            <a:r>
              <a:rPr lang="en-US" sz="1800" dirty="0"/>
              <a:t>the </a:t>
            </a:r>
            <a:r>
              <a:rPr lang="en-US" sz="1800" dirty="0" smtClean="0"/>
              <a:t>element</a:t>
            </a:r>
            <a:endParaRPr lang="en-US" sz="18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 smtClean="0">
              <a:latin typeface="APL385 Unicode" panose="020B0709000202000203" pitchFamily="49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>
              <a:latin typeface="APL385 Unicode" panose="020B0709000202000203" pitchFamily="49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RESTful</a:t>
            </a:r>
            <a:r>
              <a:rPr lang="en-US" dirty="0" smtClean="0"/>
              <a:t> Web Service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66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 smtClean="0"/>
              <a:t>The function </a:t>
            </a:r>
            <a:r>
              <a:rPr lang="en-US" sz="2000" dirty="0" err="1" smtClean="0">
                <a:latin typeface="APL385 Unicode" panose="020B0709000202000203" pitchFamily="49" charset="0"/>
              </a:rPr>
              <a:t>HTTPGet</a:t>
            </a:r>
            <a:r>
              <a:rPr lang="en-US" sz="2000" dirty="0" smtClean="0"/>
              <a:t> in the </a:t>
            </a:r>
            <a:r>
              <a:rPr lang="en-US" sz="2000" dirty="0" smtClean="0">
                <a:latin typeface="APL385 Unicode" panose="020B0709000202000203" pitchFamily="49" charset="0"/>
              </a:rPr>
              <a:t>Samples</a:t>
            </a:r>
            <a:r>
              <a:rPr lang="en-US" sz="2000" dirty="0" smtClean="0"/>
              <a:t> namespace in the </a:t>
            </a:r>
            <a:r>
              <a:rPr lang="en-US" sz="2000" dirty="0" smtClean="0">
                <a:latin typeface="APL385 Unicode" panose="020B0709000202000203" pitchFamily="49" charset="0"/>
              </a:rPr>
              <a:t>conga</a:t>
            </a:r>
            <a:r>
              <a:rPr lang="en-US" sz="2000" dirty="0" smtClean="0"/>
              <a:t> workspace issues the HTTP GET command for the URI passed as its argument.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 err="1" smtClean="0">
                <a:latin typeface="APL385 Unicode" panose="020B0709000202000203" pitchFamily="49" charset="0"/>
              </a:rPr>
              <a:t>z</a:t>
            </a:r>
            <a:r>
              <a:rPr lang="en-US" sz="2000" dirty="0" err="1">
                <a:latin typeface="APL385 Unicode" panose="020B0709000202000203" pitchFamily="49" charset="0"/>
              </a:rPr>
              <a:t>←Samples.HTTPGet</a:t>
            </a:r>
            <a:r>
              <a:rPr lang="en-US" sz="2000" dirty="0">
                <a:latin typeface="APL385 Unicode" panose="020B0709000202000203" pitchFamily="49" charset="0"/>
              </a:rPr>
              <a:t> 'http://maps.googleapis.com/maps/</a:t>
            </a:r>
            <a:r>
              <a:rPr lang="en-US" sz="2000" dirty="0" err="1">
                <a:latin typeface="APL385 Unicode" panose="020B0709000202000203" pitchFamily="49" charset="0"/>
              </a:rPr>
              <a:t>api</a:t>
            </a:r>
            <a:r>
              <a:rPr lang="en-US" sz="2000" dirty="0">
                <a:latin typeface="APL385 Unicode" panose="020B0709000202000203" pitchFamily="49" charset="0"/>
              </a:rPr>
              <a:t>/</a:t>
            </a:r>
            <a:r>
              <a:rPr lang="en-US" sz="2000" dirty="0" err="1">
                <a:latin typeface="APL385 Unicode" panose="020B0709000202000203" pitchFamily="49" charset="0"/>
              </a:rPr>
              <a:t>staticmap?center</a:t>
            </a:r>
            <a:r>
              <a:rPr lang="en-US" sz="2000" dirty="0">
                <a:latin typeface="APL385 Unicode" panose="020B0709000202000203" pitchFamily="49" charset="0"/>
              </a:rPr>
              <a:t>=</a:t>
            </a:r>
            <a:r>
              <a:rPr lang="en-US" sz="2000" dirty="0" err="1">
                <a:latin typeface="APL385 Unicode" panose="020B0709000202000203" pitchFamily="49" charset="0"/>
              </a:rPr>
              <a:t>Eastbourne,UK&amp;size</a:t>
            </a:r>
            <a:r>
              <a:rPr lang="en-US" sz="2000" dirty="0">
                <a:latin typeface="APL385 Unicode" panose="020B0709000202000203" pitchFamily="49" charset="0"/>
              </a:rPr>
              <a:t>=600x300&amp;zoom=15</a:t>
            </a:r>
            <a:r>
              <a:rPr lang="en-US" sz="2000" dirty="0" smtClean="0">
                <a:latin typeface="APL385 Unicode" panose="020B0709000202000203" pitchFamily="49" charset="0"/>
              </a:rPr>
              <a:t>'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PL385 Unicode" panose="020B0709000202000203" pitchFamily="49" charset="0"/>
              </a:rPr>
              <a:t>z[1] conga return code (0=success)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PL385 Unicode" panose="020B0709000202000203" pitchFamily="49" charset="0"/>
              </a:rPr>
              <a:t>z[2] HTTP headers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PL385 Unicode" panose="020B0709000202000203" pitchFamily="49" charset="0"/>
              </a:rPr>
              <a:t>z[3] message payload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 smtClean="0"/>
              <a:t>The latest version of conga has a new operator, </a:t>
            </a:r>
            <a:r>
              <a:rPr lang="en-US" sz="2000" dirty="0" err="1" smtClean="0">
                <a:latin typeface="APL385 Unicode" panose="020B0709000202000203" pitchFamily="49" charset="0"/>
              </a:rPr>
              <a:t>HTTPCmd</a:t>
            </a:r>
            <a:r>
              <a:rPr lang="en-US" sz="2000" dirty="0" smtClean="0"/>
              <a:t>, which can issue any HTTP command – making it possible to call any RESTful web service functions.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dirty="0">
              <a:latin typeface="APL385 Unicode" panose="020B0709000202000203" pitchFamily="49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PL385 Unicode" panose="020B0709000202000203" pitchFamily="49" charset="0"/>
              </a:rPr>
              <a:t>conga </a:t>
            </a:r>
            <a:r>
              <a:rPr lang="en-US" dirty="0" err="1" smtClean="0">
                <a:latin typeface="APL385 Unicode" panose="020B0709000202000203" pitchFamily="49" charset="0"/>
              </a:rPr>
              <a:t>Samples.HTTPGet</a:t>
            </a:r>
            <a:endParaRPr lang="en-US" dirty="0">
              <a:latin typeface="APL385 Unicode" panose="020B0709000202000203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07904" y="5661248"/>
            <a:ext cx="1368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+mj-lt"/>
                <a:hlinkClick r:id="rId3" action="ppaction://hlinksldjump"/>
              </a:rPr>
              <a:t>Menu</a:t>
            </a:r>
            <a:endParaRPr lang="en-GB" sz="32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10992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Office Desktop applications can be accessed directly from Dyalog using </a:t>
            </a:r>
            <a:r>
              <a:rPr lang="en-US" sz="2400" dirty="0" smtClean="0">
                <a:latin typeface="APL385 Unicode" panose="020B0709000202000203" pitchFamily="49" charset="0"/>
              </a:rPr>
              <a:t>⎕WC</a:t>
            </a:r>
            <a:br>
              <a:rPr lang="en-US" sz="2400" dirty="0" smtClean="0">
                <a:latin typeface="APL385 Unicode" panose="020B0709000202000203" pitchFamily="49" charset="0"/>
              </a:rPr>
            </a:br>
            <a:r>
              <a:rPr lang="en-US" sz="800" dirty="0" smtClean="0"/>
              <a:t/>
            </a:r>
            <a:br>
              <a:rPr lang="en-US" sz="800" dirty="0" smtClean="0"/>
            </a:br>
            <a:r>
              <a:rPr lang="en-US" sz="2400" dirty="0" smtClean="0">
                <a:latin typeface="APL385 Unicode" panose="020B0709000202000203" pitchFamily="49" charset="0"/>
              </a:rPr>
              <a:t>'app' ⎕WC '</a:t>
            </a:r>
            <a:r>
              <a:rPr lang="en-US" sz="2400" dirty="0" err="1" smtClean="0">
                <a:latin typeface="APL385 Unicode" panose="020B0709000202000203" pitchFamily="49" charset="0"/>
              </a:rPr>
              <a:t>OLEClient</a:t>
            </a:r>
            <a:r>
              <a:rPr lang="en-US" sz="2400" dirty="0" smtClean="0">
                <a:latin typeface="APL385 Unicode" panose="020B0709000202000203" pitchFamily="49" charset="0"/>
              </a:rPr>
              <a:t>' '</a:t>
            </a:r>
            <a:r>
              <a:rPr lang="en-US" sz="2400" dirty="0" err="1" smtClean="0">
                <a:latin typeface="APL385 Unicode" panose="020B0709000202000203" pitchFamily="49" charset="0"/>
              </a:rPr>
              <a:t>xxx.Application</a:t>
            </a:r>
            <a:r>
              <a:rPr lang="en-US" sz="2400" dirty="0" smtClean="0">
                <a:latin typeface="APL385 Unicode" panose="020B0709000202000203" pitchFamily="49" charset="0"/>
              </a:rPr>
              <a:t>'</a:t>
            </a:r>
            <a:br>
              <a:rPr lang="en-US" sz="2400" dirty="0" smtClean="0">
                <a:latin typeface="APL385 Unicode" panose="020B0709000202000203" pitchFamily="49" charset="0"/>
              </a:rPr>
            </a:br>
            <a:endParaRPr lang="en-US" sz="800" dirty="0" smtClean="0">
              <a:latin typeface="APL385 Unicode" panose="020B0709000202000203" pitchFamily="49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Uses: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000" dirty="0" smtClean="0"/>
              <a:t>Collect information from email messages in Outlook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000" dirty="0" smtClean="0"/>
              <a:t>Automate document production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000" dirty="0" smtClean="0"/>
              <a:t>Search Outlook, OneNote, Word, PowerPoint documents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 Office API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27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GB" sz="2400" b="1" dirty="0" smtClean="0"/>
              <a:t>REST (</a:t>
            </a:r>
            <a:r>
              <a:rPr lang="en-GB" sz="2400" b="1" dirty="0"/>
              <a:t>Representational State </a:t>
            </a:r>
            <a:r>
              <a:rPr lang="en-GB" sz="2400" b="1" dirty="0" smtClean="0"/>
              <a:t>Transfer)</a:t>
            </a:r>
            <a:r>
              <a:rPr lang="en-GB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is a software architecture style for building scalable web </a:t>
            </a:r>
            <a:r>
              <a:rPr lang="en-GB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services</a:t>
            </a:r>
            <a: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en-GB" sz="2400" baseline="30000" dirty="0"/>
          </a:p>
          <a:p>
            <a:pPr algn="l"/>
            <a:endParaRPr lang="en-GB" sz="2400" baseline="30000" dirty="0" smtClean="0"/>
          </a:p>
          <a:p>
            <a:pPr algn="l"/>
            <a:r>
              <a:rPr lang="en-GB" sz="2800" dirty="0" smtClean="0"/>
              <a:t>REST architecture </a:t>
            </a:r>
            <a:r>
              <a:rPr lang="en-GB" sz="2800" dirty="0"/>
              <a:t>involves reading a designated Web page that contains an XML file. The XML file describes and includes the desired content.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REST APIs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36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>
                <a:hlinkClick r:id="rId2"/>
              </a:rPr>
              <a:t>Google has APIs for 88 services</a:t>
            </a:r>
            <a:endParaRPr lang="en-US" sz="2400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Many are REST APIs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Many have a free, courtesy usage limit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Som</a:t>
            </a:r>
            <a:r>
              <a:rPr lang="en-US" sz="2400" dirty="0"/>
              <a:t>e</a:t>
            </a:r>
            <a:r>
              <a:rPr lang="en-US" sz="2400" dirty="0" smtClean="0"/>
              <a:t> require an Application key to track usage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Some use </a:t>
            </a:r>
            <a:r>
              <a:rPr lang="en-US" sz="2400" dirty="0" err="1" smtClean="0"/>
              <a:t>OAuth</a:t>
            </a:r>
            <a:r>
              <a:rPr lang="en-US" sz="2400" dirty="0" smtClean="0"/>
              <a:t> for authentication to allow access to user data without the user having to share their credentials with your application.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4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APIs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36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Google Drive can store many types of documents – documents, spreadsheets, presentations, etc.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Share documents with everyone or specific users, granting each different levels of access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APIs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707904" y="5661248"/>
            <a:ext cx="1368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+mj-lt"/>
                <a:hlinkClick r:id="rId3" action="ppaction://hlinksldjump"/>
              </a:rPr>
              <a:t>Menu</a:t>
            </a:r>
            <a:endParaRPr lang="en-GB" sz="32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57941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000" dirty="0" smtClean="0"/>
              <a:t>Included in the workshop materials is a file, </a:t>
            </a:r>
            <a:r>
              <a:rPr lang="en-US" sz="2000" dirty="0" err="1" smtClean="0"/>
              <a:t>Zip.dyalog</a:t>
            </a:r>
            <a:r>
              <a:rPr lang="en-US" sz="2000" dirty="0" smtClean="0"/>
              <a:t>, which implements a simple interface to access zip files from within Dyalog.  Its methods are:</a:t>
            </a:r>
          </a:p>
          <a:p>
            <a:pPr algn="l"/>
            <a:endParaRPr lang="en-US" sz="2000" dirty="0" smtClean="0"/>
          </a:p>
          <a:p>
            <a:pPr algn="l"/>
            <a:r>
              <a:rPr lang="en-US" sz="1600" dirty="0" smtClean="0">
                <a:latin typeface="APL385 Unicode" panose="020B0709000202000203" pitchFamily="49" charset="0"/>
              </a:rPr>
              <a:t>source  </a:t>
            </a:r>
            <a:r>
              <a:rPr lang="en-US" sz="1600" dirty="0" smtClean="0">
                <a:solidFill>
                  <a:srgbClr val="FF0000"/>
                </a:solidFill>
                <a:latin typeface="APL385 Unicode" panose="020B0709000202000203" pitchFamily="49" charset="0"/>
              </a:rPr>
              <a:t>Create</a:t>
            </a:r>
            <a:r>
              <a:rPr lang="en-US" sz="1600" dirty="0" smtClean="0">
                <a:latin typeface="APL385 Unicode" panose="020B0709000202000203" pitchFamily="49" charset="0"/>
              </a:rPr>
              <a:t> </a:t>
            </a:r>
            <a:r>
              <a:rPr lang="en-US" sz="1600" dirty="0" err="1" smtClean="0">
                <a:latin typeface="APL385 Unicode" panose="020B0709000202000203" pitchFamily="49" charset="0"/>
              </a:rPr>
              <a:t>zipfile</a:t>
            </a:r>
            <a:endParaRPr lang="en-US" sz="1600" dirty="0" smtClean="0">
              <a:latin typeface="APL385 Unicode" panose="020B0709000202000203" pitchFamily="49" charset="0"/>
            </a:endParaRPr>
          </a:p>
          <a:p>
            <a:pPr algn="l"/>
            <a:r>
              <a:rPr lang="en-US" sz="1600" dirty="0" err="1" smtClean="0">
                <a:latin typeface="APL385 Unicode" panose="020B0709000202000203" pitchFamily="49" charset="0"/>
              </a:rPr>
              <a:t>zipfile</a:t>
            </a:r>
            <a:r>
              <a:rPr lang="en-US" sz="1600" dirty="0" smtClean="0">
                <a:latin typeface="APL385 Unicode" panose="020B0709000202000203" pitchFamily="49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APL385 Unicode" panose="020B0709000202000203" pitchFamily="49" charset="0"/>
              </a:rPr>
              <a:t>UnZip</a:t>
            </a:r>
            <a:r>
              <a:rPr lang="en-US" sz="1600" dirty="0" smtClean="0">
                <a:latin typeface="APL385 Unicode" panose="020B0709000202000203" pitchFamily="49" charset="0"/>
              </a:rPr>
              <a:t> destination</a:t>
            </a:r>
          </a:p>
          <a:p>
            <a:pPr algn="l"/>
            <a:r>
              <a:rPr lang="en-US" sz="1600" dirty="0" smtClean="0">
                <a:latin typeface="APL385 Unicode" panose="020B0709000202000203" pitchFamily="49" charset="0"/>
              </a:rPr>
              <a:t>        </a:t>
            </a:r>
            <a:r>
              <a:rPr lang="en-US" sz="1600" dirty="0" smtClean="0">
                <a:solidFill>
                  <a:srgbClr val="FF0000"/>
                </a:solidFill>
                <a:latin typeface="APL385 Unicode" panose="020B0709000202000203" pitchFamily="49" charset="0"/>
              </a:rPr>
              <a:t>Entries</a:t>
            </a:r>
            <a:r>
              <a:rPr lang="en-US" sz="1600" dirty="0" smtClean="0">
                <a:latin typeface="APL385 Unicode" panose="020B0709000202000203" pitchFamily="49" charset="0"/>
              </a:rPr>
              <a:t> </a:t>
            </a:r>
            <a:r>
              <a:rPr lang="en-US" sz="1600" dirty="0" err="1" smtClean="0">
                <a:latin typeface="APL385 Unicode" panose="020B0709000202000203" pitchFamily="49" charset="0"/>
              </a:rPr>
              <a:t>zipfile</a:t>
            </a:r>
            <a:endParaRPr lang="en-US" sz="1600" dirty="0" smtClean="0">
              <a:latin typeface="APL385 Unicode" panose="020B0709000202000203" pitchFamily="49" charset="0"/>
            </a:endParaRPr>
          </a:p>
          <a:p>
            <a:pPr algn="l"/>
            <a:r>
              <a:rPr lang="en-US" sz="1600" dirty="0" err="1" smtClean="0">
                <a:latin typeface="APL385 Unicode" panose="020B0709000202000203" pitchFamily="49" charset="0"/>
              </a:rPr>
              <a:t>zipfile</a:t>
            </a:r>
            <a:r>
              <a:rPr lang="en-US" sz="1600" dirty="0" smtClean="0">
                <a:latin typeface="APL385 Unicode" panose="020B0709000202000203" pitchFamily="49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APL385 Unicode" panose="020B0709000202000203" pitchFamily="49" charset="0"/>
              </a:rPr>
              <a:t>ExtractEntry</a:t>
            </a:r>
            <a:r>
              <a:rPr lang="en-US" sz="1600" dirty="0" smtClean="0">
                <a:latin typeface="APL385 Unicode" panose="020B0709000202000203" pitchFamily="49" charset="0"/>
              </a:rPr>
              <a:t> </a:t>
            </a:r>
            <a:r>
              <a:rPr lang="en-US" sz="1600" dirty="0" err="1" smtClean="0">
                <a:latin typeface="APL385 Unicode" panose="020B0709000202000203" pitchFamily="49" charset="0"/>
              </a:rPr>
              <a:t>entryname</a:t>
            </a:r>
            <a:r>
              <a:rPr lang="en-US" sz="1600" dirty="0" smtClean="0">
                <a:latin typeface="APL385 Unicode" panose="020B0709000202000203" pitchFamily="49" charset="0"/>
              </a:rPr>
              <a:t> {</a:t>
            </a:r>
            <a:r>
              <a:rPr lang="en-US" sz="1600" dirty="0" err="1" smtClean="0">
                <a:latin typeface="APL385 Unicode" panose="020B0709000202000203" pitchFamily="49" charset="0"/>
              </a:rPr>
              <a:t>destinationname</a:t>
            </a:r>
            <a:r>
              <a:rPr lang="en-US" sz="1600" dirty="0" smtClean="0">
                <a:latin typeface="APL385 Unicode" panose="020B0709000202000203" pitchFamily="49" charset="0"/>
              </a:rPr>
              <a:t>} {overwrite}</a:t>
            </a:r>
          </a:p>
          <a:p>
            <a:pPr algn="l"/>
            <a:r>
              <a:rPr lang="en-US" sz="1600" dirty="0" err="1" smtClean="0">
                <a:latin typeface="APL385 Unicode" panose="020B0709000202000203" pitchFamily="49" charset="0"/>
              </a:rPr>
              <a:t>zipfile</a:t>
            </a:r>
            <a:r>
              <a:rPr lang="en-US" sz="1600" dirty="0" smtClean="0">
                <a:latin typeface="APL385 Unicode" panose="020B0709000202000203" pitchFamily="49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APL385 Unicode" panose="020B0709000202000203" pitchFamily="49" charset="0"/>
              </a:rPr>
              <a:t>DeleteEntry</a:t>
            </a:r>
            <a:r>
              <a:rPr lang="en-US" sz="1600" dirty="0" smtClean="0">
                <a:latin typeface="APL385 Unicode" panose="020B0709000202000203" pitchFamily="49" charset="0"/>
              </a:rPr>
              <a:t> </a:t>
            </a:r>
            <a:r>
              <a:rPr lang="en-US" sz="1600" dirty="0" err="1" smtClean="0">
                <a:latin typeface="APL385 Unicode" panose="020B0709000202000203" pitchFamily="49" charset="0"/>
              </a:rPr>
              <a:t>entryname</a:t>
            </a:r>
            <a:endParaRPr lang="en-US" sz="1600" dirty="0" smtClean="0">
              <a:latin typeface="APL385 Unicode" panose="020B0709000202000203" pitchFamily="49" charset="0"/>
            </a:endParaRPr>
          </a:p>
          <a:p>
            <a:pPr algn="l"/>
            <a:r>
              <a:rPr lang="en-US" sz="1600" dirty="0" err="1" smtClean="0">
                <a:latin typeface="APL385 Unicode" panose="020B0709000202000203" pitchFamily="49" charset="0"/>
              </a:rPr>
              <a:t>zipfile</a:t>
            </a:r>
            <a:r>
              <a:rPr lang="en-US" sz="1600" dirty="0" smtClean="0">
                <a:latin typeface="APL385 Unicode" panose="020B0709000202000203" pitchFamily="49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APL385 Unicode" panose="020B0709000202000203" pitchFamily="49" charset="0"/>
              </a:rPr>
              <a:t>AddFile</a:t>
            </a:r>
            <a:r>
              <a:rPr lang="en-US" sz="1600" dirty="0" smtClean="0">
                <a:latin typeface="APL385 Unicode" panose="020B0709000202000203" pitchFamily="49" charset="0"/>
              </a:rPr>
              <a:t> filename </a:t>
            </a:r>
            <a:r>
              <a:rPr lang="en-US" sz="1600" dirty="0" err="1" smtClean="0">
                <a:latin typeface="APL385 Unicode" panose="020B0709000202000203" pitchFamily="49" charset="0"/>
              </a:rPr>
              <a:t>entryname</a:t>
            </a:r>
            <a:endParaRPr lang="en-US" sz="1600" dirty="0" smtClean="0">
              <a:latin typeface="APL385 Unicode" panose="020B0709000202000203" pitchFamily="49" charset="0"/>
            </a:endParaRPr>
          </a:p>
          <a:p>
            <a:pPr algn="l"/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Zip Files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887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11560" y="1772816"/>
            <a:ext cx="7848872" cy="3865984"/>
          </a:xfrm>
        </p:spPr>
        <p:txBody>
          <a:bodyPr/>
          <a:lstStyle/>
          <a:p>
            <a:pPr algn="l"/>
            <a:r>
              <a:rPr lang="en-GB" dirty="0" smtClean="0"/>
              <a:t>To read a native file we use </a:t>
            </a:r>
            <a:r>
              <a:rPr lang="en-GB" dirty="0" smtClean="0">
                <a:latin typeface="APL385 Unicode" panose="020B0709000202000203" pitchFamily="49" charset="0"/>
              </a:rPr>
              <a:t>⎕NREAD</a:t>
            </a:r>
            <a:r>
              <a:rPr lang="en-GB" dirty="0" smtClean="0"/>
              <a:t>:</a:t>
            </a:r>
          </a:p>
          <a:p>
            <a:pPr algn="l"/>
            <a:endParaRPr lang="en-GB" dirty="0"/>
          </a:p>
          <a:p>
            <a:pPr algn="l"/>
            <a:r>
              <a:rPr lang="en-GB" dirty="0" smtClean="0">
                <a:latin typeface="APL385 Unicode" panose="020B0709000202000203" pitchFamily="49" charset="0"/>
              </a:rPr>
              <a:t>Tie </a:t>
            </a:r>
            <a:r>
              <a:rPr lang="en-GB" dirty="0">
                <a:latin typeface="APL385 Unicode" panose="020B0709000202000203" pitchFamily="49" charset="0"/>
              </a:rPr>
              <a:t>←</a:t>
            </a:r>
            <a:r>
              <a:rPr lang="en-GB" dirty="0" smtClean="0">
                <a:latin typeface="APL385 Unicode" panose="020B0709000202000203" pitchFamily="49" charset="0"/>
              </a:rPr>
              <a:t>filename ⎕</a:t>
            </a:r>
            <a:r>
              <a:rPr lang="en-GB" dirty="0" err="1" smtClean="0">
                <a:latin typeface="APL385 Unicode" panose="020B0709000202000203" pitchFamily="49" charset="0"/>
              </a:rPr>
              <a:t>ntie</a:t>
            </a:r>
            <a:r>
              <a:rPr lang="en-GB" dirty="0" smtClean="0">
                <a:latin typeface="APL385 Unicode" panose="020B0709000202000203" pitchFamily="49" charset="0"/>
              </a:rPr>
              <a:t> 0</a:t>
            </a:r>
          </a:p>
          <a:p>
            <a:pPr algn="l"/>
            <a:r>
              <a:rPr lang="en-GB" dirty="0" smtClean="0">
                <a:latin typeface="APL385 Unicode" panose="020B0709000202000203" pitchFamily="49" charset="0"/>
              </a:rPr>
              <a:t>Size←⎕</a:t>
            </a:r>
            <a:r>
              <a:rPr lang="en-GB" dirty="0" err="1" smtClean="0">
                <a:latin typeface="APL385 Unicode" panose="020B0709000202000203" pitchFamily="49" charset="0"/>
              </a:rPr>
              <a:t>nsize</a:t>
            </a:r>
            <a:r>
              <a:rPr lang="en-GB" dirty="0" smtClean="0">
                <a:latin typeface="APL385 Unicode" panose="020B0709000202000203" pitchFamily="49" charset="0"/>
              </a:rPr>
              <a:t> Tie</a:t>
            </a:r>
          </a:p>
          <a:p>
            <a:pPr algn="l"/>
            <a:r>
              <a:rPr lang="en-GB" dirty="0" smtClean="0">
                <a:latin typeface="APL385 Unicode" panose="020B0709000202000203" pitchFamily="49" charset="0"/>
              </a:rPr>
              <a:t>Text←⎕</a:t>
            </a:r>
            <a:r>
              <a:rPr lang="en-GB" dirty="0" err="1" smtClean="0">
                <a:latin typeface="APL385 Unicode" panose="020B0709000202000203" pitchFamily="49" charset="0"/>
              </a:rPr>
              <a:t>nread</a:t>
            </a:r>
            <a:r>
              <a:rPr lang="en-GB" dirty="0" smtClean="0">
                <a:latin typeface="APL385 Unicode" panose="020B0709000202000203" pitchFamily="49" charset="0"/>
              </a:rPr>
              <a:t> Tie, 80, Size ,0</a:t>
            </a:r>
            <a:endParaRPr lang="en-GB" dirty="0">
              <a:latin typeface="APL385 Unicode" panose="020B0709000202000203" pitchFamily="49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Native files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405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83568" y="1556792"/>
            <a:ext cx="8064896" cy="4082008"/>
          </a:xfrm>
        </p:spPr>
        <p:txBody>
          <a:bodyPr/>
          <a:lstStyle/>
          <a:p>
            <a:pPr algn="l"/>
            <a:r>
              <a:rPr lang="es-ES" sz="2400" dirty="0" smtClean="0">
                <a:latin typeface="APL385 Unicode" panose="020B0709000202000203" pitchFamily="49" charset="0"/>
              </a:rPr>
              <a:t>	y</a:t>
            </a:r>
            <a:endParaRPr lang="es-ES" sz="2400" dirty="0">
              <a:latin typeface="APL385 Unicode" panose="020B0709000202000203" pitchFamily="49" charset="0"/>
            </a:endParaRPr>
          </a:p>
          <a:p>
            <a:pPr algn="l"/>
            <a:r>
              <a:rPr lang="es-ES" sz="2400" dirty="0">
                <a:latin typeface="APL385 Unicode" panose="020B0709000202000203" pitchFamily="49" charset="0"/>
              </a:rPr>
              <a:t>0 4 </a:t>
            </a:r>
            <a:r>
              <a:rPr lang="es-ES" sz="2400" dirty="0" smtClean="0">
                <a:latin typeface="APL385 Unicode" panose="020B0709000202000203" pitchFamily="49" charset="0"/>
              </a:rPr>
              <a:t>10 </a:t>
            </a:r>
            <a:r>
              <a:rPr lang="es-ES" sz="2400" dirty="0">
                <a:latin typeface="APL385 Unicode" panose="020B0709000202000203" pitchFamily="49" charset="0"/>
              </a:rPr>
              <a:t>18 24 35 </a:t>
            </a:r>
            <a:r>
              <a:rPr lang="es-ES" sz="2400" dirty="0" smtClean="0">
                <a:latin typeface="APL385 Unicode" panose="020B0709000202000203" pitchFamily="49" charset="0"/>
              </a:rPr>
              <a:t>50...8370 </a:t>
            </a:r>
            <a:r>
              <a:rPr lang="es-ES" sz="2400" dirty="0">
                <a:latin typeface="APL385 Unicode" panose="020B0709000202000203" pitchFamily="49" charset="0"/>
              </a:rPr>
              <a:t>8473 8750 8838 </a:t>
            </a:r>
            <a:endParaRPr lang="es-ES" sz="2400" dirty="0" smtClean="0">
              <a:latin typeface="APL385 Unicode" panose="020B0709000202000203" pitchFamily="49" charset="0"/>
            </a:endParaRPr>
          </a:p>
          <a:p>
            <a:pPr algn="l"/>
            <a:r>
              <a:rPr lang="es-ES" sz="2400" dirty="0">
                <a:latin typeface="APL385 Unicode" panose="020B0709000202000203" pitchFamily="49" charset="0"/>
              </a:rPr>
              <a:t>	</a:t>
            </a:r>
            <a:r>
              <a:rPr lang="es-ES" sz="2400" dirty="0" smtClean="0">
                <a:latin typeface="APL385 Unicode" panose="020B0709000202000203" pitchFamily="49" charset="0"/>
              </a:rPr>
              <a:t>⍴y</a:t>
            </a:r>
          </a:p>
          <a:p>
            <a:pPr algn="l"/>
            <a:r>
              <a:rPr lang="es-ES" sz="2400" dirty="0" smtClean="0">
                <a:latin typeface="APL385 Unicode" panose="020B0709000202000203" pitchFamily="49" charset="0"/>
              </a:rPr>
              <a:t>100</a:t>
            </a:r>
            <a:endParaRPr lang="en-GB" sz="2400" dirty="0">
              <a:latin typeface="APL385 Unicode" panose="020B0709000202000203" pitchFamily="49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000" dirty="0" smtClean="0"/>
              <a:t>Visualising </a:t>
            </a:r>
            <a:r>
              <a:rPr lang="en-GB" sz="4000" dirty="0"/>
              <a:t>D</a:t>
            </a:r>
            <a:r>
              <a:rPr lang="en-GB" sz="4000" dirty="0" smtClean="0"/>
              <a:t>ata – Graphs</a:t>
            </a:r>
            <a:endParaRPr lang="en-GB" sz="4000" dirty="0"/>
          </a:p>
        </p:txBody>
      </p:sp>
      <p:grpSp>
        <p:nvGrpSpPr>
          <p:cNvPr id="4" name="Group 3"/>
          <p:cNvGrpSpPr/>
          <p:nvPr/>
        </p:nvGrpSpPr>
        <p:grpSpPr>
          <a:xfrm>
            <a:off x="1661766" y="1268760"/>
            <a:ext cx="6105276" cy="4472918"/>
            <a:chOff x="1619672" y="1401843"/>
            <a:chExt cx="6105276" cy="4472918"/>
          </a:xfrm>
        </p:grpSpPr>
        <p:pic>
          <p:nvPicPr>
            <p:cNvPr id="1331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9672" y="1401843"/>
              <a:ext cx="6105276" cy="44729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Oval 5"/>
            <p:cNvSpPr/>
            <p:nvPr/>
          </p:nvSpPr>
          <p:spPr bwMode="auto">
            <a:xfrm>
              <a:off x="5554598" y="2107342"/>
              <a:ext cx="648072" cy="720080"/>
            </a:xfrm>
            <a:prstGeom prst="ellipse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  <a:cs typeface="Arial" charset="0"/>
              </a:endParaRPr>
            </a:p>
          </p:txBody>
        </p:sp>
      </p:grp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766731"/>
            <a:ext cx="3941812" cy="3954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10" y="2060848"/>
            <a:ext cx="4063644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60848"/>
            <a:ext cx="4063644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775219"/>
            <a:ext cx="3941811" cy="3954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5169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83568" y="1556792"/>
            <a:ext cx="8064896" cy="4082008"/>
          </a:xfrm>
        </p:spPr>
        <p:txBody>
          <a:bodyPr/>
          <a:lstStyle/>
          <a:p>
            <a:pPr algn="l"/>
            <a:r>
              <a:rPr lang="es-ES" sz="2400" b="1" dirty="0" smtClean="0"/>
              <a:t>R</a:t>
            </a:r>
            <a:r>
              <a:rPr lang="es-ES" sz="2400" dirty="0" smtClean="0"/>
              <a:t> i</a:t>
            </a:r>
            <a:r>
              <a:rPr lang="en-US" sz="2400" dirty="0" smtClean="0"/>
              <a:t>s </a:t>
            </a:r>
            <a:r>
              <a:rPr lang="en-US" sz="2400" dirty="0"/>
              <a:t>a free software programming language and software environment for statistical computing and </a:t>
            </a:r>
            <a:r>
              <a:rPr lang="en-US" sz="2400" dirty="0" smtClean="0"/>
              <a:t>graphics.</a:t>
            </a:r>
          </a:p>
          <a:p>
            <a:pPr algn="l"/>
            <a:r>
              <a:rPr lang="en-US" sz="2400" dirty="0" smtClean="0"/>
              <a:t>Dyalog 14.0 ships with an interface to R in the </a:t>
            </a:r>
            <a:r>
              <a:rPr lang="en-US" sz="2400" dirty="0" err="1" smtClean="0"/>
              <a:t>rconnect</a:t>
            </a:r>
            <a:r>
              <a:rPr lang="en-US" sz="2400" dirty="0" smtClean="0"/>
              <a:t> workspace.</a:t>
            </a:r>
          </a:p>
          <a:p>
            <a:pPr algn="l"/>
            <a:r>
              <a:rPr lang="es-ES" sz="2600" dirty="0" smtClean="0">
                <a:latin typeface="APL385 Unicode" panose="020B0709000202000203" pitchFamily="49" charset="0"/>
              </a:rPr>
              <a:t>	)load </a:t>
            </a:r>
            <a:r>
              <a:rPr lang="es-ES" sz="2600" dirty="0" err="1" smtClean="0">
                <a:latin typeface="APL385 Unicode" panose="020B0709000202000203" pitchFamily="49" charset="0"/>
              </a:rPr>
              <a:t>rconnect</a:t>
            </a:r>
            <a:r>
              <a:rPr lang="es-ES" sz="2600" dirty="0">
                <a:latin typeface="APL385 Unicode" panose="020B0709000202000203" pitchFamily="49" charset="0"/>
              </a:rPr>
              <a:t/>
            </a:r>
            <a:br>
              <a:rPr lang="es-ES" sz="2600" dirty="0">
                <a:latin typeface="APL385 Unicode" panose="020B0709000202000203" pitchFamily="49" charset="0"/>
              </a:rPr>
            </a:br>
            <a:r>
              <a:rPr lang="es-ES" sz="2600" dirty="0" err="1" smtClean="0">
                <a:latin typeface="APL385 Unicode" panose="020B0709000202000203" pitchFamily="49" charset="0"/>
              </a:rPr>
              <a:t>Saved</a:t>
            </a:r>
            <a:r>
              <a:rPr lang="es-ES" sz="2600" dirty="0" smtClean="0">
                <a:latin typeface="APL385 Unicode" panose="020B0709000202000203" pitchFamily="49" charset="0"/>
              </a:rPr>
              <a:t>...</a:t>
            </a:r>
            <a:r>
              <a:rPr lang="es-ES" sz="2600" dirty="0">
                <a:latin typeface="APL385 Unicode" panose="020B0709000202000203" pitchFamily="49" charset="0"/>
              </a:rPr>
              <a:t/>
            </a:r>
            <a:br>
              <a:rPr lang="es-ES" sz="2600" dirty="0">
                <a:latin typeface="APL385 Unicode" panose="020B0709000202000203" pitchFamily="49" charset="0"/>
              </a:rPr>
            </a:br>
            <a:r>
              <a:rPr lang="en-GB" sz="2600" dirty="0" smtClean="0">
                <a:latin typeface="APL385 Unicode" panose="020B0709000202000203" pitchFamily="49" charset="0"/>
              </a:rPr>
              <a:t>      </a:t>
            </a:r>
            <a:r>
              <a:rPr lang="en-GB" sz="2600" dirty="0">
                <a:latin typeface="APL385 Unicode" panose="020B0709000202000203" pitchFamily="49" charset="0"/>
              </a:rPr>
              <a:t>r←⎕new </a:t>
            </a:r>
            <a:r>
              <a:rPr lang="en-GB" sz="2600" dirty="0" smtClean="0">
                <a:latin typeface="APL385 Unicode" panose="020B0709000202000203" pitchFamily="49" charset="0"/>
              </a:rPr>
              <a:t>R</a:t>
            </a:r>
            <a:br>
              <a:rPr lang="en-GB" sz="2600" dirty="0" smtClean="0">
                <a:latin typeface="APL385 Unicode" panose="020B0709000202000203" pitchFamily="49" charset="0"/>
              </a:rPr>
            </a:br>
            <a:r>
              <a:rPr lang="en-GB" sz="2600" dirty="0" smtClean="0">
                <a:latin typeface="APL385 Unicode" panose="020B0709000202000203" pitchFamily="49" charset="0"/>
              </a:rPr>
              <a:t>      </a:t>
            </a:r>
            <a:r>
              <a:rPr lang="en-GB" sz="2600" dirty="0" err="1" smtClean="0">
                <a:latin typeface="APL385 Unicode" panose="020B0709000202000203" pitchFamily="49" charset="0"/>
              </a:rPr>
              <a:t>r.init</a:t>
            </a:r>
            <a:r>
              <a:rPr lang="en-GB" sz="2600" dirty="0">
                <a:latin typeface="APL385 Unicode" panose="020B0709000202000203" pitchFamily="49" charset="0"/>
              </a:rPr>
              <a:t/>
            </a:r>
            <a:br>
              <a:rPr lang="en-GB" sz="2600" dirty="0">
                <a:latin typeface="APL385 Unicode" panose="020B0709000202000203" pitchFamily="49" charset="0"/>
              </a:rPr>
            </a:br>
            <a:r>
              <a:rPr lang="en-GB" sz="2600" dirty="0" err="1" smtClean="0">
                <a:latin typeface="APL385 Unicode" panose="020B0709000202000203" pitchFamily="49" charset="0"/>
              </a:rPr>
              <a:t>RConnect</a:t>
            </a:r>
            <a:r>
              <a:rPr lang="en-GB" sz="2600" dirty="0" smtClean="0">
                <a:latin typeface="APL385 Unicode" panose="020B0709000202000203" pitchFamily="49" charset="0"/>
              </a:rPr>
              <a:t> initialized</a:t>
            </a:r>
            <a:br>
              <a:rPr lang="en-GB" sz="2600" dirty="0" smtClean="0">
                <a:latin typeface="APL385 Unicode" panose="020B0709000202000203" pitchFamily="49" charset="0"/>
              </a:rPr>
            </a:br>
            <a:r>
              <a:rPr lang="en-GB" sz="2600" dirty="0" smtClean="0">
                <a:latin typeface="APL385 Unicode" panose="020B0709000202000203" pitchFamily="49" charset="0"/>
              </a:rPr>
              <a:t>      </a:t>
            </a:r>
            <a:r>
              <a:rPr lang="en-GB" sz="2600" dirty="0">
                <a:latin typeface="APL385 Unicode" panose="020B0709000202000203" pitchFamily="49" charset="0"/>
              </a:rPr>
              <a:t>⎕←</a:t>
            </a:r>
            <a:r>
              <a:rPr lang="en-GB" sz="2600" dirty="0" err="1" smtClean="0">
                <a:latin typeface="APL385 Unicode" panose="020B0709000202000203" pitchFamily="49" charset="0"/>
              </a:rPr>
              <a:t>r.x</a:t>
            </a:r>
            <a:r>
              <a:rPr lang="en-GB" sz="2600" dirty="0" smtClean="0">
                <a:latin typeface="APL385 Unicode" panose="020B0709000202000203" pitchFamily="49" charset="0"/>
              </a:rPr>
              <a:t> '2+3'</a:t>
            </a:r>
            <a:br>
              <a:rPr lang="en-GB" sz="2600" dirty="0" smtClean="0">
                <a:latin typeface="APL385 Unicode" panose="020B0709000202000203" pitchFamily="49" charset="0"/>
              </a:rPr>
            </a:br>
            <a:r>
              <a:rPr lang="en-GB" sz="2600" dirty="0" smtClean="0">
                <a:latin typeface="APL385 Unicode" panose="020B0709000202000203" pitchFamily="49" charset="0"/>
              </a:rPr>
              <a:t>5</a:t>
            </a:r>
            <a:endParaRPr lang="en-GB" sz="2600" dirty="0">
              <a:latin typeface="APL385 Unicode" panose="020B0709000202000203" pitchFamily="49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Visualising Data – 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704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539552" y="1556792"/>
            <a:ext cx="8208912" cy="4082008"/>
          </a:xfrm>
        </p:spPr>
        <p:txBody>
          <a:bodyPr/>
          <a:lstStyle/>
          <a:p>
            <a:pPr algn="l"/>
            <a:r>
              <a:rPr lang="es-ES" sz="1800" dirty="0" smtClean="0">
                <a:latin typeface="APL385 Unicode" panose="020B0709000202000203" pitchFamily="49" charset="0"/>
              </a:rPr>
              <a:t>    d</a:t>
            </a:r>
            <a:r>
              <a:rPr lang="es-ES" sz="1800" dirty="0">
                <a:latin typeface="APL385 Unicode" panose="020B0709000202000203" pitchFamily="49" charset="0"/>
              </a:rPr>
              <a:t>←r.x'read.csv</a:t>
            </a:r>
            <a:r>
              <a:rPr lang="es-ES" sz="1800" dirty="0" smtClean="0">
                <a:latin typeface="APL385 Unicode" panose="020B0709000202000203" pitchFamily="49" charset="0"/>
              </a:rPr>
              <a:t>("FMD2008-2012(</a:t>
            </a:r>
            <a:r>
              <a:rPr lang="es-ES" sz="1800" dirty="0" err="1" smtClean="0">
                <a:latin typeface="APL385 Unicode" panose="020B0709000202000203" pitchFamily="49" charset="0"/>
              </a:rPr>
              <a:t>subset</a:t>
            </a:r>
            <a:r>
              <a:rPr lang="es-ES" sz="1800" dirty="0">
                <a:latin typeface="APL385 Unicode" panose="020B0709000202000203" pitchFamily="49" charset="0"/>
              </a:rPr>
              <a:t>).</a:t>
            </a:r>
            <a:r>
              <a:rPr lang="es-ES" sz="1800" dirty="0" err="1">
                <a:latin typeface="APL385 Unicode" panose="020B0709000202000203" pitchFamily="49" charset="0"/>
              </a:rPr>
              <a:t>csv</a:t>
            </a:r>
            <a:r>
              <a:rPr lang="es-ES" sz="1800" dirty="0" smtClean="0">
                <a:latin typeface="APL385 Unicode" panose="020B0709000202000203" pitchFamily="49" charset="0"/>
              </a:rPr>
              <a:t>")'</a:t>
            </a:r>
          </a:p>
          <a:p>
            <a:pPr algn="l"/>
            <a:r>
              <a:rPr lang="es-ES" sz="1800" dirty="0">
                <a:latin typeface="APL385 Unicode" panose="020B0709000202000203" pitchFamily="49" charset="0"/>
              </a:rPr>
              <a:t> </a:t>
            </a:r>
            <a:r>
              <a:rPr lang="es-ES" sz="1800" dirty="0" smtClean="0">
                <a:latin typeface="APL385 Unicode" panose="020B0709000202000203" pitchFamily="49" charset="0"/>
              </a:rPr>
              <a:t>   </a:t>
            </a:r>
            <a:r>
              <a:rPr lang="es-ES" sz="1800" dirty="0" err="1" smtClean="0">
                <a:latin typeface="APL385 Unicode" panose="020B0709000202000203" pitchFamily="49" charset="0"/>
              </a:rPr>
              <a:t>d.Value</a:t>
            </a:r>
            <a:endParaRPr lang="es-ES" sz="1800" dirty="0" smtClean="0">
              <a:latin typeface="APL385 Unicode" panose="020B0709000202000203" pitchFamily="49" charset="0"/>
            </a:endParaRPr>
          </a:p>
          <a:p>
            <a:pPr algn="l"/>
            <a:r>
              <a:rPr lang="it-IT" sz="1400" dirty="0">
                <a:latin typeface="APL385 Unicode" panose="020B0709000202000203" pitchFamily="49" charset="0"/>
              </a:rPr>
              <a:t> </a:t>
            </a:r>
            <a:r>
              <a:rPr lang="it-IT" sz="1400" dirty="0" smtClean="0">
                <a:latin typeface="APL385 Unicode" panose="020B0709000202000203" pitchFamily="49" charset="0"/>
              </a:rPr>
              <a:t>                                     2012                 </a:t>
            </a:r>
            <a:r>
              <a:rPr lang="it-IT" sz="1400" dirty="0">
                <a:latin typeface="APL385 Unicode" panose="020B0709000202000203" pitchFamily="49" charset="0"/>
              </a:rPr>
              <a:t>2011               </a:t>
            </a:r>
          </a:p>
          <a:p>
            <a:pPr algn="l"/>
            <a:r>
              <a:rPr lang="it-IT" sz="1400" dirty="0">
                <a:latin typeface="APL385 Unicode" panose="020B0709000202000203" pitchFamily="49" charset="0"/>
              </a:rPr>
              <a:t>World       </a:t>
            </a:r>
            <a:r>
              <a:rPr lang="it-IT" sz="1400" dirty="0" smtClean="0">
                <a:latin typeface="APL385 Unicode" panose="020B0709000202000203" pitchFamily="49" charset="0"/>
              </a:rPr>
              <a:t>           $</a:t>
            </a:r>
            <a:r>
              <a:rPr lang="it-IT" sz="1400" dirty="0">
                <a:latin typeface="APL385 Unicode" panose="020B0709000202000203" pitchFamily="49" charset="0"/>
              </a:rPr>
              <a:t>20,680,000,000,000 </a:t>
            </a:r>
            <a:r>
              <a:rPr lang="it-IT" sz="1400" dirty="0" smtClean="0">
                <a:latin typeface="APL385 Unicode" panose="020B0709000202000203" pitchFamily="49" charset="0"/>
              </a:rPr>
              <a:t>      </a:t>
            </a:r>
            <a:r>
              <a:rPr lang="it-IT" sz="1400" dirty="0">
                <a:latin typeface="APL385 Unicode" panose="020B0709000202000203" pitchFamily="49" charset="0"/>
              </a:rPr>
              <a:t>$</a:t>
            </a:r>
            <a:r>
              <a:rPr lang="it-IT" sz="1400" dirty="0" smtClean="0">
                <a:latin typeface="APL385 Unicode" panose="020B0709000202000203" pitchFamily="49" charset="0"/>
              </a:rPr>
              <a:t>20,210,000,000,000 ...</a:t>
            </a:r>
            <a:endParaRPr lang="it-IT" sz="1400" dirty="0">
              <a:latin typeface="APL385 Unicode" panose="020B0709000202000203" pitchFamily="49" charset="0"/>
            </a:endParaRPr>
          </a:p>
          <a:p>
            <a:pPr algn="l"/>
            <a:r>
              <a:rPr lang="it-IT" sz="1400" dirty="0">
                <a:latin typeface="APL385 Unicode" panose="020B0709000202000203" pitchFamily="49" charset="0"/>
              </a:rPr>
              <a:t>Afghanistan </a:t>
            </a:r>
            <a:r>
              <a:rPr lang="it-IT" sz="1400" dirty="0" smtClean="0">
                <a:latin typeface="APL385 Unicode" panose="020B0709000202000203" pitchFamily="49" charset="0"/>
              </a:rPr>
              <a:t>                 2,243,000,000             </a:t>
            </a:r>
            <a:r>
              <a:rPr lang="it-IT" sz="1400" dirty="0">
                <a:latin typeface="APL385 Unicode" panose="020B0709000202000203" pitchFamily="49" charset="0"/>
              </a:rPr>
              <a:t>1,580,000,000 </a:t>
            </a:r>
            <a:r>
              <a:rPr lang="it-IT" sz="1400" dirty="0" smtClean="0">
                <a:latin typeface="APL385 Unicode" panose="020B0709000202000203" pitchFamily="49" charset="0"/>
              </a:rPr>
              <a:t>...     </a:t>
            </a:r>
            <a:endParaRPr lang="it-IT" sz="1400" dirty="0">
              <a:latin typeface="APL385 Unicode" panose="020B0709000202000203" pitchFamily="49" charset="0"/>
            </a:endParaRPr>
          </a:p>
          <a:p>
            <a:pPr algn="l"/>
            <a:r>
              <a:rPr lang="it-IT" sz="1400" dirty="0">
                <a:latin typeface="APL385 Unicode" panose="020B0709000202000203" pitchFamily="49" charset="0"/>
              </a:rPr>
              <a:t>Albania     </a:t>
            </a:r>
            <a:r>
              <a:rPr lang="it-IT" sz="1400" dirty="0" smtClean="0">
                <a:latin typeface="APL385 Unicode" panose="020B0709000202000203" pitchFamily="49" charset="0"/>
              </a:rPr>
              <a:t>                 3,262,000,000             </a:t>
            </a:r>
            <a:r>
              <a:rPr lang="it-IT" sz="1400" dirty="0">
                <a:latin typeface="APL385 Unicode" panose="020B0709000202000203" pitchFamily="49" charset="0"/>
              </a:rPr>
              <a:t>3,289,000,000 </a:t>
            </a:r>
            <a:r>
              <a:rPr lang="it-IT" sz="1400" dirty="0" smtClean="0">
                <a:latin typeface="APL385 Unicode" panose="020B0709000202000203" pitchFamily="49" charset="0"/>
              </a:rPr>
              <a:t>...     </a:t>
            </a:r>
            <a:endParaRPr lang="it-IT" sz="1400" dirty="0">
              <a:latin typeface="APL385 Unicode" panose="020B0709000202000203" pitchFamily="49" charset="0"/>
            </a:endParaRPr>
          </a:p>
          <a:p>
            <a:pPr algn="l"/>
            <a:r>
              <a:rPr lang="it-IT" sz="1400" dirty="0">
                <a:latin typeface="APL385 Unicode" panose="020B0709000202000203" pitchFamily="49" charset="0"/>
              </a:rPr>
              <a:t>Algeria     </a:t>
            </a:r>
            <a:r>
              <a:rPr lang="it-IT" sz="1400" dirty="0" smtClean="0">
                <a:latin typeface="APL385 Unicode" panose="020B0709000202000203" pitchFamily="49" charset="0"/>
              </a:rPr>
              <a:t>                79,320,000,000            73,740,000,000     </a:t>
            </a:r>
            <a:endParaRPr lang="it-IT" sz="1400" dirty="0">
              <a:latin typeface="APL385 Unicode" panose="020B0709000202000203" pitchFamily="49" charset="0"/>
            </a:endParaRPr>
          </a:p>
          <a:p>
            <a:pPr algn="l"/>
            <a:r>
              <a:rPr lang="it-IT" sz="1400" dirty="0">
                <a:latin typeface="APL385 Unicode" panose="020B0709000202000203" pitchFamily="49" charset="0"/>
              </a:rPr>
              <a:t>Andorra     </a:t>
            </a:r>
            <a:r>
              <a:rPr lang="it-IT" sz="1400" dirty="0" smtClean="0">
                <a:latin typeface="APL385 Unicode" panose="020B0709000202000203" pitchFamily="49" charset="0"/>
              </a:rPr>
              <a:t>                   </a:t>
            </a:r>
            <a:r>
              <a:rPr lang="it-IT" sz="1400" dirty="0">
                <a:latin typeface="APL385 Unicode" panose="020B0709000202000203" pitchFamily="49" charset="0"/>
              </a:rPr>
              <a:t>427,000,000      </a:t>
            </a:r>
            <a:r>
              <a:rPr lang="it-IT" sz="1400" dirty="0" smtClean="0">
                <a:latin typeface="APL385 Unicode" panose="020B0709000202000203" pitchFamily="49" charset="0"/>
              </a:rPr>
              <a:t>         403,000,000        </a:t>
            </a:r>
            <a:endParaRPr lang="it-IT" sz="1400" dirty="0">
              <a:latin typeface="APL385 Unicode" panose="020B0709000202000203" pitchFamily="49" charset="0"/>
            </a:endParaRPr>
          </a:p>
          <a:p>
            <a:pPr algn="l"/>
            <a:r>
              <a:rPr lang="it-IT" sz="1400" dirty="0">
                <a:latin typeface="APL385 Unicode" panose="020B0709000202000203" pitchFamily="49" charset="0"/>
              </a:rPr>
              <a:t>Angola      </a:t>
            </a:r>
            <a:r>
              <a:rPr lang="it-IT" sz="1400" dirty="0" smtClean="0">
                <a:latin typeface="APL385 Unicode" panose="020B0709000202000203" pitchFamily="49" charset="0"/>
              </a:rPr>
              <a:t>                56,070,000,000            </a:t>
            </a:r>
            <a:r>
              <a:rPr lang="it-IT" sz="1400" dirty="0">
                <a:latin typeface="APL385 Unicode" panose="020B0709000202000203" pitchFamily="49" charset="0"/>
              </a:rPr>
              <a:t>42,860,000,000     </a:t>
            </a:r>
          </a:p>
          <a:p>
            <a:pPr algn="l"/>
            <a:r>
              <a:rPr lang="it-IT" sz="1400" dirty="0">
                <a:latin typeface="APL385 Unicode" panose="020B0709000202000203" pitchFamily="49" charset="0"/>
              </a:rPr>
              <a:t>Anguilla    </a:t>
            </a:r>
            <a:r>
              <a:rPr lang="it-IT" sz="1400" dirty="0" smtClean="0">
                <a:latin typeface="APL385 Unicode" panose="020B0709000202000203" pitchFamily="49" charset="0"/>
              </a:rPr>
              <a:t>                    30,090,000                </a:t>
            </a:r>
            <a:r>
              <a:rPr lang="it-IT" sz="1400" dirty="0">
                <a:latin typeface="APL385 Unicode" panose="020B0709000202000203" pitchFamily="49" charset="0"/>
              </a:rPr>
              <a:t>29,410,000         </a:t>
            </a:r>
          </a:p>
          <a:p>
            <a:pPr algn="l"/>
            <a:r>
              <a:rPr lang="it-IT" sz="1400" dirty="0">
                <a:latin typeface="APL385 Unicode" panose="020B0709000202000203" pitchFamily="49" charset="0"/>
              </a:rPr>
              <a:t>Antigua and Barbuda  </a:t>
            </a:r>
            <a:r>
              <a:rPr lang="it-IT" sz="1400" dirty="0" smtClean="0">
                <a:latin typeface="APL385 Unicode" panose="020B0709000202000203" pitchFamily="49" charset="0"/>
              </a:rPr>
              <a:t>          302,800,000               296,000,000        </a:t>
            </a:r>
            <a:endParaRPr lang="it-IT" sz="1400" dirty="0">
              <a:latin typeface="APL385 Unicode" panose="020B0709000202000203" pitchFamily="49" charset="0"/>
            </a:endParaRPr>
          </a:p>
          <a:p>
            <a:pPr algn="l"/>
            <a:r>
              <a:rPr lang="it-IT" sz="1400" dirty="0">
                <a:latin typeface="APL385 Unicode" panose="020B0709000202000203" pitchFamily="49" charset="0"/>
              </a:rPr>
              <a:t>Argentina       </a:t>
            </a:r>
            <a:r>
              <a:rPr lang="it-IT" sz="1400" dirty="0" smtClean="0">
                <a:latin typeface="APL385 Unicode" panose="020B0709000202000203" pitchFamily="49" charset="0"/>
              </a:rPr>
              <a:t>           117,500,000,000           105,800,000,000 </a:t>
            </a:r>
            <a:endParaRPr lang="en-GB" sz="1400" dirty="0">
              <a:latin typeface="APL385 Unicode" panose="020B0709000202000203" pitchFamily="49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Visualising Data – 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641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539552" y="1556792"/>
            <a:ext cx="8208912" cy="4082008"/>
          </a:xfrm>
        </p:spPr>
        <p:txBody>
          <a:bodyPr/>
          <a:lstStyle/>
          <a:p>
            <a:pPr algn="l"/>
            <a:r>
              <a:rPr lang="en-GB" sz="2000" dirty="0">
                <a:latin typeface="APL385 Unicode" panose="020B0709000202000203" pitchFamily="49" charset="0"/>
              </a:rPr>
              <a:t> </a:t>
            </a:r>
            <a:r>
              <a:rPr lang="en-GB" sz="2000" dirty="0" smtClean="0">
                <a:latin typeface="APL385 Unicode" panose="020B0709000202000203" pitchFamily="49" charset="0"/>
              </a:rPr>
              <a:t>	V</a:t>
            </a:r>
            <a:endParaRPr lang="en-GB" sz="2000" dirty="0">
              <a:latin typeface="APL385 Unicode" panose="020B0709000202000203" pitchFamily="49" charset="0"/>
            </a:endParaRPr>
          </a:p>
          <a:p>
            <a:pPr algn="l"/>
            <a:r>
              <a:rPr lang="en-GB" sz="2000" dirty="0">
                <a:latin typeface="APL385 Unicode" panose="020B0709000202000203" pitchFamily="49" charset="0"/>
              </a:rPr>
              <a:t>2.243E9  1.580E9  1.000E9  8.926E8  1.057E9 </a:t>
            </a:r>
          </a:p>
          <a:p>
            <a:pPr algn="l"/>
            <a:r>
              <a:rPr lang="en-GB" sz="2000" dirty="0">
                <a:latin typeface="APL385 Unicode" panose="020B0709000202000203" pitchFamily="49" charset="0"/>
              </a:rPr>
              <a:t>3.262E9  3.289E9  3.126E9  3.460E9  3.458E9 </a:t>
            </a:r>
          </a:p>
          <a:p>
            <a:pPr algn="l"/>
            <a:r>
              <a:rPr lang="en-GB" sz="2000" dirty="0">
                <a:latin typeface="APL385 Unicode" panose="020B0709000202000203" pitchFamily="49" charset="0"/>
              </a:rPr>
              <a:t>7.932E10 7.374E10 5.888E10 5.624E10 7.006E10</a:t>
            </a:r>
          </a:p>
          <a:p>
            <a:pPr algn="l"/>
            <a:r>
              <a:rPr lang="en-GB" sz="2000" dirty="0">
                <a:latin typeface="APL385 Unicode" panose="020B0709000202000203" pitchFamily="49" charset="0"/>
              </a:rPr>
              <a:t>4.270E8  4.030E8  9.769E8  8.720E8  5.316E8 </a:t>
            </a:r>
          </a:p>
          <a:p>
            <a:pPr algn="l"/>
            <a:r>
              <a:rPr lang="en-GB" sz="2000" dirty="0">
                <a:latin typeface="APL385 Unicode" panose="020B0709000202000203" pitchFamily="49" charset="0"/>
              </a:rPr>
              <a:t>5.607E10 4.286E10 3.554E10 3.082E10 2.899E10</a:t>
            </a:r>
          </a:p>
          <a:p>
            <a:pPr algn="l"/>
            <a:r>
              <a:rPr lang="en-GB" sz="2000" dirty="0">
                <a:latin typeface="APL385 Unicode" panose="020B0709000202000203" pitchFamily="49" charset="0"/>
              </a:rPr>
              <a:t>3.009E7  2.941E7  2.554E7  2.280E7  2.701E7 </a:t>
            </a:r>
          </a:p>
          <a:p>
            <a:pPr algn="l"/>
            <a:r>
              <a:rPr lang="en-GB" sz="2000" dirty="0">
                <a:latin typeface="APL385 Unicode" panose="020B0709000202000203" pitchFamily="49" charset="0"/>
              </a:rPr>
              <a:t>3.028E8  2.960E8  2.571E8  2.295E8  2.719E8 </a:t>
            </a:r>
          </a:p>
          <a:p>
            <a:pPr algn="l"/>
            <a:r>
              <a:rPr lang="en-GB" sz="2000" dirty="0">
                <a:latin typeface="APL385 Unicode" panose="020B0709000202000203" pitchFamily="49" charset="0"/>
              </a:rPr>
              <a:t>1.175E11 1.058E11 8.763E10 8.030E10 </a:t>
            </a:r>
            <a:r>
              <a:rPr lang="en-GB" sz="2000" dirty="0" smtClean="0">
                <a:latin typeface="APL385 Unicode" panose="020B0709000202000203" pitchFamily="49" charset="0"/>
              </a:rPr>
              <a:t>8.665E10</a:t>
            </a:r>
          </a:p>
          <a:p>
            <a:pPr algn="l"/>
            <a:r>
              <a:rPr lang="en-GB" sz="2000" dirty="0">
                <a:latin typeface="APL385 Unicode" panose="020B0709000202000203" pitchFamily="49" charset="0"/>
              </a:rPr>
              <a:t>	</a:t>
            </a:r>
            <a:r>
              <a:rPr lang="en-GB" sz="2000" dirty="0" smtClean="0">
                <a:latin typeface="APL385 Unicode" panose="020B0709000202000203" pitchFamily="49" charset="0"/>
              </a:rPr>
              <a:t>'</a:t>
            </a:r>
            <a:r>
              <a:rPr lang="en-GB" sz="2000" dirty="0" err="1" smtClean="0">
                <a:latin typeface="APL385 Unicode" panose="020B0709000202000203" pitchFamily="49" charset="0"/>
              </a:rPr>
              <a:t>val</a:t>
            </a:r>
            <a:r>
              <a:rPr lang="en-GB" sz="2000" dirty="0" smtClean="0">
                <a:latin typeface="APL385 Unicode" panose="020B0709000202000203" pitchFamily="49" charset="0"/>
              </a:rPr>
              <a:t>' </a:t>
            </a:r>
            <a:r>
              <a:rPr lang="en-GB" sz="2000" dirty="0" err="1" smtClean="0">
                <a:latin typeface="APL385 Unicode" panose="020B0709000202000203" pitchFamily="49" charset="0"/>
              </a:rPr>
              <a:t>r.p</a:t>
            </a:r>
            <a:r>
              <a:rPr lang="en-GB" sz="2000" dirty="0">
                <a:latin typeface="APL385 Unicode" panose="020B0709000202000203" pitchFamily="49" charset="0"/>
              </a:rPr>
              <a:t>  V  ⍝ put in R's variable '</a:t>
            </a:r>
            <a:r>
              <a:rPr lang="en-GB" sz="2000" dirty="0" err="1">
                <a:latin typeface="APL385 Unicode" panose="020B0709000202000203" pitchFamily="49" charset="0"/>
              </a:rPr>
              <a:t>val</a:t>
            </a:r>
            <a:r>
              <a:rPr lang="en-GB" sz="2000" dirty="0">
                <a:latin typeface="APL385 Unicode" panose="020B0709000202000203" pitchFamily="49" charset="0"/>
              </a:rPr>
              <a:t>'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Visualising Data – 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552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8424936" cy="4082008"/>
          </a:xfrm>
        </p:spPr>
        <p:txBody>
          <a:bodyPr/>
          <a:lstStyle/>
          <a:p>
            <a:pPr algn="l"/>
            <a:r>
              <a:rPr lang="es-ES" sz="1600" dirty="0">
                <a:latin typeface="APL385 Unicode" panose="020B0709000202000203" pitchFamily="49" charset="0"/>
              </a:rPr>
              <a:t>     ⎕←</a:t>
            </a:r>
            <a:r>
              <a:rPr lang="es-ES" sz="1600" dirty="0" err="1">
                <a:latin typeface="APL385 Unicode" panose="020B0709000202000203" pitchFamily="49" charset="0"/>
              </a:rPr>
              <a:t>r.x'summary</a:t>
            </a:r>
            <a:r>
              <a:rPr lang="es-ES" sz="1600" dirty="0">
                <a:latin typeface="APL385 Unicode" panose="020B0709000202000203" pitchFamily="49" charset="0"/>
              </a:rPr>
              <a:t>(val)'</a:t>
            </a:r>
          </a:p>
          <a:p>
            <a:pPr algn="l"/>
            <a:r>
              <a:rPr lang="es-ES" sz="1600" dirty="0">
                <a:latin typeface="APL385 Unicode" panose="020B0709000202000203" pitchFamily="49" charset="0"/>
              </a:rPr>
              <a:t> [R </a:t>
            </a:r>
            <a:r>
              <a:rPr lang="es-ES" sz="1600" dirty="0" err="1">
                <a:latin typeface="APL385 Unicode" panose="020B0709000202000203" pitchFamily="49" charset="0"/>
              </a:rPr>
              <a:t>table</a:t>
            </a:r>
            <a:r>
              <a:rPr lang="es-ES" sz="1600" dirty="0">
                <a:latin typeface="APL385 Unicode" panose="020B0709000202000203" pitchFamily="49" charset="0"/>
              </a:rPr>
              <a:t> - 6 </a:t>
            </a:r>
            <a:r>
              <a:rPr lang="es-ES" sz="1600" dirty="0" err="1">
                <a:latin typeface="APL385 Unicode" panose="020B0709000202000203" pitchFamily="49" charset="0"/>
              </a:rPr>
              <a:t>rows</a:t>
            </a:r>
            <a:r>
              <a:rPr lang="es-ES" sz="1600" dirty="0">
                <a:latin typeface="APL385 Unicode" panose="020B0709000202000203" pitchFamily="49" charset="0"/>
              </a:rPr>
              <a:t>]                                                                                        </a:t>
            </a:r>
          </a:p>
          <a:p>
            <a:pPr algn="l"/>
            <a:r>
              <a:rPr lang="es-ES" sz="1050" dirty="0">
                <a:latin typeface="APL385 Unicode" panose="020B0709000202000203" pitchFamily="49" charset="0"/>
                <a:cs typeface="Courier New" panose="02070309020205020404" pitchFamily="49" charset="0"/>
              </a:rPr>
              <a:t>        V1                   V2                   V3                   V4                   V5             </a:t>
            </a:r>
          </a:p>
          <a:p>
            <a:pPr algn="l"/>
            <a:r>
              <a:rPr lang="es-ES" sz="1050" dirty="0">
                <a:latin typeface="APL385 Unicode" panose="020B0709000202000203" pitchFamily="49" charset="0"/>
                <a:cs typeface="Courier New" panose="02070309020205020404" pitchFamily="49" charset="0"/>
              </a:rPr>
              <a:t>  Min.   :3.009e+07    Min.   :2.941e+07    Min.   :2.554e+07    Min.   :2.280e+07    Min.   :2.701e+07    </a:t>
            </a:r>
          </a:p>
          <a:p>
            <a:pPr algn="l"/>
            <a:r>
              <a:rPr lang="es-ES" sz="1050" dirty="0">
                <a:latin typeface="APL385 Unicode" panose="020B0709000202000203" pitchFamily="49" charset="0"/>
                <a:cs typeface="Courier New" panose="02070309020205020404" pitchFamily="49" charset="0"/>
              </a:rPr>
              <a:t>  1st Qu.:3.960e+08    1st Qu.:3.762e+08    1st Qu.:7.969e+08    1st Qu.:7.114e+08    1st Qu.:4.667e+08    </a:t>
            </a:r>
          </a:p>
          <a:p>
            <a:pPr algn="l"/>
            <a:r>
              <a:rPr lang="es-ES" sz="1050" dirty="0">
                <a:latin typeface="APL385 Unicode" panose="020B0709000202000203" pitchFamily="49" charset="0"/>
                <a:cs typeface="Courier New" panose="02070309020205020404" pitchFamily="49" charset="0"/>
              </a:rPr>
              <a:t>  Median :2.752e+09    Median :2.434e+09    Median :2.063e+09    Median :2.176e+09    Median :2.257e+09    </a:t>
            </a:r>
          </a:p>
          <a:p>
            <a:pPr algn="l"/>
            <a:r>
              <a:rPr lang="es-ES" sz="1050" dirty="0">
                <a:latin typeface="APL385 Unicode" panose="020B0709000202000203" pitchFamily="49" charset="0"/>
                <a:cs typeface="Courier New" panose="02070309020205020404" pitchFamily="49" charset="0"/>
              </a:rPr>
              <a:t>  Mean   :3.239e+10    Mean   :2.850e+10    Mean   :2.343e+10    Mean   :2.160e+10    Mean   :2.388e+10    </a:t>
            </a:r>
          </a:p>
          <a:p>
            <a:pPr algn="l"/>
            <a:r>
              <a:rPr lang="es-ES" sz="1050" dirty="0">
                <a:latin typeface="APL385 Unicode" panose="020B0709000202000203" pitchFamily="49" charset="0"/>
                <a:cs typeface="Courier New" panose="02070309020205020404" pitchFamily="49" charset="0"/>
              </a:rPr>
              <a:t>  3rd Qu.:6.188e+10    3rd Qu.:5.058e+10    3rd Qu.:4.138e+10    3rd Qu.:3.717e+10    3rd Qu.:3.926e+10    </a:t>
            </a:r>
          </a:p>
          <a:p>
            <a:pPr algn="l"/>
            <a:r>
              <a:rPr lang="es-ES" sz="1050" dirty="0">
                <a:latin typeface="APL385 Unicode" panose="020B0709000202000203" pitchFamily="49" charset="0"/>
                <a:cs typeface="Courier New" panose="02070309020205020404" pitchFamily="49" charset="0"/>
              </a:rPr>
              <a:t>  Max.   :1.175e+11    Max.   :1.058e+11    Max.   :8.763e+10    Max.   :8.030e+10    Max.   :</a:t>
            </a:r>
            <a:r>
              <a:rPr lang="es-ES" sz="1050" dirty="0" smtClean="0">
                <a:latin typeface="APL385 Unicode" panose="020B0709000202000203" pitchFamily="49" charset="0"/>
                <a:cs typeface="Courier New" panose="02070309020205020404" pitchFamily="49" charset="0"/>
              </a:rPr>
              <a:t>8.665e+10</a:t>
            </a:r>
          </a:p>
          <a:p>
            <a:pPr algn="l"/>
            <a:r>
              <a:rPr lang="es-ES" sz="1050" dirty="0" smtClean="0">
                <a:latin typeface="APL385 Unicode" panose="020B0709000202000203" pitchFamily="49" charset="0"/>
                <a:cs typeface="Courier New" panose="02070309020205020404" pitchFamily="49" charset="0"/>
              </a:rPr>
              <a:t> </a:t>
            </a:r>
            <a:endParaRPr lang="en-GB" sz="1050" dirty="0">
              <a:latin typeface="APL385 Unicode" panose="020B0709000202000203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Visualising Data – 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733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539552" y="1556792"/>
            <a:ext cx="8208912" cy="4082008"/>
          </a:xfrm>
        </p:spPr>
        <p:txBody>
          <a:bodyPr/>
          <a:lstStyle/>
          <a:p>
            <a:pPr algn="l"/>
            <a:r>
              <a:rPr lang="en-GB" sz="1800" dirty="0">
                <a:latin typeface="APL385 Unicode" panose="020B0709000202000203" pitchFamily="49" charset="0"/>
              </a:rPr>
              <a:t>  </a:t>
            </a:r>
            <a:r>
              <a:rPr lang="en-GB" sz="1800" dirty="0" smtClean="0">
                <a:latin typeface="APL385 Unicode" panose="020B0709000202000203" pitchFamily="49" charset="0"/>
              </a:rPr>
              <a:t>    x</a:t>
            </a:r>
            <a:r>
              <a:rPr lang="en-GB" sz="1800" dirty="0">
                <a:latin typeface="APL385 Unicode" panose="020B0709000202000203" pitchFamily="49" charset="0"/>
              </a:rPr>
              <a:t>←¯10 10 {⍺[1]++\0,⍵⍴(|-/⍺)÷⍵} 50</a:t>
            </a:r>
            <a:br>
              <a:rPr lang="en-GB" sz="1800" dirty="0">
                <a:latin typeface="APL385 Unicode" panose="020B0709000202000203" pitchFamily="49" charset="0"/>
              </a:rPr>
            </a:br>
            <a:r>
              <a:rPr lang="en-GB" sz="1800" dirty="0">
                <a:latin typeface="APL385 Unicode" panose="020B0709000202000203" pitchFamily="49" charset="0"/>
              </a:rPr>
              <a:t>      </a:t>
            </a:r>
            <a:r>
              <a:rPr lang="en-GB" sz="1800" dirty="0" err="1">
                <a:latin typeface="APL385 Unicode" panose="020B0709000202000203" pitchFamily="49" charset="0"/>
              </a:rPr>
              <a:t>z←x</a:t>
            </a:r>
            <a:r>
              <a:rPr lang="en-GB" sz="1800" dirty="0">
                <a:latin typeface="APL385 Unicode" panose="020B0709000202000203" pitchFamily="49" charset="0"/>
              </a:rPr>
              <a:t>∘.{{10×(1○⍵)÷⍵}((⍺*2)+⍵*2)*.5}x</a:t>
            </a:r>
            <a:br>
              <a:rPr lang="en-GB" sz="1800" dirty="0">
                <a:latin typeface="APL385 Unicode" panose="020B0709000202000203" pitchFamily="49" charset="0"/>
              </a:rPr>
            </a:br>
            <a:r>
              <a:rPr lang="en-GB" sz="1800" dirty="0">
                <a:latin typeface="APL385 Unicode" panose="020B0709000202000203" pitchFamily="49" charset="0"/>
              </a:rPr>
              <a:t>      expr←'</a:t>
            </a:r>
            <a:r>
              <a:rPr lang="en-GB" sz="1800" dirty="0" err="1">
                <a:latin typeface="APL385 Unicode" panose="020B0709000202000203" pitchFamily="49" charset="0"/>
              </a:rPr>
              <a:t>persp</a:t>
            </a:r>
            <a:r>
              <a:rPr lang="en-GB" sz="1800" dirty="0">
                <a:latin typeface="APL385 Unicode" panose="020B0709000202000203" pitchFamily="49" charset="0"/>
              </a:rPr>
              <a:t>(⍵,⍵,⍵,theta=30,phi=30,expand=0.5,'</a:t>
            </a:r>
            <a:br>
              <a:rPr lang="en-GB" sz="1800" dirty="0">
                <a:latin typeface="APL385 Unicode" panose="020B0709000202000203" pitchFamily="49" charset="0"/>
              </a:rPr>
            </a:br>
            <a:r>
              <a:rPr lang="en-GB" sz="1800" dirty="0">
                <a:latin typeface="APL385 Unicode" panose="020B0709000202000203" pitchFamily="49" charset="0"/>
              </a:rPr>
              <a:t>      expr,←'</a:t>
            </a:r>
            <a:r>
              <a:rPr lang="en-GB" sz="1800" dirty="0" err="1">
                <a:latin typeface="APL385 Unicode" panose="020B0709000202000203" pitchFamily="49" charset="0"/>
              </a:rPr>
              <a:t>xlab</a:t>
            </a:r>
            <a:r>
              <a:rPr lang="en-GB" sz="1800" dirty="0">
                <a:latin typeface="APL385 Unicode" panose="020B0709000202000203" pitchFamily="49" charset="0"/>
              </a:rPr>
              <a:t>="X",</a:t>
            </a:r>
            <a:r>
              <a:rPr lang="en-GB" sz="1800" dirty="0" err="1">
                <a:latin typeface="APL385 Unicode" panose="020B0709000202000203" pitchFamily="49" charset="0"/>
              </a:rPr>
              <a:t>ylab</a:t>
            </a:r>
            <a:r>
              <a:rPr lang="en-GB" sz="1800" dirty="0">
                <a:latin typeface="APL385 Unicode" panose="020B0709000202000203" pitchFamily="49" charset="0"/>
              </a:rPr>
              <a:t>="X",</a:t>
            </a:r>
            <a:r>
              <a:rPr lang="en-GB" sz="1800" dirty="0" err="1">
                <a:latin typeface="APL385 Unicode" panose="020B0709000202000203" pitchFamily="49" charset="0"/>
              </a:rPr>
              <a:t>zlab</a:t>
            </a:r>
            <a:r>
              <a:rPr lang="en-GB" sz="1800" dirty="0">
                <a:latin typeface="APL385 Unicode" panose="020B0709000202000203" pitchFamily="49" charset="0"/>
              </a:rPr>
              <a:t>="Z")'</a:t>
            </a:r>
            <a:br>
              <a:rPr lang="en-GB" sz="1800" dirty="0">
                <a:latin typeface="APL385 Unicode" panose="020B0709000202000203" pitchFamily="49" charset="0"/>
              </a:rPr>
            </a:br>
            <a:r>
              <a:rPr lang="en-GB" sz="1800" dirty="0">
                <a:latin typeface="APL385 Unicode" panose="020B0709000202000203" pitchFamily="49" charset="0"/>
              </a:rPr>
              <a:t>      </a:t>
            </a:r>
            <a:r>
              <a:rPr lang="en-GB" sz="1800" dirty="0" err="1">
                <a:latin typeface="APL385 Unicode" panose="020B0709000202000203" pitchFamily="49" charset="0"/>
              </a:rPr>
              <a:t>r.x</a:t>
            </a:r>
            <a:r>
              <a:rPr lang="en-GB" sz="1800" dirty="0">
                <a:latin typeface="APL385 Unicode" panose="020B0709000202000203" pitchFamily="49" charset="0"/>
              </a:rPr>
              <a:t> expr x </a:t>
            </a:r>
            <a:r>
              <a:rPr lang="en-GB" sz="1800" dirty="0" err="1">
                <a:latin typeface="APL385 Unicode" panose="020B0709000202000203" pitchFamily="49" charset="0"/>
              </a:rPr>
              <a:t>x</a:t>
            </a:r>
            <a:r>
              <a:rPr lang="en-GB" sz="1800" dirty="0">
                <a:latin typeface="APL385 Unicode" panose="020B0709000202000203" pitchFamily="49" charset="0"/>
              </a:rPr>
              <a:t> z ⍝ Use x for both x and y co-ordinates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Visualising Data – R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484784"/>
            <a:ext cx="5098120" cy="4834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5619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err="1" smtClean="0"/>
              <a:t>Syncfusion's</a:t>
            </a:r>
            <a:r>
              <a:rPr lang="en-US" sz="2800" dirty="0" smtClean="0"/>
              <a:t> WPF and JavaScript control libraries are available for use beginning with </a:t>
            </a:r>
            <a:r>
              <a:rPr lang="en-US" sz="2800" dirty="0"/>
              <a:t>Dyalog </a:t>
            </a:r>
            <a:r>
              <a:rPr lang="en-US" sz="2800" dirty="0" smtClean="0"/>
              <a:t>v14.0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>
                <a:hlinkClick r:id="rId2"/>
              </a:rPr>
              <a:t>WPF – 100+ controls</a:t>
            </a:r>
            <a:endParaRPr lang="en-US" sz="2800" dirty="0"/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WPF presentation on Wednesday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>
                <a:hlinkClick r:id="rId3"/>
              </a:rPr>
              <a:t>HTML5/</a:t>
            </a:r>
            <a:r>
              <a:rPr lang="en-US" sz="2800" dirty="0" err="1" smtClean="0">
                <a:hlinkClick r:id="rId3"/>
              </a:rPr>
              <a:t>Javascript</a:t>
            </a:r>
            <a:r>
              <a:rPr lang="en-US" sz="2800" dirty="0" smtClean="0">
                <a:hlinkClick r:id="rId3"/>
              </a:rPr>
              <a:t> – 70+ controls</a:t>
            </a:r>
            <a:endParaRPr lang="en-US" sz="2800" dirty="0" smtClean="0"/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MiServer 3.0 presentation on Tuesday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Visualising</a:t>
            </a:r>
            <a:r>
              <a:rPr lang="en-US" dirty="0" smtClean="0"/>
              <a:t> Data - </a:t>
            </a:r>
            <a:r>
              <a:rPr lang="en-US" dirty="0" err="1" smtClean="0"/>
              <a:t>Syncfusion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707904" y="5661248"/>
            <a:ext cx="1368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+mj-lt"/>
                <a:hlinkClick r:id="rId4" action="ppaction://hlinksldjump"/>
              </a:rPr>
              <a:t>Menu</a:t>
            </a:r>
            <a:endParaRPr lang="en-GB" sz="32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7299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endParaRPr lang="en-US" dirty="0" smtClean="0"/>
          </a:p>
          <a:p>
            <a:pPr algn="l"/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/>
              <a:t>T</a:t>
            </a:r>
            <a:r>
              <a:rPr lang="en-US" dirty="0" smtClean="0"/>
              <a:t>here are a couple </a:t>
            </a:r>
            <a:br>
              <a:rPr lang="en-US" dirty="0" smtClean="0"/>
            </a:br>
            <a:r>
              <a:rPr lang="en-US" dirty="0" smtClean="0"/>
              <a:t>				of dumbbells at the</a:t>
            </a:r>
            <a:br>
              <a:rPr lang="en-US" dirty="0" smtClean="0"/>
            </a:br>
            <a:r>
              <a:rPr lang="en-US" dirty="0" smtClean="0"/>
              <a:t>				front of the room?</a:t>
            </a:r>
            <a:br>
              <a:rPr lang="en-US" dirty="0" smtClean="0"/>
            </a:br>
            <a:endParaRPr lang="en-US" dirty="0" smtClean="0"/>
          </a:p>
          <a:p>
            <a:pPr algn="l"/>
            <a:r>
              <a:rPr lang="en-US" dirty="0"/>
              <a:t>	</a:t>
            </a:r>
            <a:r>
              <a:rPr lang="en-US" dirty="0" smtClean="0"/>
              <a:t>			No! </a:t>
            </a:r>
            <a:br>
              <a:rPr lang="en-US" dirty="0" smtClean="0"/>
            </a:br>
            <a:r>
              <a:rPr lang="en-US" dirty="0" smtClean="0"/>
              <a:t>				Time for exercises!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know what this </a:t>
            </a:r>
            <a:r>
              <a:rPr lang="en-US" dirty="0" smtClean="0"/>
              <a:t>means</a:t>
            </a:r>
            <a:r>
              <a:rPr lang="en-US" dirty="0"/>
              <a:t>?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22004"/>
            <a:ext cx="3309937" cy="3316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3574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11560" y="1772816"/>
            <a:ext cx="7848872" cy="3865984"/>
          </a:xfrm>
        </p:spPr>
        <p:txBody>
          <a:bodyPr/>
          <a:lstStyle/>
          <a:p>
            <a:pPr algn="l"/>
            <a:r>
              <a:rPr lang="en-GB" dirty="0" smtClean="0"/>
              <a:t>Native files can also contain Unicode text.</a:t>
            </a:r>
          </a:p>
          <a:p>
            <a:pPr algn="l"/>
            <a:r>
              <a:rPr lang="en-GB" dirty="0" smtClean="0"/>
              <a:t>Various encoding formats exist for Unicode text:</a:t>
            </a:r>
          </a:p>
          <a:p>
            <a:pPr marL="457200" indent="-457200" algn="l">
              <a:buFontTx/>
              <a:buChar char="-"/>
            </a:pPr>
            <a:r>
              <a:rPr lang="en-GB" dirty="0" smtClean="0"/>
              <a:t>UCS1, UCS2, UCS4</a:t>
            </a:r>
          </a:p>
          <a:p>
            <a:pPr marL="457200" indent="-457200" algn="l">
              <a:buFontTx/>
              <a:buChar char="-"/>
            </a:pPr>
            <a:r>
              <a:rPr lang="en-GB" dirty="0" smtClean="0"/>
              <a:t>UTF-8, UTF-16, UTF-32</a:t>
            </a:r>
          </a:p>
          <a:p>
            <a:pPr marL="457200" indent="-457200" algn="l">
              <a:buFontTx/>
              <a:buChar char="-"/>
            </a:pPr>
            <a:r>
              <a:rPr lang="en-GB" dirty="0" smtClean="0"/>
              <a:t>Numbers (8, 16 , 32b, 64fp)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Native files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259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_dyalog15">
  <a:themeElements>
    <a:clrScheme name="1_Dyalo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yalog">
      <a:majorFont>
        <a:latin typeface="Geneva"/>
        <a:ea typeface=""/>
        <a:cs typeface=""/>
      </a:majorFont>
      <a:minorFont>
        <a:latin typeface="Gene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  <a:cs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ctr">
          <a:defRPr sz="3200" dirty="0" smtClean="0">
            <a:latin typeface="+mj-lt"/>
          </a:defRPr>
        </a:defPPr>
      </a:lstStyle>
    </a:txDef>
  </a:objectDefaults>
  <a:extraClrSchemeLst>
    <a:extraClrScheme>
      <a:clrScheme name="1_Dyalo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yalo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yalo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yalo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yalo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yalo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yalo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yalo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yalo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yalo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yalo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yalo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Master Powerpoint template 19 aug 2014.potx" id="{0049EF10-ADAC-4A86-823C-08B6527A6A7B}" vid="{CA850941-80F2-41C4-9D9B-50111ED1566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Presentation_dyalog15</Template>
  <TotalTime>2501</TotalTime>
  <Words>3920</Words>
  <Application>Microsoft Office PowerPoint</Application>
  <PresentationFormat>On-screen Show (4:3)</PresentationFormat>
  <Paragraphs>921</Paragraphs>
  <Slides>87</Slides>
  <Notes>68</Notes>
  <HiddenSlides>7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87</vt:i4>
      </vt:variant>
    </vt:vector>
  </HeadingPairs>
  <TitlesOfParts>
    <vt:vector size="88" baseType="lpstr">
      <vt:lpstr>Presentation_dyalog15</vt:lpstr>
      <vt:lpstr>Data workshop The Ins and Outs of Data  </vt:lpstr>
      <vt:lpstr>Hi and Welcome!</vt:lpstr>
      <vt:lpstr>Agenda and Goals</vt:lpstr>
      <vt:lpstr>Data Sources</vt:lpstr>
      <vt:lpstr>Ad Hoc or Programmatic</vt:lpstr>
      <vt:lpstr>Consumer, Provider or Both?</vt:lpstr>
      <vt:lpstr>What Shall We Talk About?</vt:lpstr>
      <vt:lpstr>Native files</vt:lpstr>
      <vt:lpstr>Native files</vt:lpstr>
      <vt:lpstr>Native files</vt:lpstr>
      <vt:lpstr>Native files</vt:lpstr>
      <vt:lpstr>Native files</vt:lpstr>
      <vt:lpstr>Native files</vt:lpstr>
      <vt:lpstr>Native files</vt:lpstr>
      <vt:lpstr>Native files</vt:lpstr>
      <vt:lpstr>Native files</vt:lpstr>
      <vt:lpstr>Native files</vt:lpstr>
      <vt:lpstr>Native files</vt:lpstr>
      <vt:lpstr>Component Files</vt:lpstr>
      <vt:lpstr>Component files</vt:lpstr>
      <vt:lpstr>Component files</vt:lpstr>
      <vt:lpstr>Component files</vt:lpstr>
      <vt:lpstr>CSV</vt:lpstr>
      <vt:lpstr>CSV</vt:lpstr>
      <vt:lpstr>Read Delimited Data</vt:lpstr>
      <vt:lpstr>Delimiters Other Than Comma</vt:lpstr>
      <vt:lpstr>Saving CSV Data</vt:lpstr>
      <vt:lpstr>Excel Files</vt:lpstr>
      <vt:lpstr>Excel</vt:lpstr>
      <vt:lpstr>Excel Files</vt:lpstr>
      <vt:lpstr>Excel</vt:lpstr>
      <vt:lpstr>Excel Files</vt:lpstr>
      <vt:lpstr>The LOADDATA workspace </vt:lpstr>
      <vt:lpstr>Reading Excel files</vt:lpstr>
      <vt:lpstr>Saving Data to Excel files</vt:lpstr>
      <vt:lpstr>Reading XML files</vt:lpstr>
      <vt:lpstr>Reading XML files</vt:lpstr>
      <vt:lpstr>Editing Data</vt:lpstr>
      <vt:lpstr>Editing Data</vt:lpstr>
      <vt:lpstr>Editing Data</vt:lpstr>
      <vt:lpstr>Editing Data</vt:lpstr>
      <vt:lpstr>Writing XML files</vt:lpstr>
      <vt:lpstr>Databases</vt:lpstr>
      <vt:lpstr>Laserfiche vs PaperSave</vt:lpstr>
      <vt:lpstr>Relational Databases (RDBs)</vt:lpstr>
      <vt:lpstr>RDBs – Data Sources</vt:lpstr>
      <vt:lpstr>RDBs – Data Source Name</vt:lpstr>
      <vt:lpstr>RDBs – Data Source Name</vt:lpstr>
      <vt:lpstr>SQL Databases</vt:lpstr>
      <vt:lpstr>loaddata - LoadSQL</vt:lpstr>
      <vt:lpstr>loaddata - LoadSQL</vt:lpstr>
      <vt:lpstr>DSN-less Connection</vt:lpstr>
      <vt:lpstr>RDBs – Table Search</vt:lpstr>
      <vt:lpstr>RDBs – Table Search</vt:lpstr>
      <vt:lpstr>RDBs – Table Search</vt:lpstr>
      <vt:lpstr>RDBs – Table Search</vt:lpstr>
      <vt:lpstr>RDBs – Table Search</vt:lpstr>
      <vt:lpstr>RDBs – Table Search</vt:lpstr>
      <vt:lpstr>RDBs – Table Search</vt:lpstr>
      <vt:lpstr>RDBs – Writing Data</vt:lpstr>
      <vt:lpstr>RDBs – Writing Data</vt:lpstr>
      <vt:lpstr>XML Data</vt:lpstr>
      <vt:lpstr>XML Elements</vt:lpstr>
      <vt:lpstr>⎕XML</vt:lpstr>
      <vt:lpstr>XML vs HTML</vt:lpstr>
      <vt:lpstr>JavaScript Object Notation - JSON</vt:lpstr>
      <vt:lpstr>JSON</vt:lpstr>
      <vt:lpstr>JSON Class Methods</vt:lpstr>
      <vt:lpstr>Different Ways to Represent the Same Data</vt:lpstr>
      <vt:lpstr>Web Services</vt:lpstr>
      <vt:lpstr>SOAP-based Web Services</vt:lpstr>
      <vt:lpstr>RESTful Web Services</vt:lpstr>
      <vt:lpstr>RESTful Web Service</vt:lpstr>
      <vt:lpstr>conga Samples.HTTPGet</vt:lpstr>
      <vt:lpstr>MS Office API</vt:lpstr>
      <vt:lpstr>REST APIs</vt:lpstr>
      <vt:lpstr>Google APIs</vt:lpstr>
      <vt:lpstr>Google APIs</vt:lpstr>
      <vt:lpstr>Zip Files</vt:lpstr>
      <vt:lpstr>Visualising Data – Graphs</vt:lpstr>
      <vt:lpstr>Visualising Data – R</vt:lpstr>
      <vt:lpstr>Visualising Data – R</vt:lpstr>
      <vt:lpstr>Visualising Data – R</vt:lpstr>
      <vt:lpstr>Visualising Data – R</vt:lpstr>
      <vt:lpstr>Visualising Data – R</vt:lpstr>
      <vt:lpstr>Visualising Data - Syncfusion</vt:lpstr>
      <vt:lpstr>You know what this means?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Fiona Smith</dc:creator>
  <cp:lastModifiedBy>DanB2</cp:lastModifiedBy>
  <cp:revision>34</cp:revision>
  <cp:lastPrinted>2014-08-15T09:52:37Z</cp:lastPrinted>
  <dcterms:created xsi:type="dcterms:W3CDTF">2015-07-28T13:03:29Z</dcterms:created>
  <dcterms:modified xsi:type="dcterms:W3CDTF">2015-09-03T13:07:01Z</dcterms:modified>
</cp:coreProperties>
</file>