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>
  <p:sldMasterIdLst>
    <p:sldMasterId id="2147483650" r:id="rId1"/>
  </p:sldMasterIdLst>
  <p:notesMasterIdLst>
    <p:notesMasterId r:id="rId7"/>
  </p:notes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718300" cy="98552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Arial" charset="0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" pitchFamily="18" charset="0"/>
        <a:ea typeface="+mn-ea"/>
        <a:cs typeface="Arial" charset="0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" pitchFamily="18" charset="0"/>
        <a:ea typeface="+mn-ea"/>
        <a:cs typeface="Arial" charset="0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" pitchFamily="18" charset="0"/>
        <a:ea typeface="+mn-ea"/>
        <a:cs typeface="Arial" charset="0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" pitchFamily="18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18603FDC-E32A-4AB5-989C-0864C3EAD2B8}" styleName="Themed Style 2 - Acc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032" autoAdjust="0"/>
    <p:restoredTop sz="99288" autoAdjust="0"/>
  </p:normalViewPr>
  <p:slideViewPr>
    <p:cSldViewPr>
      <p:cViewPr>
        <p:scale>
          <a:sx n="75" d="100"/>
          <a:sy n="75" d="100"/>
        </p:scale>
        <p:origin x="-1716" y="-83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11263" cy="492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05482" y="0"/>
            <a:ext cx="2911263" cy="492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95350" y="739775"/>
            <a:ext cx="4927600" cy="36957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1830" y="4681220"/>
            <a:ext cx="5374640" cy="44348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60730"/>
            <a:ext cx="2911263" cy="492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05482" y="9360730"/>
            <a:ext cx="2911263" cy="492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fld id="{1CB69223-2A7E-4679-8394-C16FA4EA79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600667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irst slid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7884368" y="116632"/>
            <a:ext cx="9589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bg1"/>
                </a:solidFill>
                <a:latin typeface="+mn-lt"/>
              </a:defRPr>
            </a:lvl1pPr>
          </a:lstStyle>
          <a:p>
            <a:pPr algn="r"/>
            <a:fld id="{4D6A1F21-6DDA-4D75-917B-3675E7404BBE}" type="slidenum">
              <a:rPr lang="en-GB" smtClean="0"/>
              <a:pPr algn="r"/>
              <a:t>‹#›</a:t>
            </a:fld>
            <a:endParaRPr lang="en-GB" dirty="0"/>
          </a:p>
        </p:txBody>
      </p:sp>
      <p:pic>
        <p:nvPicPr>
          <p:cNvPr id="13" name="Picture 4" descr="C:\Users\fiona\Desktop\test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2205" y="2348880"/>
            <a:ext cx="2952328" cy="36744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itle 3"/>
          <p:cNvSpPr>
            <a:spLocks noGrp="1"/>
          </p:cNvSpPr>
          <p:nvPr>
            <p:ph type="title" hasCustomPrompt="1"/>
          </p:nvPr>
        </p:nvSpPr>
        <p:spPr>
          <a:xfrm>
            <a:off x="755575" y="620689"/>
            <a:ext cx="7632849" cy="720079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r>
              <a:rPr lang="en-US" dirty="0" smtClean="0"/>
              <a:t>Click to edit title</a:t>
            </a:r>
            <a:endParaRPr lang="en-GB" dirty="0"/>
          </a:p>
        </p:txBody>
      </p:sp>
      <p:sp>
        <p:nvSpPr>
          <p:cNvPr id="12" name="Text Placeholder 7"/>
          <p:cNvSpPr>
            <a:spLocks noGrp="1"/>
          </p:cNvSpPr>
          <p:nvPr>
            <p:ph type="body" sz="quarter" idx="11" hasCustomPrompt="1"/>
          </p:nvPr>
        </p:nvSpPr>
        <p:spPr>
          <a:xfrm>
            <a:off x="755576" y="1484784"/>
            <a:ext cx="7632849" cy="648667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</a:lstStyle>
          <a:p>
            <a:pPr lvl="0"/>
            <a:r>
              <a:rPr lang="en-US" dirty="0" smtClean="0"/>
              <a:t>Click to edit name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259291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bullet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/>
            <a:fld id="{4D6A1F21-6DDA-4D75-917B-3675E7404BBE}" type="slidenum">
              <a:rPr lang="en-GB" smtClean="0"/>
              <a:pPr algn="r"/>
              <a:t>‹#›</a:t>
            </a:fld>
            <a:endParaRPr lang="en-GB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755575" y="692696"/>
            <a:ext cx="7632849" cy="853676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5" name="Text Placeholder 7"/>
          <p:cNvSpPr>
            <a:spLocks noGrp="1"/>
          </p:cNvSpPr>
          <p:nvPr>
            <p:ph type="body" sz="quarter" idx="11"/>
          </p:nvPr>
        </p:nvSpPr>
        <p:spPr>
          <a:xfrm>
            <a:off x="755575" y="1700213"/>
            <a:ext cx="7632849" cy="43210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68279" y="5701275"/>
            <a:ext cx="875054" cy="9361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3848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755575" y="692696"/>
            <a:ext cx="7632849" cy="853676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>
          <a:xfrm>
            <a:off x="755576" y="1628800"/>
            <a:ext cx="3672408" cy="43924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sz="half" idx="11"/>
          </p:nvPr>
        </p:nvSpPr>
        <p:spPr>
          <a:xfrm>
            <a:off x="4716016" y="1654690"/>
            <a:ext cx="3672408" cy="436659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7884368" y="116632"/>
            <a:ext cx="9589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bg1"/>
                </a:solidFill>
                <a:latin typeface="+mn-lt"/>
              </a:defRPr>
            </a:lvl1pPr>
          </a:lstStyle>
          <a:p>
            <a:pPr algn="r"/>
            <a:fld id="{4D6A1F21-6DDA-4D75-917B-3675E7404BBE}" type="slidenum">
              <a:rPr lang="en-GB" smtClean="0"/>
              <a:pPr algn="r"/>
              <a:t>‹#›</a:t>
            </a:fld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68279" y="5701275"/>
            <a:ext cx="875054" cy="9361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67099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7884368" y="116632"/>
            <a:ext cx="9589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bg1"/>
                </a:solidFill>
                <a:latin typeface="+mn-lt"/>
              </a:defRPr>
            </a:lvl1pPr>
          </a:lstStyle>
          <a:p>
            <a:pPr algn="r"/>
            <a:fld id="{4D6A1F21-6DDA-4D75-917B-3675E7404BBE}" type="slidenum">
              <a:rPr lang="en-GB" smtClean="0"/>
              <a:pPr algn="r"/>
              <a:t>‹#›</a:t>
            </a:fld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3705" y="6452509"/>
            <a:ext cx="1224135" cy="207627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68" r:id="rId2"/>
    <p:sldLayoutId id="2147483666" r:id="rId3"/>
  </p:sldLayoutIdLst>
  <p:timing>
    <p:tnLst>
      <p:par>
        <p:cTn id="1" dur="indefinite" restart="never" nodeType="tmRoot"/>
      </p:par>
    </p:tnLst>
  </p:timing>
  <p:hf hd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000" b="1" baseline="0">
          <a:solidFill>
            <a:srgbClr val="333333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333333"/>
          </a:solidFill>
          <a:latin typeface="Geneva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333333"/>
          </a:solidFill>
          <a:latin typeface="Geneva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333333"/>
          </a:solidFill>
          <a:latin typeface="Geneva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333333"/>
          </a:solidFill>
          <a:latin typeface="Geneva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333333"/>
          </a:solidFill>
          <a:latin typeface="Geneva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333333"/>
          </a:solidFill>
          <a:latin typeface="Geneva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333333"/>
          </a:solidFill>
          <a:latin typeface="Geneva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333333"/>
          </a:solidFill>
          <a:latin typeface="Geneva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FF8000"/>
        </a:buClr>
        <a:buChar char="•"/>
        <a:defRPr sz="3200">
          <a:solidFill>
            <a:srgbClr val="333333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FF8000"/>
        </a:buClr>
        <a:buChar char="–"/>
        <a:defRPr sz="2800">
          <a:solidFill>
            <a:srgbClr val="333333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FF8000"/>
        </a:buClr>
        <a:buChar char="•"/>
        <a:defRPr sz="2400">
          <a:solidFill>
            <a:srgbClr val="333333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rgbClr val="FF8000"/>
        </a:buClr>
        <a:buChar char="–"/>
        <a:defRPr sz="2000">
          <a:solidFill>
            <a:srgbClr val="333333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FF8000"/>
        </a:buClr>
        <a:buChar char="»"/>
        <a:defRPr sz="2000">
          <a:solidFill>
            <a:srgbClr val="333333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FF8000"/>
        </a:buClr>
        <a:buChar char="»"/>
        <a:defRPr sz="2000">
          <a:solidFill>
            <a:srgbClr val="333333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FF8000"/>
        </a:buClr>
        <a:buChar char="»"/>
        <a:defRPr sz="2000">
          <a:solidFill>
            <a:srgbClr val="333333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FF8000"/>
        </a:buClr>
        <a:buChar char="»"/>
        <a:defRPr sz="2000">
          <a:solidFill>
            <a:srgbClr val="333333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FF8000"/>
        </a:buClr>
        <a:buChar char="»"/>
        <a:defRPr sz="2000">
          <a:solidFill>
            <a:srgbClr val="333333"/>
          </a:solidFill>
          <a:latin typeface="+mn-lt"/>
        </a:defRPr>
      </a:lvl9pPr>
    </p:bodyStyle>
    <p:otherStyle>
      <a:defPPr>
        <a:defRPr lang="da-D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 smtClean="0"/>
              <a:t>2015</a:t>
            </a:r>
            <a:r>
              <a:rPr lang="en-GB" sz="3600" dirty="0" smtClean="0"/>
              <a:t/>
            </a:r>
            <a:br>
              <a:rPr lang="en-GB" sz="3600" dirty="0" smtClean="0"/>
            </a:br>
            <a:r>
              <a:rPr lang="en-GB" sz="3600" dirty="0" smtClean="0"/>
              <a:t>APL Problem Solving Competition</a:t>
            </a:r>
            <a:endParaRPr lang="en-GB" sz="3600" dirty="0"/>
          </a:p>
        </p:txBody>
      </p:sp>
    </p:spTree>
    <p:extLst>
      <p:ext uri="{BB962C8B-B14F-4D97-AF65-F5344CB8AC3E}">
        <p14:creationId xmlns:p14="http://schemas.microsoft.com/office/powerpoint/2010/main" val="1322777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/>
            <a:fld id="{4D6A1F21-6DDA-4D75-917B-3675E7404BBE}" type="slidenum">
              <a:rPr lang="en-GB" smtClean="0"/>
              <a:pPr algn="r"/>
              <a:t>1</a:t>
            </a:fld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About the Competition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sz="2400" dirty="0" smtClean="0"/>
              <a:t>7</a:t>
            </a:r>
            <a:r>
              <a:rPr lang="en-US" sz="2400" baseline="30000" dirty="0" smtClean="0"/>
              <a:t>th</a:t>
            </a:r>
            <a:r>
              <a:rPr lang="en-US" sz="2400" dirty="0" smtClean="0"/>
              <a:t> year</a:t>
            </a:r>
          </a:p>
          <a:p>
            <a:r>
              <a:rPr lang="en-US" sz="2400" dirty="0" smtClean="0"/>
              <a:t>Thank </a:t>
            </a:r>
            <a:r>
              <a:rPr lang="en-US" sz="2400" dirty="0" err="1" smtClean="0"/>
              <a:t>you!s</a:t>
            </a:r>
            <a:endParaRPr lang="en-US" sz="2400" dirty="0" smtClean="0"/>
          </a:p>
          <a:p>
            <a:pPr lvl="1"/>
            <a:r>
              <a:rPr lang="en-US" sz="2000" dirty="0" smtClean="0"/>
              <a:t>Our sponsors' 7</a:t>
            </a:r>
            <a:r>
              <a:rPr lang="en-US" sz="2000" baseline="30000" dirty="0" smtClean="0"/>
              <a:t>th</a:t>
            </a:r>
            <a:r>
              <a:rPr lang="en-US" sz="2000" dirty="0" smtClean="0"/>
              <a:t> year</a:t>
            </a:r>
          </a:p>
          <a:p>
            <a:endParaRPr lang="en-US" sz="2400" dirty="0" smtClean="0"/>
          </a:p>
          <a:p>
            <a:pPr marL="400050" lvl="1" indent="0">
              <a:buNone/>
            </a:pPr>
            <a:r>
              <a:rPr lang="en-US" sz="2100" dirty="0" smtClean="0"/>
              <a:t/>
            </a:r>
            <a:br>
              <a:rPr lang="en-US" sz="2100" dirty="0" smtClean="0"/>
            </a:br>
            <a:r>
              <a:rPr lang="en-US" sz="2200" dirty="0" smtClean="0"/>
              <a:t>And </a:t>
            </a:r>
            <a:r>
              <a:rPr lang="en-US" sz="2200" dirty="0"/>
              <a:t>our anonymous </a:t>
            </a:r>
            <a:r>
              <a:rPr lang="en-US" sz="2200" dirty="0" smtClean="0"/>
              <a:t>sponsors </a:t>
            </a:r>
            <a:r>
              <a:rPr lang="en-US" sz="2200" dirty="0" smtClean="0">
                <a:sym typeface="Wingdings" panose="05000000000000000000" pitchFamily="2" charset="2"/>
              </a:rPr>
              <a:t></a:t>
            </a:r>
          </a:p>
          <a:p>
            <a:pPr lvl="1" indent="-342900"/>
            <a:r>
              <a:rPr lang="en-US" sz="2100" dirty="0" smtClean="0">
                <a:sym typeface="Wingdings" panose="05000000000000000000" pitchFamily="2" charset="2"/>
              </a:rPr>
              <a:t>Judging assistance - Dan Baronet and Fiona Smith</a:t>
            </a:r>
            <a:endParaRPr lang="en-US" sz="2100" dirty="0" smtClean="0"/>
          </a:p>
          <a:p>
            <a:r>
              <a:rPr lang="en-US" sz="2400" dirty="0" smtClean="0"/>
              <a:t>3</a:t>
            </a:r>
            <a:r>
              <a:rPr lang="en-US" sz="2400" baseline="30000" dirty="0" smtClean="0"/>
              <a:t>rd</a:t>
            </a:r>
            <a:r>
              <a:rPr lang="en-US" sz="2400" dirty="0" smtClean="0"/>
              <a:t> year working with SQORE/</a:t>
            </a:r>
            <a:r>
              <a:rPr lang="en-US" sz="2400" dirty="0" err="1" smtClean="0"/>
              <a:t>StudentCompetitions</a:t>
            </a:r>
            <a:endParaRPr lang="en-US" sz="2400" dirty="0" smtClean="0"/>
          </a:p>
          <a:p>
            <a:r>
              <a:rPr lang="en-US" sz="2400" dirty="0" err="1" smtClean="0"/>
              <a:t>Dya</a:t>
            </a:r>
            <a:r>
              <a:rPr lang="en-US" sz="2400" dirty="0" smtClean="0"/>
              <a:t>(b)log</a:t>
            </a:r>
          </a:p>
          <a:p>
            <a:pPr lvl="1"/>
            <a:r>
              <a:rPr lang="en-US" sz="2000" dirty="0" smtClean="0"/>
              <a:t>Jay </a:t>
            </a:r>
            <a:r>
              <a:rPr lang="en-US" sz="2000" dirty="0" err="1" smtClean="0"/>
              <a:t>Foad</a:t>
            </a:r>
            <a:r>
              <a:rPr lang="en-US" sz="2000" dirty="0"/>
              <a:t> </a:t>
            </a:r>
            <a:r>
              <a:rPr lang="en-US" sz="2000" dirty="0" smtClean="0"/>
              <a:t>and Brian Becker have written blog entries about solving some of the 2014 problems</a:t>
            </a: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2971800"/>
            <a:ext cx="139065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9000" y="3009900"/>
            <a:ext cx="1261587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0200" y="2971800"/>
            <a:ext cx="2895600" cy="6510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675993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/>
            <a:fld id="{4D6A1F21-6DDA-4D75-917B-3675E7404BBE}" type="slidenum">
              <a:rPr lang="en-GB" smtClean="0"/>
              <a:pPr algn="r"/>
              <a:t>2</a:t>
            </a:fld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This Year</a:t>
            </a:r>
            <a:endParaRPr lang="en-US" sz="36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755575" y="1447801"/>
            <a:ext cx="7632849" cy="4573488"/>
          </a:xfrm>
        </p:spPr>
        <p:txBody>
          <a:bodyPr/>
          <a:lstStyle/>
          <a:p>
            <a:r>
              <a:rPr lang="en-US" sz="2800" dirty="0" smtClean="0"/>
              <a:t>Format </a:t>
            </a:r>
            <a:r>
              <a:rPr lang="en-US" sz="2800" dirty="0"/>
              <a:t>– 2 phases</a:t>
            </a:r>
          </a:p>
          <a:p>
            <a:pPr lvl="1"/>
            <a:r>
              <a:rPr lang="en-US" sz="2400" dirty="0"/>
              <a:t>Phase 1 – 10 "simple" one-liner style problems</a:t>
            </a:r>
          </a:p>
          <a:p>
            <a:pPr lvl="1"/>
            <a:r>
              <a:rPr lang="en-US" sz="2400" dirty="0"/>
              <a:t>Phase 2 – Low, medium and high difficulty tasks</a:t>
            </a:r>
          </a:p>
          <a:p>
            <a:pPr lvl="2"/>
            <a:r>
              <a:rPr lang="en-US" sz="2000" dirty="0" err="1"/>
              <a:t>BioInformatics</a:t>
            </a:r>
            <a:endParaRPr lang="en-US" sz="2000" dirty="0"/>
          </a:p>
          <a:p>
            <a:pPr lvl="2"/>
            <a:r>
              <a:rPr lang="en-US" sz="2000" dirty="0"/>
              <a:t>Applications</a:t>
            </a:r>
          </a:p>
          <a:p>
            <a:pPr lvl="2"/>
            <a:r>
              <a:rPr lang="en-US" sz="2000" dirty="0"/>
              <a:t>Games and </a:t>
            </a:r>
            <a:r>
              <a:rPr lang="en-US" sz="2000" dirty="0" smtClean="0"/>
              <a:t>Recreation</a:t>
            </a:r>
          </a:p>
          <a:p>
            <a:r>
              <a:rPr lang="en-US" sz="2800" dirty="0" smtClean="0"/>
              <a:t>Participation</a:t>
            </a:r>
          </a:p>
          <a:p>
            <a:pPr lvl="1"/>
            <a:r>
              <a:rPr lang="en-US" sz="2400" dirty="0" smtClean="0"/>
              <a:t>1,786 registrants</a:t>
            </a:r>
          </a:p>
          <a:p>
            <a:pPr lvl="1"/>
            <a:r>
              <a:rPr lang="en-US" sz="2400" dirty="0" smtClean="0"/>
              <a:t>42 Phase 1 entries</a:t>
            </a:r>
          </a:p>
          <a:p>
            <a:pPr lvl="1"/>
            <a:r>
              <a:rPr lang="en-US" sz="2400" dirty="0" smtClean="0"/>
              <a:t>16 Phase 2 submissions</a:t>
            </a:r>
          </a:p>
          <a:p>
            <a:pPr lvl="1"/>
            <a:endParaRPr lang="en-US" dirty="0"/>
          </a:p>
          <a:p>
            <a:endParaRPr lang="en-US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36569455"/>
              </p:ext>
            </p:extLst>
          </p:nvPr>
        </p:nvGraphicFramePr>
        <p:xfrm>
          <a:off x="2819400" y="2743200"/>
          <a:ext cx="1905000" cy="111252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952500"/>
                <a:gridCol w="9525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bg1"/>
                          </a:solidFill>
                        </a:rPr>
                        <a:t>Male</a:t>
                      </a:r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bg1"/>
                          </a:solidFill>
                        </a:rPr>
                        <a:t>21</a:t>
                      </a:r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7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bg1"/>
                          </a:solidFill>
                        </a:rPr>
                        <a:t>Female</a:t>
                      </a:r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bg1"/>
                          </a:solidFill>
                        </a:rPr>
                        <a:t>7</a:t>
                      </a:r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7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bg1"/>
                          </a:solidFill>
                        </a:rPr>
                        <a:t>n/a</a:t>
                      </a:r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bg1"/>
                          </a:solidFill>
                        </a:rPr>
                        <a:t>14</a:t>
                      </a:r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75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76576357"/>
              </p:ext>
            </p:extLst>
          </p:nvPr>
        </p:nvGraphicFramePr>
        <p:xfrm>
          <a:off x="5105400" y="127000"/>
          <a:ext cx="2667000" cy="67056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911350"/>
                <a:gridCol w="755650"/>
              </a:tblGrid>
              <a:tr h="312420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chemeClr val="bg1"/>
                          </a:solidFill>
                        </a:rPr>
                        <a:t>United</a:t>
                      </a:r>
                      <a:r>
                        <a:rPr lang="en-US" sz="1600" baseline="0" dirty="0" smtClean="0">
                          <a:solidFill>
                            <a:schemeClr val="bg1"/>
                          </a:solidFill>
                        </a:rPr>
                        <a:t> States</a:t>
                      </a:r>
                      <a:endParaRPr lang="en-US" sz="16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chemeClr val="bg1"/>
                          </a:solidFill>
                        </a:rPr>
                        <a:t>7</a:t>
                      </a:r>
                      <a:endParaRPr lang="en-US" sz="16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75000"/>
                      </a:schemeClr>
                    </a:solidFill>
                  </a:tcPr>
                </a:tc>
              </a:tr>
              <a:tr h="312420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chemeClr val="bg1"/>
                          </a:solidFill>
                        </a:rPr>
                        <a:t>n/a</a:t>
                      </a:r>
                      <a:endParaRPr lang="en-US" sz="16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chemeClr val="bg1"/>
                          </a:solidFill>
                        </a:rPr>
                        <a:t>6</a:t>
                      </a:r>
                      <a:endParaRPr lang="en-US" sz="16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75000"/>
                      </a:schemeClr>
                    </a:solidFill>
                  </a:tcPr>
                </a:tc>
              </a:tr>
              <a:tr h="312420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chemeClr val="bg1"/>
                          </a:solidFill>
                        </a:rPr>
                        <a:t>Ukraine</a:t>
                      </a:r>
                      <a:endParaRPr lang="en-US" sz="16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chemeClr val="bg1"/>
                          </a:solidFill>
                        </a:rPr>
                        <a:t>5</a:t>
                      </a:r>
                    </a:p>
                  </a:txBody>
                  <a:tcPr>
                    <a:solidFill>
                      <a:schemeClr val="accent2">
                        <a:lumMod val="75000"/>
                      </a:schemeClr>
                    </a:solidFill>
                  </a:tcPr>
                </a:tc>
              </a:tr>
              <a:tr h="312420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chemeClr val="bg1"/>
                          </a:solidFill>
                        </a:rPr>
                        <a:t>France</a:t>
                      </a:r>
                      <a:endParaRPr lang="en-US" sz="16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chemeClr val="bg1"/>
                          </a:solidFill>
                        </a:rPr>
                        <a:t>3</a:t>
                      </a:r>
                      <a:endParaRPr lang="en-US" sz="16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75000"/>
                      </a:schemeClr>
                    </a:solidFill>
                  </a:tcPr>
                </a:tc>
              </a:tr>
              <a:tr h="312420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chemeClr val="bg1"/>
                          </a:solidFill>
                        </a:rPr>
                        <a:t>India</a:t>
                      </a:r>
                      <a:endParaRPr lang="en-US" sz="16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chemeClr val="bg1"/>
                          </a:solidFill>
                        </a:rPr>
                        <a:t>3</a:t>
                      </a:r>
                      <a:endParaRPr lang="en-US" sz="16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75000"/>
                      </a:schemeClr>
                    </a:solidFill>
                  </a:tcPr>
                </a:tc>
              </a:tr>
              <a:tr h="312420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chemeClr val="bg1"/>
                          </a:solidFill>
                        </a:rPr>
                        <a:t>Italy</a:t>
                      </a:r>
                      <a:endParaRPr lang="en-US" sz="16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chemeClr val="bg1"/>
                          </a:solidFill>
                        </a:rPr>
                        <a:t>3</a:t>
                      </a:r>
                      <a:endParaRPr lang="en-US" sz="16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75000"/>
                      </a:schemeClr>
                    </a:solidFill>
                  </a:tcPr>
                </a:tc>
              </a:tr>
              <a:tr h="312420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chemeClr val="bg1"/>
                          </a:solidFill>
                        </a:rPr>
                        <a:t>South Africa</a:t>
                      </a:r>
                      <a:endParaRPr lang="en-US" sz="16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chemeClr val="bg1"/>
                          </a:solidFill>
                        </a:rPr>
                        <a:t>2</a:t>
                      </a:r>
                      <a:endParaRPr lang="en-US" sz="16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75000"/>
                      </a:schemeClr>
                    </a:solidFill>
                  </a:tcPr>
                </a:tc>
              </a:tr>
              <a:tr h="312420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chemeClr val="bg1"/>
                          </a:solidFill>
                        </a:rPr>
                        <a:t>Pakistan</a:t>
                      </a:r>
                      <a:endParaRPr lang="en-US" sz="16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chemeClr val="bg1"/>
                          </a:solidFill>
                        </a:rPr>
                        <a:t>1</a:t>
                      </a:r>
                      <a:endParaRPr lang="en-US" sz="16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75000"/>
                      </a:schemeClr>
                    </a:solidFill>
                  </a:tcPr>
                </a:tc>
              </a:tr>
              <a:tr h="312420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chemeClr val="bg1"/>
                          </a:solidFill>
                        </a:rPr>
                        <a:t>Indonesia</a:t>
                      </a:r>
                      <a:endParaRPr lang="en-US" sz="16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chemeClr val="bg1"/>
                          </a:solidFill>
                        </a:rPr>
                        <a:t>1</a:t>
                      </a:r>
                      <a:endParaRPr lang="en-US" sz="16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75000"/>
                      </a:schemeClr>
                    </a:solidFill>
                  </a:tcPr>
                </a:tc>
              </a:tr>
              <a:tr h="312420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chemeClr val="bg1"/>
                          </a:solidFill>
                        </a:rPr>
                        <a:t>Australia</a:t>
                      </a:r>
                      <a:endParaRPr lang="en-US" sz="16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chemeClr val="bg1"/>
                          </a:solidFill>
                        </a:rPr>
                        <a:t>1</a:t>
                      </a:r>
                      <a:endParaRPr lang="en-US" sz="16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75000"/>
                      </a:schemeClr>
                    </a:solidFill>
                  </a:tcPr>
                </a:tc>
              </a:tr>
              <a:tr h="312420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chemeClr val="bg1"/>
                          </a:solidFill>
                        </a:rPr>
                        <a:t>Argentina</a:t>
                      </a:r>
                      <a:endParaRPr lang="en-US" sz="16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chemeClr val="bg1"/>
                          </a:solidFill>
                        </a:rPr>
                        <a:t>1</a:t>
                      </a:r>
                      <a:endParaRPr lang="en-US" sz="16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75000"/>
                      </a:schemeClr>
                    </a:solidFill>
                  </a:tcPr>
                </a:tc>
              </a:tr>
              <a:tr h="312420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chemeClr val="bg1"/>
                          </a:solidFill>
                        </a:rPr>
                        <a:t>Serbia</a:t>
                      </a:r>
                      <a:endParaRPr lang="en-US" sz="16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chemeClr val="bg1"/>
                          </a:solidFill>
                        </a:rPr>
                        <a:t>1</a:t>
                      </a:r>
                      <a:endParaRPr lang="en-US" sz="16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75000"/>
                      </a:schemeClr>
                    </a:solidFill>
                  </a:tcPr>
                </a:tc>
              </a:tr>
              <a:tr h="312420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chemeClr val="bg1"/>
                          </a:solidFill>
                        </a:rPr>
                        <a:t>Brazil</a:t>
                      </a:r>
                    </a:p>
                  </a:txBody>
                  <a:tcPr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chemeClr val="bg1"/>
                          </a:solidFill>
                        </a:rPr>
                        <a:t>1</a:t>
                      </a:r>
                      <a:endParaRPr lang="en-US" sz="16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75000"/>
                      </a:schemeClr>
                    </a:solidFill>
                  </a:tcPr>
                </a:tc>
              </a:tr>
              <a:tr h="312420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chemeClr val="bg1"/>
                          </a:solidFill>
                        </a:rPr>
                        <a:t>Taiwan</a:t>
                      </a:r>
                      <a:endParaRPr lang="en-US" sz="16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chemeClr val="bg1"/>
                          </a:solidFill>
                        </a:rPr>
                        <a:t>1</a:t>
                      </a:r>
                      <a:endParaRPr lang="en-US" sz="16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75000"/>
                      </a:schemeClr>
                    </a:solidFill>
                  </a:tcPr>
                </a:tc>
              </a:tr>
              <a:tr h="312420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chemeClr val="bg1"/>
                          </a:solidFill>
                        </a:rPr>
                        <a:t>United Kingdom</a:t>
                      </a:r>
                      <a:endParaRPr lang="en-US" sz="16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chemeClr val="bg1"/>
                          </a:solidFill>
                        </a:rPr>
                        <a:t>1</a:t>
                      </a:r>
                      <a:endParaRPr lang="en-US" sz="16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75000"/>
                      </a:schemeClr>
                    </a:solidFill>
                  </a:tcPr>
                </a:tc>
              </a:tr>
              <a:tr h="312420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chemeClr val="bg1"/>
                          </a:solidFill>
                        </a:rPr>
                        <a:t>Czech Republic</a:t>
                      </a:r>
                      <a:endParaRPr lang="en-US" sz="16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chemeClr val="bg1"/>
                          </a:solidFill>
                        </a:rPr>
                        <a:t>1</a:t>
                      </a:r>
                      <a:endParaRPr lang="en-US" sz="16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75000"/>
                      </a:schemeClr>
                    </a:solidFill>
                  </a:tcPr>
                </a:tc>
              </a:tr>
              <a:tr h="312420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chemeClr val="bg1"/>
                          </a:solidFill>
                        </a:rPr>
                        <a:t>Canada</a:t>
                      </a:r>
                      <a:endParaRPr lang="en-US" sz="16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chemeClr val="bg1"/>
                          </a:solidFill>
                        </a:rPr>
                        <a:t>1</a:t>
                      </a:r>
                      <a:endParaRPr lang="en-US" sz="16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75000"/>
                      </a:schemeClr>
                    </a:solidFill>
                  </a:tcPr>
                </a:tc>
              </a:tr>
              <a:tr h="312420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chemeClr val="bg1"/>
                          </a:solidFill>
                        </a:rPr>
                        <a:t>Iran</a:t>
                      </a:r>
                      <a:endParaRPr lang="en-US" sz="16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chemeClr val="bg1"/>
                          </a:solidFill>
                        </a:rPr>
                        <a:t>1</a:t>
                      </a:r>
                      <a:endParaRPr lang="en-US" sz="16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75000"/>
                      </a:schemeClr>
                    </a:solidFill>
                  </a:tcPr>
                </a:tc>
              </a:tr>
              <a:tr h="312420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chemeClr val="bg1"/>
                          </a:solidFill>
                        </a:rPr>
                        <a:t>Poland</a:t>
                      </a:r>
                      <a:endParaRPr lang="en-US" sz="16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chemeClr val="bg1"/>
                          </a:solidFill>
                        </a:rPr>
                        <a:t>1</a:t>
                      </a:r>
                      <a:endParaRPr lang="en-US" sz="16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75000"/>
                      </a:schemeClr>
                    </a:solidFill>
                  </a:tcPr>
                </a:tc>
              </a:tr>
              <a:tr h="312420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chemeClr val="bg1"/>
                          </a:solidFill>
                        </a:rPr>
                        <a:t>Germany</a:t>
                      </a:r>
                      <a:endParaRPr lang="en-US" sz="16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chemeClr val="bg1"/>
                          </a:solidFill>
                        </a:rPr>
                        <a:t>1</a:t>
                      </a:r>
                      <a:endParaRPr lang="en-US" sz="16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75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148676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/>
            <a:fld id="{4D6A1F21-6DDA-4D75-917B-3675E7404BBE}" type="slidenum">
              <a:rPr lang="en-GB" smtClean="0"/>
              <a:pPr algn="r"/>
              <a:t>3</a:t>
            </a:fld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Contestant Reactions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59620" y="762000"/>
            <a:ext cx="8488799" cy="58477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3200" dirty="0">
                <a:solidFill>
                  <a:schemeClr val="bg1"/>
                </a:solidFill>
                <a:latin typeface="+mj-lt"/>
              </a:rPr>
              <a:t>I really like the differently themed project sets.</a:t>
            </a:r>
            <a:endParaRPr lang="en-US" sz="3200" dirty="0" smtClean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119889" y="1447800"/>
            <a:ext cx="6766596" cy="58477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3200" dirty="0">
                <a:solidFill>
                  <a:schemeClr val="bg1"/>
                </a:solidFill>
                <a:latin typeface="+mj-lt"/>
              </a:rPr>
              <a:t>I think that this contest is very useful</a:t>
            </a:r>
            <a:endParaRPr lang="en-US" sz="3200" dirty="0" smtClean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473933" y="3037582"/>
            <a:ext cx="6069867" cy="1077218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3200" dirty="0">
                <a:solidFill>
                  <a:schemeClr val="bg1"/>
                </a:solidFill>
                <a:latin typeface="+mj-lt"/>
              </a:rPr>
              <a:t>I am enjoying using Dyalog APL </a:t>
            </a:r>
            <a:endParaRPr lang="en-US" sz="3200" dirty="0" smtClean="0">
              <a:solidFill>
                <a:schemeClr val="bg1"/>
              </a:solidFill>
              <a:latin typeface="+mj-lt"/>
            </a:endParaRPr>
          </a:p>
          <a:p>
            <a:pPr algn="ctr"/>
            <a:r>
              <a:rPr lang="en-US" sz="3200" dirty="0" smtClean="0">
                <a:solidFill>
                  <a:schemeClr val="bg1"/>
                </a:solidFill>
                <a:latin typeface="+mj-lt"/>
              </a:rPr>
              <a:t>and </a:t>
            </a:r>
            <a:r>
              <a:rPr lang="en-US" sz="3200" dirty="0">
                <a:solidFill>
                  <a:schemeClr val="bg1"/>
                </a:solidFill>
                <a:latin typeface="+mj-lt"/>
              </a:rPr>
              <a:t>solving problems very much</a:t>
            </a:r>
            <a:endParaRPr lang="en-US" sz="3200" dirty="0" smtClean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19574" y="4191000"/>
            <a:ext cx="8367226" cy="830997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  <a:latin typeface="+mj-lt"/>
              </a:rPr>
              <a:t>In </a:t>
            </a:r>
            <a:r>
              <a:rPr lang="en-US" dirty="0">
                <a:solidFill>
                  <a:schemeClr val="bg1"/>
                </a:solidFill>
                <a:latin typeface="+mj-lt"/>
              </a:rPr>
              <a:t>my opinion this </a:t>
            </a:r>
            <a:r>
              <a:rPr lang="en-US" dirty="0" smtClean="0">
                <a:solidFill>
                  <a:schemeClr val="bg1"/>
                </a:solidFill>
                <a:latin typeface="+mj-lt"/>
              </a:rPr>
              <a:t>year's </a:t>
            </a:r>
            <a:r>
              <a:rPr lang="en-US" dirty="0">
                <a:solidFill>
                  <a:schemeClr val="bg1"/>
                </a:solidFill>
                <a:latin typeface="+mj-lt"/>
              </a:rPr>
              <a:t>tasks look more difficult, especially </a:t>
            </a:r>
            <a:endParaRPr lang="en-US" dirty="0" smtClean="0">
              <a:solidFill>
                <a:schemeClr val="bg1"/>
              </a:solidFill>
              <a:latin typeface="+mj-lt"/>
            </a:endParaRPr>
          </a:p>
          <a:p>
            <a:pPr algn="ctr"/>
            <a:r>
              <a:rPr lang="en-US" dirty="0" smtClean="0">
                <a:solidFill>
                  <a:schemeClr val="bg1"/>
                </a:solidFill>
                <a:latin typeface="+mj-lt"/>
              </a:rPr>
              <a:t>Phase </a:t>
            </a:r>
            <a:r>
              <a:rPr lang="en-US" dirty="0">
                <a:solidFill>
                  <a:schemeClr val="bg1"/>
                </a:solidFill>
                <a:latin typeface="+mj-lt"/>
              </a:rPr>
              <a:t>I. </a:t>
            </a:r>
            <a:r>
              <a:rPr lang="en-US" dirty="0" smtClean="0">
                <a:solidFill>
                  <a:schemeClr val="bg1"/>
                </a:solidFill>
                <a:latin typeface="+mj-lt"/>
              </a:rPr>
              <a:t> But </a:t>
            </a:r>
            <a:r>
              <a:rPr lang="en-US" dirty="0">
                <a:solidFill>
                  <a:schemeClr val="bg1"/>
                </a:solidFill>
                <a:latin typeface="+mj-lt"/>
              </a:rPr>
              <a:t>also they are far more interesting to be solved!</a:t>
            </a:r>
            <a:endParaRPr lang="en-US" dirty="0" smtClean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16441" y="2133600"/>
            <a:ext cx="8775159" cy="830997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  <a:latin typeface="+mj-lt"/>
              </a:rPr>
              <a:t>I enjoyed the competition, </a:t>
            </a:r>
            <a:r>
              <a:rPr lang="en-US" dirty="0" smtClean="0">
                <a:solidFill>
                  <a:schemeClr val="bg1"/>
                </a:solidFill>
                <a:latin typeface="+mj-lt"/>
              </a:rPr>
              <a:t>the </a:t>
            </a:r>
            <a:r>
              <a:rPr lang="en-US" dirty="0">
                <a:solidFill>
                  <a:schemeClr val="bg1"/>
                </a:solidFill>
                <a:latin typeface="+mj-lt"/>
              </a:rPr>
              <a:t>problems this </a:t>
            </a:r>
            <a:r>
              <a:rPr lang="en-US" dirty="0" smtClean="0">
                <a:solidFill>
                  <a:schemeClr val="bg1"/>
                </a:solidFill>
                <a:latin typeface="+mj-lt"/>
              </a:rPr>
              <a:t>year posed a </a:t>
            </a:r>
          </a:p>
          <a:p>
            <a:pPr algn="ctr"/>
            <a:r>
              <a:rPr lang="en-US" dirty="0" smtClean="0">
                <a:solidFill>
                  <a:schemeClr val="bg1"/>
                </a:solidFill>
                <a:latin typeface="+mj-lt"/>
              </a:rPr>
              <a:t>healthy </a:t>
            </a:r>
            <a:r>
              <a:rPr lang="en-US" dirty="0">
                <a:solidFill>
                  <a:schemeClr val="bg1"/>
                </a:solidFill>
                <a:latin typeface="+mj-lt"/>
              </a:rPr>
              <a:t>challenge. </a:t>
            </a:r>
            <a:r>
              <a:rPr lang="en-US" dirty="0" smtClean="0">
                <a:solidFill>
                  <a:schemeClr val="bg1"/>
                </a:solidFill>
                <a:latin typeface="+mj-lt"/>
              </a:rPr>
              <a:t>I </a:t>
            </a:r>
            <a:r>
              <a:rPr lang="en-US" dirty="0">
                <a:solidFill>
                  <a:schemeClr val="bg1"/>
                </a:solidFill>
                <a:latin typeface="+mj-lt"/>
              </a:rPr>
              <a:t>enjoy the current format of the competition.</a:t>
            </a:r>
            <a:endParaRPr lang="en-US" dirty="0" smtClean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914400" y="5135940"/>
            <a:ext cx="7354899" cy="156966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  <a:latin typeface="+mj-lt"/>
              </a:rPr>
              <a:t>I think the competition is an excellent opportunity for </a:t>
            </a:r>
            <a:endParaRPr lang="en-US" dirty="0" smtClean="0">
              <a:solidFill>
                <a:schemeClr val="bg1"/>
              </a:solidFill>
              <a:latin typeface="+mj-lt"/>
            </a:endParaRPr>
          </a:p>
          <a:p>
            <a:pPr algn="ctr"/>
            <a:r>
              <a:rPr lang="en-US" dirty="0" smtClean="0">
                <a:solidFill>
                  <a:schemeClr val="bg1"/>
                </a:solidFill>
                <a:latin typeface="+mj-lt"/>
              </a:rPr>
              <a:t>dissemination </a:t>
            </a:r>
            <a:r>
              <a:rPr lang="en-US" dirty="0">
                <a:solidFill>
                  <a:schemeClr val="bg1"/>
                </a:solidFill>
                <a:latin typeface="+mj-lt"/>
              </a:rPr>
              <a:t>of this amazing language </a:t>
            </a:r>
            <a:endParaRPr lang="en-US" dirty="0" smtClean="0">
              <a:solidFill>
                <a:schemeClr val="bg1"/>
              </a:solidFill>
              <a:latin typeface="+mj-lt"/>
            </a:endParaRPr>
          </a:p>
          <a:p>
            <a:pPr algn="ctr"/>
            <a:r>
              <a:rPr lang="en-US" dirty="0" smtClean="0">
                <a:solidFill>
                  <a:schemeClr val="bg1"/>
                </a:solidFill>
                <a:latin typeface="+mj-lt"/>
              </a:rPr>
              <a:t>still </a:t>
            </a:r>
            <a:r>
              <a:rPr lang="en-US" dirty="0">
                <a:solidFill>
                  <a:schemeClr val="bg1"/>
                </a:solidFill>
                <a:latin typeface="+mj-lt"/>
              </a:rPr>
              <a:t>little known in the world. For me </a:t>
            </a:r>
            <a:r>
              <a:rPr lang="en-US" dirty="0" smtClean="0">
                <a:solidFill>
                  <a:schemeClr val="bg1"/>
                </a:solidFill>
                <a:latin typeface="+mj-lt"/>
              </a:rPr>
              <a:t>it's </a:t>
            </a:r>
            <a:r>
              <a:rPr lang="en-US" dirty="0">
                <a:solidFill>
                  <a:schemeClr val="bg1"/>
                </a:solidFill>
                <a:latin typeface="+mj-lt"/>
              </a:rPr>
              <a:t>a great </a:t>
            </a:r>
            <a:endParaRPr lang="en-US" dirty="0" smtClean="0">
              <a:solidFill>
                <a:schemeClr val="bg1"/>
              </a:solidFill>
              <a:latin typeface="+mj-lt"/>
            </a:endParaRPr>
          </a:p>
          <a:p>
            <a:pPr algn="ctr"/>
            <a:r>
              <a:rPr lang="en-US" dirty="0" smtClean="0">
                <a:solidFill>
                  <a:schemeClr val="bg1"/>
                </a:solidFill>
                <a:latin typeface="+mj-lt"/>
              </a:rPr>
              <a:t>motivation </a:t>
            </a:r>
            <a:r>
              <a:rPr lang="en-US" dirty="0">
                <a:solidFill>
                  <a:schemeClr val="bg1"/>
                </a:solidFill>
                <a:latin typeface="+mj-lt"/>
              </a:rPr>
              <a:t>to keep me up to date with the APL.</a:t>
            </a:r>
            <a:endParaRPr lang="en-US" dirty="0" smtClean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2309888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/>
            <a:fld id="{4D6A1F21-6DDA-4D75-917B-3675E7404BBE}" type="slidenum">
              <a:rPr lang="en-GB" smtClean="0"/>
              <a:pPr algn="r"/>
              <a:t>4</a:t>
            </a:fld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About Our Winners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755575" y="1524001"/>
            <a:ext cx="7632849" cy="4497288"/>
          </a:xfrm>
        </p:spPr>
        <p:txBody>
          <a:bodyPr/>
          <a:lstStyle/>
          <a:p>
            <a:r>
              <a:rPr lang="en-US" sz="2800" dirty="0" smtClean="0"/>
              <a:t>Roberto Szabo (Brazil) – non-student winner</a:t>
            </a:r>
            <a:endParaRPr lang="en-US" sz="2400" dirty="0" smtClean="0"/>
          </a:p>
          <a:p>
            <a:pPr lvl="1"/>
            <a:r>
              <a:rPr lang="en-US" sz="2400" dirty="0" smtClean="0"/>
              <a:t>PhD candidate at </a:t>
            </a:r>
            <a:r>
              <a:rPr lang="en-US" sz="2400" dirty="0" err="1"/>
              <a:t>Universidade</a:t>
            </a:r>
            <a:r>
              <a:rPr lang="en-US" sz="2400" dirty="0"/>
              <a:t> Federal da </a:t>
            </a:r>
            <a:r>
              <a:rPr lang="en-US" sz="2400" dirty="0" smtClean="0"/>
              <a:t>Bahia</a:t>
            </a:r>
          </a:p>
          <a:p>
            <a:pPr lvl="1"/>
            <a:r>
              <a:rPr lang="en-US" sz="2400" dirty="0" smtClean="0"/>
              <a:t>Electronic Engineer with 30 years' experience</a:t>
            </a:r>
          </a:p>
          <a:p>
            <a:r>
              <a:rPr lang="en-US" sz="2800" dirty="0" smtClean="0"/>
              <a:t>Joshua David (USA) – student 2</a:t>
            </a:r>
            <a:r>
              <a:rPr lang="en-US" sz="2800" baseline="30000" dirty="0" smtClean="0"/>
              <a:t>nd</a:t>
            </a:r>
            <a:r>
              <a:rPr lang="en-US" sz="2800" dirty="0" smtClean="0"/>
              <a:t> place</a:t>
            </a:r>
          </a:p>
          <a:p>
            <a:pPr lvl="1"/>
            <a:r>
              <a:rPr lang="en-US" sz="2400" dirty="0" smtClean="0"/>
              <a:t>18 years old</a:t>
            </a:r>
          </a:p>
          <a:p>
            <a:pPr lvl="1"/>
            <a:r>
              <a:rPr lang="en-US" sz="2400" dirty="0" smtClean="0"/>
              <a:t>Just started to attend University of Scranton</a:t>
            </a:r>
          </a:p>
          <a:p>
            <a:r>
              <a:rPr lang="en-US" sz="2800" dirty="0" smtClean="0"/>
              <a:t>Arianna Locatelli (Italy) – student 1</a:t>
            </a:r>
            <a:r>
              <a:rPr lang="en-US" sz="2800" baseline="30000" dirty="0" smtClean="0"/>
              <a:t>st</a:t>
            </a:r>
            <a:r>
              <a:rPr lang="en-US" sz="2800" dirty="0" smtClean="0"/>
              <a:t> place </a:t>
            </a:r>
          </a:p>
          <a:p>
            <a:pPr lvl="1"/>
            <a:r>
              <a:rPr lang="en-US" sz="2400" dirty="0" smtClean="0"/>
              <a:t>17 years old</a:t>
            </a:r>
          </a:p>
          <a:p>
            <a:pPr lvl="1"/>
            <a:r>
              <a:rPr lang="en-US" sz="2400" dirty="0" smtClean="0"/>
              <a:t>One of Roberto </a:t>
            </a:r>
            <a:r>
              <a:rPr lang="en-US" sz="2400" dirty="0" err="1" smtClean="0"/>
              <a:t>Minervini's</a:t>
            </a:r>
            <a:r>
              <a:rPr lang="en-US" sz="2400" dirty="0" smtClean="0"/>
              <a:t> students</a:t>
            </a:r>
          </a:p>
          <a:p>
            <a:pPr lvl="1"/>
            <a:r>
              <a:rPr lang="en-US" sz="2400" dirty="0" smtClean="0"/>
              <a:t>About to attend </a:t>
            </a:r>
            <a:r>
              <a:rPr lang="it-IT" sz="2400" dirty="0"/>
              <a:t>Università degli studi di Milano </a:t>
            </a:r>
            <a:endParaRPr lang="en-US" sz="2400" dirty="0" smtClean="0"/>
          </a:p>
        </p:txBody>
      </p:sp>
      <p:sp>
        <p:nvSpPr>
          <p:cNvPr id="5" name="TextBox 4"/>
          <p:cNvSpPr txBox="1"/>
          <p:nvPr/>
        </p:nvSpPr>
        <p:spPr>
          <a:xfrm>
            <a:off x="0" y="833021"/>
            <a:ext cx="9144000" cy="5262979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+mj-lt"/>
              </a:rPr>
              <a:t>I'm Arianna, an Italian girl of 17 years</a:t>
            </a:r>
            <a:r>
              <a:rPr lang="en-US" dirty="0" smtClean="0">
                <a:solidFill>
                  <a:schemeClr val="bg1"/>
                </a:solidFill>
                <a:latin typeface="+mj-lt"/>
              </a:rPr>
              <a:t>.  </a:t>
            </a:r>
            <a:r>
              <a:rPr lang="en-US" dirty="0">
                <a:solidFill>
                  <a:schemeClr val="bg1"/>
                </a:solidFill>
                <a:latin typeface="+mj-lt"/>
              </a:rPr>
              <a:t>I've just finished the </a:t>
            </a:r>
            <a:r>
              <a:rPr lang="en-US" dirty="0" smtClean="0">
                <a:solidFill>
                  <a:schemeClr val="bg1"/>
                </a:solidFill>
                <a:latin typeface="+mj-lt"/>
              </a:rPr>
              <a:t>4th </a:t>
            </a:r>
            <a:r>
              <a:rPr lang="en-US" dirty="0">
                <a:solidFill>
                  <a:schemeClr val="bg1"/>
                </a:solidFill>
                <a:latin typeface="+mj-lt"/>
              </a:rPr>
              <a:t>year at </a:t>
            </a:r>
            <a:r>
              <a:rPr lang="en-US" dirty="0" smtClean="0">
                <a:solidFill>
                  <a:schemeClr val="bg1"/>
                </a:solidFill>
                <a:latin typeface="+mj-lt"/>
              </a:rPr>
              <a:t>classical high school </a:t>
            </a:r>
            <a:r>
              <a:rPr lang="en-US" dirty="0">
                <a:solidFill>
                  <a:schemeClr val="bg1"/>
                </a:solidFill>
                <a:latin typeface="+mj-lt"/>
              </a:rPr>
              <a:t>in </a:t>
            </a:r>
            <a:r>
              <a:rPr lang="en-US" dirty="0" err="1">
                <a:solidFill>
                  <a:schemeClr val="bg1"/>
                </a:solidFill>
                <a:latin typeface="+mj-lt"/>
              </a:rPr>
              <a:t>Saronno</a:t>
            </a:r>
            <a:r>
              <a:rPr lang="en-US" dirty="0" smtClean="0">
                <a:solidFill>
                  <a:schemeClr val="bg1"/>
                </a:solidFill>
                <a:latin typeface="+mj-lt"/>
              </a:rPr>
              <a:t>, a </a:t>
            </a:r>
            <a:r>
              <a:rPr lang="en-US" dirty="0">
                <a:solidFill>
                  <a:schemeClr val="bg1"/>
                </a:solidFill>
                <a:latin typeface="+mj-lt"/>
              </a:rPr>
              <a:t>town near </a:t>
            </a:r>
            <a:r>
              <a:rPr lang="en-US" dirty="0" smtClean="0">
                <a:solidFill>
                  <a:schemeClr val="bg1"/>
                </a:solidFill>
                <a:latin typeface="+mj-lt"/>
              </a:rPr>
              <a:t>Milan.  </a:t>
            </a:r>
          </a:p>
          <a:p>
            <a:endParaRPr lang="en-US" dirty="0">
              <a:solidFill>
                <a:schemeClr val="bg1"/>
              </a:solidFill>
              <a:latin typeface="+mj-lt"/>
            </a:endParaRPr>
          </a:p>
          <a:p>
            <a:r>
              <a:rPr lang="en-US" dirty="0" smtClean="0">
                <a:solidFill>
                  <a:schemeClr val="bg1"/>
                </a:solidFill>
                <a:latin typeface="+mj-lt"/>
              </a:rPr>
              <a:t>I </a:t>
            </a:r>
            <a:r>
              <a:rPr lang="en-US" dirty="0">
                <a:solidFill>
                  <a:schemeClr val="bg1"/>
                </a:solidFill>
                <a:latin typeface="+mj-lt"/>
              </a:rPr>
              <a:t>discovered APL thanks to a course taught by </a:t>
            </a:r>
            <a:r>
              <a:rPr lang="en-US" dirty="0" smtClean="0">
                <a:solidFill>
                  <a:schemeClr val="bg1"/>
                </a:solidFill>
                <a:latin typeface="+mj-lt"/>
              </a:rPr>
              <a:t>my </a:t>
            </a:r>
            <a:r>
              <a:rPr lang="en-US" dirty="0">
                <a:solidFill>
                  <a:schemeClr val="bg1"/>
                </a:solidFill>
                <a:latin typeface="+mj-lt"/>
              </a:rPr>
              <a:t>mathematics teacher and so I decided to take </a:t>
            </a:r>
            <a:r>
              <a:rPr lang="en-US" dirty="0" smtClean="0">
                <a:solidFill>
                  <a:schemeClr val="bg1"/>
                </a:solidFill>
                <a:latin typeface="+mj-lt"/>
              </a:rPr>
              <a:t>part </a:t>
            </a:r>
            <a:r>
              <a:rPr lang="en-US" dirty="0">
                <a:solidFill>
                  <a:schemeClr val="bg1"/>
                </a:solidFill>
                <a:latin typeface="+mj-lt"/>
              </a:rPr>
              <a:t>in this contest</a:t>
            </a:r>
            <a:r>
              <a:rPr lang="en-US" dirty="0" smtClean="0">
                <a:solidFill>
                  <a:schemeClr val="bg1"/>
                </a:solidFill>
                <a:latin typeface="+mj-lt"/>
              </a:rPr>
              <a:t>. </a:t>
            </a:r>
          </a:p>
          <a:p>
            <a:endParaRPr lang="en-US" dirty="0">
              <a:solidFill>
                <a:schemeClr val="bg1"/>
              </a:solidFill>
              <a:latin typeface="+mj-lt"/>
            </a:endParaRPr>
          </a:p>
          <a:p>
            <a:r>
              <a:rPr lang="en-US" dirty="0" smtClean="0">
                <a:solidFill>
                  <a:schemeClr val="bg1"/>
                </a:solidFill>
                <a:latin typeface="+mj-lt"/>
              </a:rPr>
              <a:t>I </a:t>
            </a:r>
            <a:r>
              <a:rPr lang="en-US" dirty="0">
                <a:solidFill>
                  <a:schemeClr val="bg1"/>
                </a:solidFill>
                <a:latin typeface="+mj-lt"/>
              </a:rPr>
              <a:t>have a passion for ballet </a:t>
            </a:r>
            <a:r>
              <a:rPr lang="en-US" dirty="0" smtClean="0">
                <a:solidFill>
                  <a:schemeClr val="bg1"/>
                </a:solidFill>
                <a:latin typeface="+mj-lt"/>
              </a:rPr>
              <a:t>since </a:t>
            </a:r>
            <a:r>
              <a:rPr lang="en-US" dirty="0">
                <a:solidFill>
                  <a:schemeClr val="bg1"/>
                </a:solidFill>
                <a:latin typeface="+mj-lt"/>
              </a:rPr>
              <a:t>I was three years old</a:t>
            </a:r>
            <a:r>
              <a:rPr lang="en-US" dirty="0" smtClean="0">
                <a:solidFill>
                  <a:schemeClr val="bg1"/>
                </a:solidFill>
                <a:latin typeface="+mj-lt"/>
              </a:rPr>
              <a:t>, when </a:t>
            </a:r>
            <a:r>
              <a:rPr lang="en-US" dirty="0">
                <a:solidFill>
                  <a:schemeClr val="bg1"/>
                </a:solidFill>
                <a:latin typeface="+mj-lt"/>
              </a:rPr>
              <a:t>I started taking </a:t>
            </a:r>
            <a:r>
              <a:rPr lang="en-US" dirty="0" smtClean="0">
                <a:solidFill>
                  <a:schemeClr val="bg1"/>
                </a:solidFill>
                <a:latin typeface="+mj-lt"/>
              </a:rPr>
              <a:t>ballet </a:t>
            </a:r>
            <a:r>
              <a:rPr lang="en-US" dirty="0">
                <a:solidFill>
                  <a:schemeClr val="bg1"/>
                </a:solidFill>
                <a:latin typeface="+mj-lt"/>
              </a:rPr>
              <a:t>lessons</a:t>
            </a:r>
            <a:r>
              <a:rPr lang="en-US" dirty="0" smtClean="0">
                <a:solidFill>
                  <a:schemeClr val="bg1"/>
                </a:solidFill>
                <a:latin typeface="+mj-lt"/>
              </a:rPr>
              <a:t>.  Although </a:t>
            </a:r>
            <a:r>
              <a:rPr lang="en-US" dirty="0">
                <a:solidFill>
                  <a:schemeClr val="bg1"/>
                </a:solidFill>
                <a:latin typeface="+mj-lt"/>
              </a:rPr>
              <a:t>I have to keep my figure for </a:t>
            </a:r>
            <a:r>
              <a:rPr lang="en-US" dirty="0" smtClean="0">
                <a:solidFill>
                  <a:schemeClr val="bg1"/>
                </a:solidFill>
                <a:latin typeface="+mj-lt"/>
              </a:rPr>
              <a:t>this </a:t>
            </a:r>
            <a:r>
              <a:rPr lang="en-US" dirty="0">
                <a:solidFill>
                  <a:schemeClr val="bg1"/>
                </a:solidFill>
                <a:latin typeface="+mj-lt"/>
              </a:rPr>
              <a:t>reason</a:t>
            </a:r>
            <a:r>
              <a:rPr lang="en-US" dirty="0" smtClean="0">
                <a:solidFill>
                  <a:schemeClr val="bg1"/>
                </a:solidFill>
                <a:latin typeface="+mj-lt"/>
              </a:rPr>
              <a:t>, I </a:t>
            </a:r>
            <a:r>
              <a:rPr lang="en-US" dirty="0">
                <a:solidFill>
                  <a:schemeClr val="bg1"/>
                </a:solidFill>
                <a:latin typeface="+mj-lt"/>
              </a:rPr>
              <a:t>have a sweet tooth</a:t>
            </a:r>
            <a:r>
              <a:rPr lang="en-US" dirty="0" smtClean="0">
                <a:solidFill>
                  <a:schemeClr val="bg1"/>
                </a:solidFill>
                <a:latin typeface="+mj-lt"/>
              </a:rPr>
              <a:t>, and </a:t>
            </a:r>
            <a:r>
              <a:rPr lang="en-US" dirty="0">
                <a:solidFill>
                  <a:schemeClr val="bg1"/>
                </a:solidFill>
                <a:latin typeface="+mj-lt"/>
              </a:rPr>
              <a:t>in particular </a:t>
            </a:r>
            <a:r>
              <a:rPr lang="en-US" dirty="0" smtClean="0">
                <a:solidFill>
                  <a:schemeClr val="bg1"/>
                </a:solidFill>
                <a:latin typeface="+mj-lt"/>
              </a:rPr>
              <a:t>I love "</a:t>
            </a:r>
            <a:r>
              <a:rPr lang="en-US" dirty="0" err="1">
                <a:solidFill>
                  <a:schemeClr val="bg1"/>
                </a:solidFill>
                <a:latin typeface="+mj-lt"/>
              </a:rPr>
              <a:t>cartellate</a:t>
            </a:r>
            <a:r>
              <a:rPr lang="en-US" dirty="0" smtClean="0">
                <a:solidFill>
                  <a:schemeClr val="bg1"/>
                </a:solidFill>
                <a:latin typeface="+mj-lt"/>
              </a:rPr>
              <a:t>" with </a:t>
            </a:r>
            <a:r>
              <a:rPr lang="en-US" dirty="0">
                <a:solidFill>
                  <a:schemeClr val="bg1"/>
                </a:solidFill>
                <a:latin typeface="+mj-lt"/>
              </a:rPr>
              <a:t>cooked wine</a:t>
            </a:r>
            <a:r>
              <a:rPr lang="en-US" dirty="0" smtClean="0">
                <a:solidFill>
                  <a:schemeClr val="bg1"/>
                </a:solidFill>
                <a:latin typeface="+mj-lt"/>
              </a:rPr>
              <a:t>, a </a:t>
            </a:r>
            <a:r>
              <a:rPr lang="en-US" dirty="0">
                <a:solidFill>
                  <a:schemeClr val="bg1"/>
                </a:solidFill>
                <a:latin typeface="+mj-lt"/>
              </a:rPr>
              <a:t>typical </a:t>
            </a:r>
            <a:r>
              <a:rPr lang="en-US" dirty="0" smtClean="0">
                <a:solidFill>
                  <a:schemeClr val="bg1"/>
                </a:solidFill>
                <a:latin typeface="+mj-lt"/>
              </a:rPr>
              <a:t>dessert </a:t>
            </a:r>
            <a:r>
              <a:rPr lang="en-US" dirty="0">
                <a:solidFill>
                  <a:schemeClr val="bg1"/>
                </a:solidFill>
                <a:latin typeface="+mj-lt"/>
              </a:rPr>
              <a:t>of southern Italy that my grandmother cooks very well</a:t>
            </a:r>
            <a:r>
              <a:rPr lang="en-US" dirty="0" smtClean="0">
                <a:solidFill>
                  <a:schemeClr val="bg1"/>
                </a:solidFill>
                <a:latin typeface="+mj-lt"/>
              </a:rPr>
              <a:t>. </a:t>
            </a:r>
            <a:r>
              <a:rPr lang="en-US" dirty="0">
                <a:solidFill>
                  <a:schemeClr val="bg1"/>
                </a:solidFill>
                <a:latin typeface="+mj-lt"/>
              </a:rPr>
              <a:t>If you happen to go in Apulia during winter</a:t>
            </a:r>
            <a:r>
              <a:rPr lang="en-US" dirty="0" smtClean="0">
                <a:solidFill>
                  <a:schemeClr val="bg1"/>
                </a:solidFill>
                <a:latin typeface="+mj-lt"/>
              </a:rPr>
              <a:t>, do not </a:t>
            </a:r>
            <a:r>
              <a:rPr lang="en-US" dirty="0">
                <a:solidFill>
                  <a:schemeClr val="bg1"/>
                </a:solidFill>
                <a:latin typeface="+mj-lt"/>
              </a:rPr>
              <a:t>miss it</a:t>
            </a:r>
            <a:r>
              <a:rPr lang="en-US" dirty="0" smtClean="0">
                <a:solidFill>
                  <a:schemeClr val="bg1"/>
                </a:solidFill>
                <a:latin typeface="+mj-lt"/>
              </a:rPr>
              <a:t>! </a:t>
            </a:r>
          </a:p>
          <a:p>
            <a:endParaRPr lang="en-US" dirty="0">
              <a:solidFill>
                <a:schemeClr val="bg1"/>
              </a:solidFill>
              <a:latin typeface="+mj-lt"/>
            </a:endParaRPr>
          </a:p>
          <a:p>
            <a:r>
              <a:rPr lang="en-US" dirty="0" smtClean="0">
                <a:solidFill>
                  <a:schemeClr val="bg1"/>
                </a:solidFill>
                <a:latin typeface="+mj-lt"/>
              </a:rPr>
              <a:t>However </a:t>
            </a:r>
            <a:r>
              <a:rPr lang="en-US" dirty="0">
                <a:solidFill>
                  <a:schemeClr val="bg1"/>
                </a:solidFill>
                <a:latin typeface="+mj-lt"/>
              </a:rPr>
              <a:t>if </a:t>
            </a:r>
            <a:r>
              <a:rPr lang="en-US" dirty="0" smtClean="0">
                <a:solidFill>
                  <a:schemeClr val="bg1"/>
                </a:solidFill>
                <a:latin typeface="+mj-lt"/>
              </a:rPr>
              <a:t>I </a:t>
            </a:r>
            <a:r>
              <a:rPr lang="en-US" dirty="0">
                <a:solidFill>
                  <a:schemeClr val="bg1"/>
                </a:solidFill>
                <a:latin typeface="+mj-lt"/>
              </a:rPr>
              <a:t>won the contest</a:t>
            </a:r>
            <a:r>
              <a:rPr lang="en-US" dirty="0" smtClean="0">
                <a:solidFill>
                  <a:schemeClr val="bg1"/>
                </a:solidFill>
                <a:latin typeface="+mj-lt"/>
              </a:rPr>
              <a:t>, I </a:t>
            </a:r>
            <a:r>
              <a:rPr lang="en-US" dirty="0">
                <a:solidFill>
                  <a:schemeClr val="bg1"/>
                </a:solidFill>
                <a:latin typeface="+mj-lt"/>
              </a:rPr>
              <a:t>would </a:t>
            </a:r>
            <a:r>
              <a:rPr lang="en-US" dirty="0" smtClean="0">
                <a:solidFill>
                  <a:schemeClr val="bg1"/>
                </a:solidFill>
                <a:latin typeface="+mj-lt"/>
              </a:rPr>
              <a:t>eat </a:t>
            </a:r>
            <a:r>
              <a:rPr lang="en-US" dirty="0">
                <a:solidFill>
                  <a:schemeClr val="bg1"/>
                </a:solidFill>
                <a:latin typeface="+mj-lt"/>
              </a:rPr>
              <a:t>"cannoli</a:t>
            </a:r>
            <a:r>
              <a:rPr lang="en-US" dirty="0" smtClean="0">
                <a:solidFill>
                  <a:schemeClr val="bg1"/>
                </a:solidFill>
                <a:latin typeface="+mj-lt"/>
              </a:rPr>
              <a:t>" in </a:t>
            </a:r>
            <a:r>
              <a:rPr lang="en-US" dirty="0">
                <a:solidFill>
                  <a:schemeClr val="bg1"/>
                </a:solidFill>
                <a:latin typeface="+mj-lt"/>
              </a:rPr>
              <a:t>Sicily.</a:t>
            </a:r>
            <a:endParaRPr lang="en-US" dirty="0" smtClean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3445699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theme/theme1.xml><?xml version="1.0" encoding="utf-8"?>
<a:theme xmlns:a="http://schemas.openxmlformats.org/drawingml/2006/main" name="Presentation_Dyalog15">
  <a:themeElements>
    <a:clrScheme name="1_Dyalog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Dyalog">
      <a:majorFont>
        <a:latin typeface="Geneva"/>
        <a:ea typeface=""/>
        <a:cs typeface=""/>
      </a:majorFont>
      <a:minorFont>
        <a:latin typeface="Genev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pitchFamily="18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pitchFamily="18" charset="0"/>
            <a:cs typeface="Arial" charset="0"/>
          </a:defRPr>
        </a:defPPr>
      </a:lstStyle>
    </a:lnDef>
    <a:txDef>
      <a:spPr>
        <a:noFill/>
      </a:spPr>
      <a:bodyPr wrap="square" rtlCol="0">
        <a:spAutoFit/>
      </a:bodyPr>
      <a:lstStyle>
        <a:defPPr algn="ctr">
          <a:defRPr sz="3200" dirty="0" smtClean="0">
            <a:latin typeface="+mj-lt"/>
          </a:defRPr>
        </a:defPPr>
      </a:lstStyle>
    </a:txDef>
  </a:objectDefaults>
  <a:extraClrSchemeLst>
    <a:extraClrScheme>
      <a:clrScheme name="1_Dyalog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yalog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yalog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yalog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yalog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yalog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yalog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yalog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yalog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yalog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yalog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yalog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xmlns="" name="Master Powerpoint template 19 aug 2014.potx" id="{0049EF10-ADAC-4A86-823C-08B6527A6A7B}" vid="{CA850941-80F2-41C4-9D9B-50111ED15664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Presentation_Dyalog15</Template>
  <TotalTime>185</TotalTime>
  <Words>437</Words>
  <Application>Microsoft Office PowerPoint</Application>
  <PresentationFormat>On-screen Show (4:3)</PresentationFormat>
  <Paragraphs>103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Presentation_Dyalog15</vt:lpstr>
      <vt:lpstr>2015 APL Problem Solving Competition</vt:lpstr>
      <vt:lpstr>About the Competition</vt:lpstr>
      <vt:lpstr>This Year</vt:lpstr>
      <vt:lpstr>Contestant Reactions</vt:lpstr>
      <vt:lpstr>About Our Winners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2015  APL  Problem Solving  Competition</dc:title>
  <dc:creator>Brian P Becker</dc:creator>
  <cp:lastModifiedBy>Brian P Becker</cp:lastModifiedBy>
  <cp:revision>17</cp:revision>
  <cp:lastPrinted>2014-08-15T09:52:37Z</cp:lastPrinted>
  <dcterms:created xsi:type="dcterms:W3CDTF">2015-09-08T07:58:03Z</dcterms:created>
  <dcterms:modified xsi:type="dcterms:W3CDTF">2015-09-08T14:50:23Z</dcterms:modified>
</cp:coreProperties>
</file>