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embedTrueTypeFonts="1" saveSubsetFonts="1">
  <p:sldMasterIdLst>
    <p:sldMasterId id="2147483648" r:id="rId1"/>
  </p:sldMasterIdLst>
  <p:notesMasterIdLst>
    <p:notesMasterId r:id="rId82"/>
  </p:notesMasterIdLst>
  <p:handoutMasterIdLst>
    <p:handoutMasterId r:id="rId83"/>
  </p:handoutMasterIdLst>
  <p:sldIdLst>
    <p:sldId id="256" r:id="rId2"/>
    <p:sldId id="296" r:id="rId3"/>
    <p:sldId id="295" r:id="rId4"/>
    <p:sldId id="418" r:id="rId5"/>
    <p:sldId id="297" r:id="rId6"/>
    <p:sldId id="402" r:id="rId7"/>
    <p:sldId id="301" r:id="rId8"/>
    <p:sldId id="419" r:id="rId9"/>
    <p:sldId id="298" r:id="rId10"/>
    <p:sldId id="315" r:id="rId11"/>
    <p:sldId id="428" r:id="rId12"/>
    <p:sldId id="429" r:id="rId13"/>
    <p:sldId id="317" r:id="rId14"/>
    <p:sldId id="318" r:id="rId15"/>
    <p:sldId id="319" r:id="rId16"/>
    <p:sldId id="314" r:id="rId17"/>
    <p:sldId id="312" r:id="rId18"/>
    <p:sldId id="313" r:id="rId19"/>
    <p:sldId id="311" r:id="rId20"/>
    <p:sldId id="320" r:id="rId21"/>
    <p:sldId id="321" r:id="rId22"/>
    <p:sldId id="324" r:id="rId23"/>
    <p:sldId id="325" r:id="rId24"/>
    <p:sldId id="322" r:id="rId25"/>
    <p:sldId id="327" r:id="rId26"/>
    <p:sldId id="329" r:id="rId27"/>
    <p:sldId id="328" r:id="rId28"/>
    <p:sldId id="300" r:id="rId29"/>
    <p:sldId id="299" r:id="rId30"/>
    <p:sldId id="303" r:id="rId31"/>
    <p:sldId id="398" r:id="rId32"/>
    <p:sldId id="394" r:id="rId33"/>
    <p:sldId id="396" r:id="rId34"/>
    <p:sldId id="397" r:id="rId35"/>
    <p:sldId id="308" r:id="rId36"/>
    <p:sldId id="305" r:id="rId37"/>
    <p:sldId id="306" r:id="rId38"/>
    <p:sldId id="307" r:id="rId39"/>
    <p:sldId id="309" r:id="rId40"/>
    <p:sldId id="399" r:id="rId41"/>
    <p:sldId id="415" r:id="rId42"/>
    <p:sldId id="423" r:id="rId43"/>
    <p:sldId id="424" r:id="rId44"/>
    <p:sldId id="302" r:id="rId45"/>
    <p:sldId id="403" r:id="rId46"/>
    <p:sldId id="404" r:id="rId47"/>
    <p:sldId id="408" r:id="rId48"/>
    <p:sldId id="406" r:id="rId49"/>
    <p:sldId id="409" r:id="rId50"/>
    <p:sldId id="410" r:id="rId51"/>
    <p:sldId id="411" r:id="rId52"/>
    <p:sldId id="412" r:id="rId53"/>
    <p:sldId id="400" r:id="rId54"/>
    <p:sldId id="310" r:id="rId55"/>
    <p:sldId id="431" r:id="rId56"/>
    <p:sldId id="413" r:id="rId57"/>
    <p:sldId id="432" r:id="rId58"/>
    <p:sldId id="433" r:id="rId59"/>
    <p:sldId id="401" r:id="rId60"/>
    <p:sldId id="414" r:id="rId61"/>
    <p:sldId id="430" r:id="rId62"/>
    <p:sldId id="427" r:id="rId63"/>
    <p:sldId id="330" r:id="rId64"/>
    <p:sldId id="332" r:id="rId65"/>
    <p:sldId id="426" r:id="rId66"/>
    <p:sldId id="388" r:id="rId67"/>
    <p:sldId id="389" r:id="rId68"/>
    <p:sldId id="420" r:id="rId69"/>
    <p:sldId id="416" r:id="rId70"/>
    <p:sldId id="334" r:id="rId71"/>
    <p:sldId id="358" r:id="rId72"/>
    <p:sldId id="335" r:id="rId73"/>
    <p:sldId id="378" r:id="rId74"/>
    <p:sldId id="393" r:id="rId75"/>
    <p:sldId id="360" r:id="rId76"/>
    <p:sldId id="417" r:id="rId77"/>
    <p:sldId id="395" r:id="rId78"/>
    <p:sldId id="387" r:id="rId79"/>
    <p:sldId id="391" r:id="rId80"/>
    <p:sldId id="392" r:id="rId81"/>
  </p:sldIdLst>
  <p:sldSz cx="9144000" cy="5143500" type="screen16x9"/>
  <p:notesSz cx="6858000" cy="9144000"/>
  <p:embeddedFontLst>
    <p:embeddedFont>
      <p:font typeface="APL385 Unicode" panose="020B0709000202000203" pitchFamily="49" charset="0"/>
      <p:regular r:id="rId84"/>
    </p:embeddedFont>
    <p:embeddedFont>
      <p:font typeface="Calibri" panose="020F0502020204030204" pitchFamily="34" charset="0"/>
      <p:regular r:id="rId85"/>
      <p:bold r:id="rId86"/>
      <p:italic r:id="rId87"/>
      <p:boldItalic r:id="rId88"/>
    </p:embeddedFont>
    <p:embeddedFont>
      <p:font typeface="Tahoma" panose="020B0604030504040204" pitchFamily="34" charset="0"/>
      <p:regular r:id="rId89"/>
      <p:bold r:id="rId90"/>
    </p:embeddedFont>
    <p:embeddedFont>
      <p:font typeface="Trebuchet MS" panose="020B0603020202020204" pitchFamily="34" charset="0"/>
      <p:regular r:id="rId91"/>
      <p:bold r:id="rId92"/>
      <p:italic r:id="rId93"/>
      <p:boldItalic r:id="rId94"/>
    </p:embeddedFont>
    <p:embeddedFont>
      <p:font typeface="Wingdings 2" panose="05020102010507070707" pitchFamily="18" charset="2"/>
      <p:regular r:id="rId9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EFBE"/>
    <a:srgbClr val="FF9421"/>
    <a:srgbClr val="00FF00"/>
    <a:srgbClr val="0C3747"/>
    <a:srgbClr val="ED7F00"/>
    <a:srgbClr val="0C3545"/>
    <a:srgbClr val="284F5C"/>
    <a:srgbClr val="F19021"/>
    <a:srgbClr val="7475D1"/>
    <a:srgbClr val="4949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66" autoAdjust="0"/>
    <p:restoredTop sz="86411" autoAdjust="0"/>
  </p:normalViewPr>
  <p:slideViewPr>
    <p:cSldViewPr>
      <p:cViewPr>
        <p:scale>
          <a:sx n="135" d="100"/>
          <a:sy n="135" d="100"/>
        </p:scale>
        <p:origin x="57" y="201"/>
      </p:cViewPr>
      <p:guideLst>
        <p:guide orient="horz" pos="1620"/>
        <p:guide pos="2880"/>
      </p:guideLst>
    </p:cSldViewPr>
  </p:slideViewPr>
  <p:notesTextViewPr>
    <p:cViewPr>
      <p:scale>
        <a:sx n="3" d="2"/>
        <a:sy n="3" d="2"/>
      </p:scale>
      <p:origin x="0" y="0"/>
    </p:cViewPr>
  </p:notesTextViewPr>
  <p:sorterViewPr>
    <p:cViewPr>
      <p:scale>
        <a:sx n="100" d="100"/>
        <a:sy n="100" d="100"/>
      </p:scale>
      <p:origin x="0" y="0"/>
    </p:cViewPr>
  </p:sorterViewPr>
  <p:notesViewPr>
    <p:cSldViewPr>
      <p:cViewPr varScale="1">
        <p:scale>
          <a:sx n="65" d="100"/>
          <a:sy n="65" d="100"/>
        </p:scale>
        <p:origin x="-3130"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1.fntdata"/><Relationship Id="rId89" Type="http://schemas.openxmlformats.org/officeDocument/2006/relationships/font" Target="fonts/font6.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font" Target="fonts/font7.fntdata"/><Relationship Id="rId95" Type="http://schemas.openxmlformats.org/officeDocument/2006/relationships/font" Target="fonts/font12.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88" Type="http://schemas.openxmlformats.org/officeDocument/2006/relationships/font" Target="fonts/font5.fntdata"/><Relationship Id="rId91" Type="http://schemas.openxmlformats.org/officeDocument/2006/relationships/font" Target="fonts/font8.fntdata"/><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font" Target="fonts/font3.fntdata"/><Relationship Id="rId94" Type="http://schemas.openxmlformats.org/officeDocument/2006/relationships/font" Target="fonts/font11.fntdata"/><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9.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4.fntdata"/><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font" Target="fonts/font10.fntdata"/><Relationship Id="rId9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A6A3BD-28BD-4949-B52F-24E999822598}" type="datetimeFigureOut">
              <a:rPr lang="en-GB" smtClean="0"/>
              <a:t>08/09/2019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7370AB-76A5-41F1-9753-9FE7E667F0C0}" type="slidenum">
              <a:rPr lang="en-GB" smtClean="0"/>
              <a:t>‹#›</a:t>
            </a:fld>
            <a:endParaRPr lang="en-GB"/>
          </a:p>
        </p:txBody>
      </p:sp>
    </p:spTree>
    <p:extLst>
      <p:ext uri="{BB962C8B-B14F-4D97-AF65-F5344CB8AC3E}">
        <p14:creationId xmlns:p14="http://schemas.microsoft.com/office/powerpoint/2010/main" val="35647182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EAEF8A-5BB8-41C8-B8C2-160617C17EF4}" type="datetimeFigureOut">
              <a:rPr lang="en-GB" smtClean="0"/>
              <a:t>08/09/2019</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20660A-27FD-4528-AE7F-EC6080404EEB}" type="slidenum">
              <a:rPr lang="en-GB" smtClean="0"/>
              <a:t>‹#›</a:t>
            </a:fld>
            <a:endParaRPr lang="en-GB"/>
          </a:p>
        </p:txBody>
      </p:sp>
    </p:spTree>
    <p:extLst>
      <p:ext uri="{BB962C8B-B14F-4D97-AF65-F5344CB8AC3E}">
        <p14:creationId xmlns:p14="http://schemas.microsoft.com/office/powerpoint/2010/main" val="2012133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320660A-27FD-4528-AE7F-EC6080404EEB}" type="slidenum">
              <a:rPr lang="en-GB" smtClean="0"/>
              <a:t>0</a:t>
            </a:fld>
            <a:endParaRPr lang="en-GB"/>
          </a:p>
        </p:txBody>
      </p:sp>
    </p:spTree>
    <p:extLst>
      <p:ext uri="{BB962C8B-B14F-4D97-AF65-F5344CB8AC3E}">
        <p14:creationId xmlns:p14="http://schemas.microsoft.com/office/powerpoint/2010/main" val="40296802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8.png"/><Relationship Id="rId4" Type="http://schemas.openxmlformats.org/officeDocument/2006/relationships/image" Target="../media/image7.sv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71899" y="2031691"/>
            <a:ext cx="5073517" cy="1170130"/>
          </a:xfrm>
        </p:spPr>
        <p:txBody>
          <a:bodyPr>
            <a:noAutofit/>
          </a:bodyPr>
          <a:lstStyle>
            <a:lvl1pPr algn="l">
              <a:lnSpc>
                <a:spcPct val="100000"/>
              </a:lnSpc>
              <a:defRPr sz="3600" b="0">
                <a:solidFill>
                  <a:schemeClr val="accent4">
                    <a:lumMod val="50000"/>
                  </a:schemeClr>
                </a:solidFill>
                <a:latin typeface="+mn-lt"/>
              </a:defRPr>
            </a:lvl1pPr>
          </a:lstStyle>
          <a:p>
            <a:r>
              <a:rPr lang="en-US" dirty="0"/>
              <a:t>Title</a:t>
            </a:r>
            <a:endParaRPr lang="en-GB" dirty="0"/>
          </a:p>
        </p:txBody>
      </p:sp>
      <p:sp>
        <p:nvSpPr>
          <p:cNvPr id="9" name="Text Placeholder 8"/>
          <p:cNvSpPr>
            <a:spLocks noGrp="1"/>
          </p:cNvSpPr>
          <p:nvPr>
            <p:ph type="body" sz="quarter" idx="10" hasCustomPrompt="1"/>
          </p:nvPr>
        </p:nvSpPr>
        <p:spPr>
          <a:xfrm>
            <a:off x="3671900" y="3741620"/>
            <a:ext cx="5073516" cy="585325"/>
          </a:xfrm>
        </p:spPr>
        <p:txBody>
          <a:bodyPr anchor="b" anchorCtr="0">
            <a:noAutofit/>
          </a:bodyPr>
          <a:lstStyle>
            <a:lvl1pPr marL="0" indent="0" algn="l">
              <a:lnSpc>
                <a:spcPct val="100000"/>
              </a:lnSpc>
              <a:buNone/>
              <a:defRPr sz="2400" i="1" baseline="0">
                <a:solidFill>
                  <a:schemeClr val="accent4">
                    <a:lumMod val="50000"/>
                  </a:schemeClr>
                </a:solidFill>
                <a:latin typeface="Trebuchet MS" panose="020B0603020202020204" pitchFamily="34" charset="0"/>
              </a:defRPr>
            </a:lvl1pPr>
          </a:lstStyle>
          <a:p>
            <a:pPr lvl="0"/>
            <a:r>
              <a:rPr lang="en-US" dirty="0"/>
              <a:t>Presenter</a:t>
            </a:r>
            <a:endParaRPr lang="en-GB" dirty="0"/>
          </a:p>
        </p:txBody>
      </p:sp>
      <p:sp useBgFill="1">
        <p:nvSpPr>
          <p:cNvPr id="3" name="Rounded Rectangle 2"/>
          <p:cNvSpPr/>
          <p:nvPr userDrawn="1"/>
        </p:nvSpPr>
        <p:spPr>
          <a:xfrm>
            <a:off x="8616917" y="51470"/>
            <a:ext cx="405045" cy="27003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C7FA5F7F-4421-47DA-AD00-2081EB6B422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84947"/>
            <a:ext cx="9144000" cy="659363"/>
          </a:xfrm>
          <a:prstGeom prst="rect">
            <a:avLst/>
          </a:prstGeom>
        </p:spPr>
      </p:pic>
      <p:pic>
        <p:nvPicPr>
          <p:cNvPr id="11" name="Graphic 10">
            <a:extLst>
              <a:ext uri="{FF2B5EF4-FFF2-40B4-BE49-F238E27FC236}">
                <a16:creationId xmlns:a16="http://schemas.microsoft.com/office/drawing/2014/main" id="{30EAE288-0832-48B3-808E-0C419B7F9551}"/>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76545" y="1391002"/>
            <a:ext cx="2569284" cy="3143783"/>
          </a:xfrm>
          <a:prstGeom prst="rect">
            <a:avLst/>
          </a:prstGeom>
        </p:spPr>
      </p:pic>
      <p:pic>
        <p:nvPicPr>
          <p:cNvPr id="12" name="Picture 3">
            <a:extLst>
              <a:ext uri="{FF2B5EF4-FFF2-40B4-BE49-F238E27FC236}">
                <a16:creationId xmlns:a16="http://schemas.microsoft.com/office/drawing/2014/main" id="{A1FD6475-DAC6-4418-8860-2980690695F9}"/>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p:blipFill>
        <p:spPr bwMode="auto">
          <a:xfrm>
            <a:off x="5712672" y="740100"/>
            <a:ext cx="3028017" cy="10158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C199A49F-3D6F-42D4-8942-B57FD2668E1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5152"/>
            <a:ext cx="9144000" cy="659363"/>
          </a:xfrm>
          <a:prstGeom prst="rect">
            <a:avLst/>
          </a:prstGeom>
        </p:spPr>
      </p:pic>
    </p:spTree>
    <p:extLst>
      <p:ext uri="{BB962C8B-B14F-4D97-AF65-F5344CB8AC3E}">
        <p14:creationId xmlns:p14="http://schemas.microsoft.com/office/powerpoint/2010/main" val="145940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a:t>Click to edit Master title style</a:t>
            </a:r>
            <a:endParaRPr lang="en-GB" dirty="0"/>
          </a:p>
        </p:txBody>
      </p:sp>
      <p:sp>
        <p:nvSpPr>
          <p:cNvPr id="3" name="Content Placeholder 2"/>
          <p:cNvSpPr>
            <a:spLocks noGrp="1"/>
          </p:cNvSpPr>
          <p:nvPr>
            <p:ph idx="1"/>
          </p:nvPr>
        </p:nvSpPr>
        <p:spPr>
          <a:xfrm>
            <a:off x="323527" y="1356615"/>
            <a:ext cx="6192003" cy="3150350"/>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Content Placeholder 2"/>
          <p:cNvSpPr>
            <a:spLocks noGrp="1"/>
          </p:cNvSpPr>
          <p:nvPr>
            <p:ph idx="10" hasCustomPrompt="1"/>
          </p:nvPr>
        </p:nvSpPr>
        <p:spPr>
          <a:xfrm>
            <a:off x="6723925" y="1356615"/>
            <a:ext cx="2078545" cy="3150350"/>
          </a:xfrm>
        </p:spPr>
        <p:txBody>
          <a:bodyPr>
            <a:normAutofit/>
          </a:bodyPr>
          <a:lstStyle>
            <a:lvl1pPr marL="0" indent="0">
              <a:lnSpc>
                <a:spcPct val="80000"/>
              </a:lnSpc>
              <a:buFont typeface="Arial" panose="020B0604020202020204" pitchFamily="34" charset="0"/>
              <a:buNone/>
              <a:defRPr sz="1800"/>
            </a:lvl1pPr>
            <a:lvl2pPr marL="717550" indent="-355600">
              <a:buSzPct val="60000"/>
              <a:buFont typeface="Courier New" panose="02070309020205020404" pitchFamily="49" charset="0"/>
              <a:buChar char="o"/>
              <a:defRPr/>
            </a:lvl2pPr>
            <a:lvl3pPr marL="1079500" indent="-361950">
              <a:buFont typeface="Wingdings" panose="05000000000000000000" pitchFamily="2" charset="2"/>
              <a:buChar char="§"/>
              <a:defRPr/>
            </a:lvl3pPr>
            <a:lvl4pPr marL="1433513" indent="-354013">
              <a:buFont typeface="Calibri" panose="020F0502020204030204" pitchFamily="34" charset="0"/>
              <a:buChar char="–"/>
              <a:defRPr/>
            </a:lvl4pPr>
          </a:lstStyle>
          <a:p>
            <a:r>
              <a:rPr lang="da-DK" dirty="0"/>
              <a:t>Space here </a:t>
            </a:r>
            <a:br>
              <a:rPr lang="da-DK" dirty="0"/>
            </a:br>
            <a:r>
              <a:rPr lang="da-DK" dirty="0"/>
              <a:t>for code </a:t>
            </a:r>
            <a:r>
              <a:rPr lang="da-DK" dirty="0">
                <a:latin typeface="APL385 Unicode" panose="020B0709000202000203" pitchFamily="49" charset="0"/>
              </a:rPr>
              <a:t>{⍺×⍵}</a:t>
            </a:r>
            <a:br>
              <a:rPr lang="da-DK" dirty="0"/>
            </a:br>
            <a:r>
              <a:rPr lang="da-DK" dirty="0"/>
              <a:t>pictures</a:t>
            </a:r>
            <a:br>
              <a:rPr lang="da-DK" dirty="0"/>
            </a:br>
            <a:r>
              <a:rPr lang="da-DK" dirty="0"/>
              <a:t>etc.</a:t>
            </a:r>
          </a:p>
        </p:txBody>
      </p:sp>
      <p:pic>
        <p:nvPicPr>
          <p:cNvPr id="6" name="tiny">
            <a:extLst>
              <a:ext uri="{FF2B5EF4-FFF2-40B4-BE49-F238E27FC236}">
                <a16:creationId xmlns:a16="http://schemas.microsoft.com/office/drawing/2014/main" id="{E43133A2-E010-450E-BEFE-9D2D3668357F}"/>
              </a:ext>
            </a:extLst>
          </p:cNvPr>
          <p:cNvPicPr>
            <a:picLocks noChangeAspect="1"/>
          </p:cNvPicPr>
          <p:nvPr userDrawn="1"/>
        </p:nvPicPr>
        <p:blipFill>
          <a:blip r:embed="rId2"/>
          <a:stretch>
            <a:fillRect/>
          </a:stretch>
        </p:blipFill>
        <p:spPr>
          <a:xfrm>
            <a:off x="8341552" y="4142831"/>
            <a:ext cx="550928" cy="726325"/>
          </a:xfrm>
          <a:prstGeom prst="rect">
            <a:avLst/>
          </a:prstGeom>
        </p:spPr>
      </p:pic>
    </p:spTree>
    <p:extLst>
      <p:ext uri="{BB962C8B-B14F-4D97-AF65-F5344CB8AC3E}">
        <p14:creationId xmlns:p14="http://schemas.microsoft.com/office/powerpoint/2010/main" val="231835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3527" y="636535"/>
            <a:ext cx="8478943" cy="594066"/>
          </a:xfrm>
        </p:spPr>
        <p:txBody>
          <a:bodyPr>
            <a:noAutofit/>
          </a:bodyPr>
          <a:lstStyle>
            <a:lvl1pPr>
              <a:defRPr sz="3600"/>
            </a:lvl1pPr>
          </a:lstStyle>
          <a:p>
            <a:r>
              <a:rPr lang="en-US"/>
              <a:t>Click to edit Master title style</a:t>
            </a:r>
            <a:endParaRPr lang="en-GB" dirty="0"/>
          </a:p>
        </p:txBody>
      </p:sp>
      <p:sp>
        <p:nvSpPr>
          <p:cNvPr id="10" name="Content Placeholder 2"/>
          <p:cNvSpPr>
            <a:spLocks noGrp="1"/>
          </p:cNvSpPr>
          <p:nvPr>
            <p:ph idx="1" hasCustomPrompt="1"/>
          </p:nvPr>
        </p:nvSpPr>
        <p:spPr>
          <a:xfrm>
            <a:off x="323528" y="1356615"/>
            <a:ext cx="4113457" cy="3150350"/>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11" name="Content Placeholder 2"/>
          <p:cNvSpPr>
            <a:spLocks noGrp="1"/>
          </p:cNvSpPr>
          <p:nvPr>
            <p:ph idx="10" hasCustomPrompt="1"/>
          </p:nvPr>
        </p:nvSpPr>
        <p:spPr>
          <a:xfrm>
            <a:off x="4689013" y="1356614"/>
            <a:ext cx="4113457" cy="3150350"/>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stStyle>
          <a:p>
            <a:pPr lvl="0"/>
            <a:r>
              <a:rPr lang="en-US" dirty="0"/>
              <a:t>Click to add text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414322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4226472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7694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bulleted text">
    <p:spTree>
      <p:nvGrpSpPr>
        <p:cNvPr id="1" name=""/>
        <p:cNvGrpSpPr/>
        <p:nvPr/>
      </p:nvGrpSpPr>
      <p:grpSpPr>
        <a:xfrm>
          <a:off x="0" y="0"/>
          <a:ext cx="0" cy="0"/>
          <a:chOff x="0" y="0"/>
          <a:chExt cx="0" cy="0"/>
        </a:xfrm>
      </p:grpSpPr>
      <p:sp>
        <p:nvSpPr>
          <p:cNvPr id="4" name="Title 3"/>
          <p:cNvSpPr>
            <a:spLocks noGrp="1"/>
          </p:cNvSpPr>
          <p:nvPr>
            <p:ph type="title"/>
          </p:nvPr>
        </p:nvSpPr>
        <p:spPr>
          <a:xfrm>
            <a:off x="755576" y="519522"/>
            <a:ext cx="7632849" cy="640257"/>
          </a:xfrm>
          <a:prstGeom prst="rect">
            <a:avLst/>
          </a:prstGeom>
        </p:spPr>
        <p:txBody>
          <a:bodyPr/>
          <a:lstStyle>
            <a:lvl1pPr algn="l">
              <a:defRPr/>
            </a:lvl1pPr>
          </a:lstStyle>
          <a:p>
            <a:r>
              <a:rPr lang="en-US"/>
              <a:t>Click to edit Master title style</a:t>
            </a:r>
            <a:endParaRPr lang="en-GB" dirty="0"/>
          </a:p>
        </p:txBody>
      </p:sp>
      <p:sp>
        <p:nvSpPr>
          <p:cNvPr id="5" name="Text Placeholder 7"/>
          <p:cNvSpPr>
            <a:spLocks noGrp="1"/>
          </p:cNvSpPr>
          <p:nvPr>
            <p:ph type="body" sz="quarter" idx="11"/>
          </p:nvPr>
        </p:nvSpPr>
        <p:spPr>
          <a:xfrm>
            <a:off x="755576" y="1275160"/>
            <a:ext cx="7632849" cy="324080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027405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2DAAE92-EE2D-4248-A8A3-506ED1C68BF7}"/>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5152"/>
            <a:ext cx="9144000" cy="659363"/>
          </a:xfrm>
          <a:prstGeom prst="rect">
            <a:avLst/>
          </a:prstGeom>
        </p:spPr>
      </p:pic>
      <p:pic>
        <p:nvPicPr>
          <p:cNvPr id="5" name="Picture 4">
            <a:extLst>
              <a:ext uri="{FF2B5EF4-FFF2-40B4-BE49-F238E27FC236}">
                <a16:creationId xmlns:a16="http://schemas.microsoft.com/office/drawing/2014/main" id="{038D2EF1-29D9-4D75-AC66-89748A0258A4}"/>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4484137"/>
            <a:ext cx="9144000" cy="659363"/>
          </a:xfrm>
          <a:prstGeom prst="rect">
            <a:avLst/>
          </a:prstGeom>
        </p:spPr>
      </p:pic>
      <p:sp>
        <p:nvSpPr>
          <p:cNvPr id="2" name="Title Placeholder 1"/>
          <p:cNvSpPr>
            <a:spLocks noGrp="1"/>
          </p:cNvSpPr>
          <p:nvPr>
            <p:ph type="title"/>
          </p:nvPr>
        </p:nvSpPr>
        <p:spPr>
          <a:xfrm>
            <a:off x="323527" y="636535"/>
            <a:ext cx="8478943" cy="594066"/>
          </a:xfrm>
          <a:prstGeom prst="rect">
            <a:avLst/>
          </a:prstGeom>
        </p:spPr>
        <p:txBody>
          <a:bodyPr vert="horz" lIns="91440" tIns="45720" rIns="91440" bIns="45720" rtlCol="0" anchor="ctr">
            <a:noAutofit/>
          </a:bodyPr>
          <a:lstStyle/>
          <a:p>
            <a:r>
              <a:rPr lang="en-US"/>
              <a:t>Click to edit Master title style</a:t>
            </a:r>
            <a:endParaRPr lang="en-GB" dirty="0"/>
          </a:p>
        </p:txBody>
      </p:sp>
      <p:sp>
        <p:nvSpPr>
          <p:cNvPr id="3" name="Text Placeholder 2"/>
          <p:cNvSpPr>
            <a:spLocks noGrp="1"/>
          </p:cNvSpPr>
          <p:nvPr>
            <p:ph type="body" idx="1"/>
          </p:nvPr>
        </p:nvSpPr>
        <p:spPr>
          <a:xfrm>
            <a:off x="323527" y="1356615"/>
            <a:ext cx="8478943" cy="315035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9" name="Date Placeholder 3"/>
          <p:cNvSpPr txBox="1">
            <a:spLocks/>
          </p:cNvSpPr>
          <p:nvPr userDrawn="1"/>
        </p:nvSpPr>
        <p:spPr>
          <a:xfrm>
            <a:off x="8388424" y="0"/>
            <a:ext cx="720080" cy="357504"/>
          </a:xfrm>
          <a:prstGeom prst="rect">
            <a:avLst/>
          </a:prstGeom>
        </p:spPr>
        <p:txBody>
          <a:bodyPr vert="horz" lIns="91440" tIns="45720" rIns="91440" bIns="45720" rtlCol="0" anchor="ctr"/>
          <a:lstStyle>
            <a:defPPr>
              <a:defRPr lang="en-US"/>
            </a:defPPr>
            <a:lvl1pPr marL="0" algn="l" defTabSz="914400" rtl="0" eaLnBrk="1" latinLnBrk="0" hangingPunct="1">
              <a:defRPr sz="2000" b="0" kern="1200">
                <a:solidFill>
                  <a:schemeClr val="bg1"/>
                </a:solidFill>
                <a:latin typeface="Klavika Medium" panose="02000603000000000000" pitchFamily="2"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02EDF88B-1B61-4481-9BD6-D2E23BF0DCD8}" type="slidenum">
              <a:rPr lang="en-GB" sz="1600" smtClean="0">
                <a:latin typeface="+mn-lt"/>
              </a:rPr>
              <a:t>‹#›</a:t>
            </a:fld>
            <a:endParaRPr lang="en-GB" sz="1600" dirty="0">
              <a:latin typeface="+mn-lt"/>
            </a:endParaRPr>
          </a:p>
        </p:txBody>
      </p:sp>
      <p:sp>
        <p:nvSpPr>
          <p:cNvPr id="6" name="Content Placeholder 2">
            <a:extLst>
              <a:ext uri="{FF2B5EF4-FFF2-40B4-BE49-F238E27FC236}">
                <a16:creationId xmlns:a16="http://schemas.microsoft.com/office/drawing/2014/main" id="{79B4391E-A2CA-4E7C-B5A9-A31CF000D3E5}"/>
              </a:ext>
            </a:extLst>
          </p:cNvPr>
          <p:cNvSpPr txBox="1">
            <a:spLocks/>
          </p:cNvSpPr>
          <p:nvPr userDrawn="1"/>
        </p:nvSpPr>
        <p:spPr>
          <a:xfrm>
            <a:off x="1511661" y="4731990"/>
            <a:ext cx="6120680" cy="411510"/>
          </a:xfrm>
          <a:prstGeom prst="rect">
            <a:avLst/>
          </a:prstGeom>
        </p:spPr>
        <p:txBody>
          <a:bodyPr anchor="ctr">
            <a:normAutofit/>
          </a:bodyPr>
          <a:lstStyle>
            <a:lvl1pPr marL="0" indent="0" algn="l" defTabSz="914400" rtl="0" eaLnBrk="1" latinLnBrk="0" hangingPunct="1">
              <a:lnSpc>
                <a:spcPct val="80000"/>
              </a:lnSpc>
              <a:spcBef>
                <a:spcPts val="400"/>
              </a:spcBef>
              <a:buClr>
                <a:srgbClr val="FF9421"/>
              </a:buClr>
              <a:buFont typeface="Arial" panose="020B0604020202020204" pitchFamily="34" charset="0"/>
              <a:buNone/>
              <a:defRPr sz="1800" kern="1200">
                <a:solidFill>
                  <a:schemeClr val="bg1"/>
                </a:solidFill>
                <a:latin typeface="+mn-lt"/>
                <a:ea typeface="+mn-ea"/>
                <a:cs typeface="+mn-cs"/>
              </a:defRPr>
            </a:lvl1pPr>
            <a:lvl2pPr marL="717550" indent="-355600" algn="l" defTabSz="914400" rtl="0" eaLnBrk="1" latinLnBrk="0" hangingPunct="1">
              <a:lnSpc>
                <a:spcPct val="80000"/>
              </a:lnSpc>
              <a:spcBef>
                <a:spcPts val="400"/>
              </a:spcBef>
              <a:buClr>
                <a:srgbClr val="FF9421"/>
              </a:buClr>
              <a:buSzPct val="60000"/>
              <a:buFont typeface="Courier New" panose="02070309020205020404" pitchFamily="49" charset="0"/>
              <a:buChar char="o"/>
              <a:defRPr sz="2400" kern="1200">
                <a:solidFill>
                  <a:schemeClr val="bg1"/>
                </a:solidFill>
                <a:latin typeface="+mn-lt"/>
                <a:ea typeface="+mn-ea"/>
                <a:cs typeface="+mn-cs"/>
              </a:defRPr>
            </a:lvl2pPr>
            <a:lvl3pPr marL="1079500" indent="-361950" algn="l" defTabSz="914400" rtl="0" eaLnBrk="1" latinLnBrk="0" hangingPunct="1">
              <a:lnSpc>
                <a:spcPct val="80000"/>
              </a:lnSpc>
              <a:spcBef>
                <a:spcPts val="400"/>
              </a:spcBef>
              <a:buClr>
                <a:srgbClr val="FF9421"/>
              </a:buClr>
              <a:buSzPct val="75000"/>
              <a:buFont typeface="Wingdings" panose="05000000000000000000" pitchFamily="2" charset="2"/>
              <a:buChar char="§"/>
              <a:defRPr sz="2000" kern="1200">
                <a:solidFill>
                  <a:schemeClr val="bg1"/>
                </a:solidFill>
                <a:latin typeface="+mn-lt"/>
                <a:ea typeface="+mn-ea"/>
                <a:cs typeface="+mn-cs"/>
              </a:defRPr>
            </a:lvl3pPr>
            <a:lvl4pPr marL="1433513" indent="-354013" algn="l" defTabSz="914400" rtl="0" eaLnBrk="1" latinLnBrk="0" hangingPunct="1">
              <a:lnSpc>
                <a:spcPct val="80000"/>
              </a:lnSpc>
              <a:spcBef>
                <a:spcPts val="400"/>
              </a:spcBef>
              <a:buClr>
                <a:srgbClr val="FF9421"/>
              </a:buClr>
              <a:buFont typeface="Calibri" panose="020F0502020204030204" pitchFamily="34" charset="0"/>
              <a:buChar char="–"/>
              <a:defRPr sz="1600" kern="1200">
                <a:solidFill>
                  <a:schemeClr val="bg1"/>
                </a:solidFill>
                <a:latin typeface="+mn-lt"/>
                <a:ea typeface="+mn-ea"/>
                <a:cs typeface="+mn-cs"/>
              </a:defRPr>
            </a:lvl4pPr>
            <a:lvl5pPr marL="1828800" indent="0" algn="l" defTabSz="914400" rtl="0" eaLnBrk="1" latinLnBrk="0" hangingPunct="1">
              <a:spcBef>
                <a:spcPct val="20000"/>
              </a:spcBef>
              <a:buClr>
                <a:srgbClr val="FF9421"/>
              </a:buClr>
              <a:buFont typeface="Calibri" panose="020F050202020403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rtl="0">
              <a:spcBef>
                <a:spcPts val="0"/>
              </a:spcBef>
            </a:pPr>
            <a:r>
              <a:rPr lang="en-US" sz="1600" dirty="0"/>
              <a:t>Getting Started with Cloud Computing</a:t>
            </a:r>
          </a:p>
        </p:txBody>
      </p:sp>
      <p:pic>
        <p:nvPicPr>
          <p:cNvPr id="10" name="Picture 9">
            <a:extLst>
              <a:ext uri="{FF2B5EF4-FFF2-40B4-BE49-F238E27FC236}">
                <a16:creationId xmlns:a16="http://schemas.microsoft.com/office/drawing/2014/main" id="{1CCDAF9E-0D86-4139-B0BF-190273F82467}"/>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06515" y="96475"/>
            <a:ext cx="1364773" cy="231490"/>
          </a:xfrm>
          <a:prstGeom prst="rect">
            <a:avLst/>
          </a:prstGeom>
        </p:spPr>
      </p:pic>
      <p:pic>
        <p:nvPicPr>
          <p:cNvPr id="13" name="tiny">
            <a:extLst>
              <a:ext uri="{FF2B5EF4-FFF2-40B4-BE49-F238E27FC236}">
                <a16:creationId xmlns:a16="http://schemas.microsoft.com/office/drawing/2014/main" id="{39B18F2F-A44A-487A-9E53-48D3EDCDADC1}"/>
              </a:ext>
            </a:extLst>
          </p:cNvPr>
          <p:cNvPicPr>
            <a:picLocks noChangeAspect="1"/>
          </p:cNvPicPr>
          <p:nvPr userDrawn="1"/>
        </p:nvPicPr>
        <p:blipFill>
          <a:blip r:embed="rId11"/>
          <a:stretch>
            <a:fillRect/>
          </a:stretch>
        </p:blipFill>
        <p:spPr>
          <a:xfrm>
            <a:off x="8341552" y="4142831"/>
            <a:ext cx="550928" cy="726325"/>
          </a:xfrm>
          <a:prstGeom prst="rect">
            <a:avLst/>
          </a:prstGeom>
        </p:spPr>
      </p:pic>
      <p:sp>
        <p:nvSpPr>
          <p:cNvPr id="14" name="TextBox 13">
            <a:extLst>
              <a:ext uri="{FF2B5EF4-FFF2-40B4-BE49-F238E27FC236}">
                <a16:creationId xmlns:a16="http://schemas.microsoft.com/office/drawing/2014/main" id="{D35C1EAD-A4E0-4548-BDD0-DCDABAA2B551}"/>
              </a:ext>
            </a:extLst>
          </p:cNvPr>
          <p:cNvSpPr txBox="1"/>
          <p:nvPr userDrawn="1"/>
        </p:nvSpPr>
        <p:spPr>
          <a:xfrm>
            <a:off x="410112" y="4765205"/>
            <a:ext cx="1056544" cy="323165"/>
          </a:xfrm>
          <a:prstGeom prst="rect">
            <a:avLst/>
          </a:prstGeom>
          <a:solidFill>
            <a:srgbClr val="ED7F00"/>
          </a:solidFill>
        </p:spPr>
        <p:txBody>
          <a:bodyPr wrap="square" lIns="45720" rtlCol="0">
            <a:spAutoFit/>
          </a:bodyPr>
          <a:lstStyle/>
          <a:p>
            <a:r>
              <a:rPr lang="en-US" sz="1500" i="0" dirty="0">
                <a:solidFill>
                  <a:schemeClr val="bg1"/>
                </a:solidFill>
                <a:latin typeface="Tahoma" panose="020B0604030504040204" pitchFamily="34" charset="0"/>
                <a:ea typeface="Tahoma" panose="020B0604030504040204" pitchFamily="34" charset="0"/>
                <a:cs typeface="Tahoma" panose="020B0604030504040204" pitchFamily="34" charset="0"/>
              </a:rPr>
              <a:t>#dyalog19</a:t>
            </a:r>
            <a:endParaRPr lang="en-GB" sz="1500" i="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pic>
        <p:nvPicPr>
          <p:cNvPr id="7" name="Picture 6" descr="A close up of a logo&#10;&#10;Description automatically generated">
            <a:extLst>
              <a:ext uri="{FF2B5EF4-FFF2-40B4-BE49-F238E27FC236}">
                <a16:creationId xmlns:a16="http://schemas.microsoft.com/office/drawing/2014/main" id="{2AE1970E-3ECE-437D-9AC9-2BCAFB3E8146}"/>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64070" y="4848271"/>
            <a:ext cx="210394" cy="171751"/>
          </a:xfrm>
          <a:prstGeom prst="rect">
            <a:avLst/>
          </a:prstGeom>
        </p:spPr>
      </p:pic>
    </p:spTree>
    <p:extLst>
      <p:ext uri="{BB962C8B-B14F-4D97-AF65-F5344CB8AC3E}">
        <p14:creationId xmlns:p14="http://schemas.microsoft.com/office/powerpoint/2010/main" val="2781740000"/>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2" r:id="rId3"/>
    <p:sldLayoutId id="2147483654" r:id="rId4"/>
    <p:sldLayoutId id="2147483655" r:id="rId5"/>
    <p:sldLayoutId id="2147483657" r:id="rId6"/>
  </p:sldLayoutIdLst>
  <p:hf sldNum="0" hdr="0" dt="0"/>
  <p:txStyles>
    <p:titleStyle>
      <a:lvl1pPr algn="l" defTabSz="914400" rtl="0" eaLnBrk="1" latinLnBrk="0" hangingPunct="1">
        <a:spcBef>
          <a:spcPct val="0"/>
        </a:spcBef>
        <a:buNone/>
        <a:defRPr sz="3600" b="1" kern="1200">
          <a:solidFill>
            <a:schemeClr val="accent4">
              <a:lumMod val="50000"/>
            </a:schemeClr>
          </a:solidFill>
          <a:latin typeface="Calibri" panose="020F0502020204030204" pitchFamily="34" charset="0"/>
          <a:ea typeface="+mj-ea"/>
          <a:cs typeface="Calibri" panose="020F0502020204030204" pitchFamily="34" charset="0"/>
        </a:defRPr>
      </a:lvl1pPr>
    </p:titleStyle>
    <p:bodyStyle>
      <a:lvl1pPr marL="458788" indent="-458788" algn="l" defTabSz="914400" rtl="0" eaLnBrk="1" latinLnBrk="0" hangingPunct="1">
        <a:lnSpc>
          <a:spcPct val="100000"/>
        </a:lnSpc>
        <a:spcBef>
          <a:spcPts val="600"/>
        </a:spcBef>
        <a:buClr>
          <a:srgbClr val="FF9421"/>
        </a:buClr>
        <a:buSzPct val="75000"/>
        <a:buFont typeface="Wingdings 2" panose="05020102010507070707" pitchFamily="18" charset="2"/>
        <a:buChar char=""/>
        <a:defRPr sz="2400" kern="1200">
          <a:solidFill>
            <a:schemeClr val="accent4">
              <a:lumMod val="50000"/>
            </a:schemeClr>
          </a:solidFill>
          <a:latin typeface="+mn-lt"/>
          <a:ea typeface="+mn-ea"/>
          <a:cs typeface="+mn-cs"/>
        </a:defRPr>
      </a:lvl1pPr>
      <a:lvl2pPr marL="858838" indent="-401638" algn="l" defTabSz="914400" rtl="0" eaLnBrk="1" latinLnBrk="0" hangingPunct="1">
        <a:lnSpc>
          <a:spcPct val="100000"/>
        </a:lnSpc>
        <a:spcBef>
          <a:spcPts val="600"/>
        </a:spcBef>
        <a:buClr>
          <a:srgbClr val="FF9421"/>
        </a:buClr>
        <a:buSzPct val="75000"/>
        <a:buFont typeface="Wingdings 2" panose="05020102010507070707" pitchFamily="18" charset="2"/>
        <a:buChar char=""/>
        <a:defRPr lang="en-US" sz="2000" kern="1200" dirty="0" smtClean="0">
          <a:solidFill>
            <a:schemeClr val="accent4">
              <a:lumMod val="50000"/>
            </a:schemeClr>
          </a:solidFill>
          <a:latin typeface="+mn-lt"/>
          <a:ea typeface="+mn-ea"/>
          <a:cs typeface="+mn-cs"/>
        </a:defRPr>
      </a:lvl2pPr>
      <a:lvl3pPr marL="1257300" indent="-342900" algn="l" defTabSz="914400" rtl="0" eaLnBrk="1" latinLnBrk="0" hangingPunct="1">
        <a:lnSpc>
          <a:spcPct val="100000"/>
        </a:lnSpc>
        <a:spcBef>
          <a:spcPts val="600"/>
        </a:spcBef>
        <a:buClr>
          <a:srgbClr val="FF9421"/>
        </a:buClr>
        <a:buSzPct val="75000"/>
        <a:buFont typeface="Wingdings 2" panose="05020102010507070707" pitchFamily="18" charset="2"/>
        <a:buChar char=""/>
        <a:defRPr sz="1800" kern="1200">
          <a:solidFill>
            <a:schemeClr val="accent4">
              <a:lumMod val="50000"/>
            </a:schemeClr>
          </a:solidFill>
          <a:latin typeface="+mn-lt"/>
          <a:ea typeface="+mn-ea"/>
          <a:cs typeface="+mn-cs"/>
        </a:defRPr>
      </a:lvl3pPr>
      <a:lvl4pPr marL="1655763" indent="-284163" algn="l" defTabSz="914400" rtl="0" eaLnBrk="1" latinLnBrk="0" hangingPunct="1">
        <a:lnSpc>
          <a:spcPct val="100000"/>
        </a:lnSpc>
        <a:spcBef>
          <a:spcPts val="600"/>
        </a:spcBef>
        <a:buClr>
          <a:srgbClr val="FF9421"/>
        </a:buClr>
        <a:buSzPct val="75000"/>
        <a:buFont typeface="Wingdings 2" panose="05020102010507070707" pitchFamily="18" charset="2"/>
        <a:buChar char=""/>
        <a:defRPr sz="1400" kern="1200">
          <a:solidFill>
            <a:schemeClr val="accent4">
              <a:lumMod val="50000"/>
            </a:schemeClr>
          </a:solidFill>
          <a:latin typeface="+mn-lt"/>
          <a:ea typeface="+mn-ea"/>
          <a:cs typeface="+mn-cs"/>
        </a:defRPr>
      </a:lvl4pPr>
      <a:lvl5pPr marL="1828800" indent="0" algn="l" defTabSz="914400" rtl="0" eaLnBrk="1" latinLnBrk="0" hangingPunct="1">
        <a:spcBef>
          <a:spcPct val="20000"/>
        </a:spcBef>
        <a:buClr>
          <a:srgbClr val="FF9421"/>
        </a:buClr>
        <a:buFont typeface="Calibri" panose="020F050202020403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aws.amazon.com/s3/pricing/" TargetMode="External"/><Relationship Id="rId2" Type="http://schemas.openxmlformats.org/officeDocument/2006/relationships/hyperlink" Target="https://en.wikipedia.org/wiki/Amazon_S3"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s://user_n:password@localhost/chatter/chat"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github.com/the-carlisle-group/Acre-Desktop"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5A34A-E7C5-4932-8A18-F2457D3A518E}"/>
              </a:ext>
            </a:extLst>
          </p:cNvPr>
          <p:cNvSpPr>
            <a:spLocks noGrp="1"/>
          </p:cNvSpPr>
          <p:nvPr>
            <p:ph type="title"/>
          </p:nvPr>
        </p:nvSpPr>
        <p:spPr>
          <a:xfrm>
            <a:off x="2771800" y="1923678"/>
            <a:ext cx="5832648" cy="1170130"/>
          </a:xfrm>
        </p:spPr>
        <p:txBody>
          <a:bodyPr/>
          <a:lstStyle/>
          <a:p>
            <a:pPr>
              <a:tabLst>
                <a:tab pos="285750" algn="ctr"/>
                <a:tab pos="512763" algn="l"/>
              </a:tabLst>
            </a:pPr>
            <a:r>
              <a:rPr lang="en-GB" b="1" dirty="0"/>
              <a:t>	Getting Started</a:t>
            </a:r>
            <a:br>
              <a:rPr lang="en-GB" b="1" dirty="0"/>
            </a:br>
            <a:r>
              <a:rPr lang="en-GB" b="1" dirty="0"/>
              <a:t>with Cloud Computing</a:t>
            </a:r>
            <a:endParaRPr lang="en-GB" sz="2800" spc="200" dirty="0"/>
          </a:p>
        </p:txBody>
      </p:sp>
      <p:sp>
        <p:nvSpPr>
          <p:cNvPr id="3" name="Text Placeholder 2">
            <a:extLst>
              <a:ext uri="{FF2B5EF4-FFF2-40B4-BE49-F238E27FC236}">
                <a16:creationId xmlns:a16="http://schemas.microsoft.com/office/drawing/2014/main" id="{B6AD89BC-FB4D-4026-B030-6D65D1075CC5}"/>
              </a:ext>
            </a:extLst>
          </p:cNvPr>
          <p:cNvSpPr>
            <a:spLocks noGrp="1"/>
          </p:cNvSpPr>
          <p:nvPr>
            <p:ph type="body" sz="quarter" idx="10"/>
          </p:nvPr>
        </p:nvSpPr>
        <p:spPr/>
        <p:txBody>
          <a:bodyPr/>
          <a:lstStyle/>
          <a:p>
            <a:r>
              <a:rPr lang="en-US" dirty="0"/>
              <a:t>Norbert Jurkiewicz</a:t>
            </a:r>
            <a:br>
              <a:rPr lang="en-US" dirty="0"/>
            </a:br>
            <a:r>
              <a:rPr lang="en-US" dirty="0"/>
              <a:t>Morten Kromberg</a:t>
            </a:r>
            <a:endParaRPr lang="en-GB" dirty="0"/>
          </a:p>
        </p:txBody>
      </p:sp>
    </p:spTree>
    <p:extLst>
      <p:ext uri="{BB962C8B-B14F-4D97-AF65-F5344CB8AC3E}">
        <p14:creationId xmlns:p14="http://schemas.microsoft.com/office/powerpoint/2010/main" val="3625748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903DF-C3F2-4EA2-A9A3-1D5A86F1FA10}"/>
              </a:ext>
            </a:extLst>
          </p:cNvPr>
          <p:cNvSpPr>
            <a:spLocks noGrp="1"/>
          </p:cNvSpPr>
          <p:nvPr>
            <p:ph type="title"/>
          </p:nvPr>
        </p:nvSpPr>
        <p:spPr/>
        <p:txBody>
          <a:bodyPr/>
          <a:lstStyle/>
          <a:p>
            <a:r>
              <a:rPr lang="da-DK" dirty="0"/>
              <a:t>AWS Credentials - Recommendations</a:t>
            </a:r>
            <a:endParaRPr lang="en-GB" dirty="0"/>
          </a:p>
        </p:txBody>
      </p:sp>
      <p:sp>
        <p:nvSpPr>
          <p:cNvPr id="3" name="Content Placeholder 2">
            <a:extLst>
              <a:ext uri="{FF2B5EF4-FFF2-40B4-BE49-F238E27FC236}">
                <a16:creationId xmlns:a16="http://schemas.microsoft.com/office/drawing/2014/main" id="{A3236317-A018-40E5-8A6B-BB20FC73DB93}"/>
              </a:ext>
            </a:extLst>
          </p:cNvPr>
          <p:cNvSpPr>
            <a:spLocks noGrp="1"/>
          </p:cNvSpPr>
          <p:nvPr>
            <p:ph idx="1"/>
          </p:nvPr>
        </p:nvSpPr>
        <p:spPr/>
        <p:txBody>
          <a:bodyPr>
            <a:normAutofit fontScale="85000" lnSpcReduction="10000"/>
          </a:bodyPr>
          <a:lstStyle/>
          <a:p>
            <a:r>
              <a:rPr lang="da-DK" dirty="0"/>
              <a:t>Do not use your root user id &amp; password for anything other than user management and recovery</a:t>
            </a:r>
          </a:p>
          <a:p>
            <a:r>
              <a:rPr lang="da-DK" dirty="0"/>
              <a:t>The best practice is</a:t>
            </a:r>
          </a:p>
          <a:p>
            <a:pPr lvl="1"/>
            <a:r>
              <a:rPr lang="da-DK" dirty="0"/>
              <a:t>Create a set of Users with minimal access and create keys that grant access to these users only.</a:t>
            </a:r>
          </a:p>
          <a:p>
            <a:pPr lvl="1"/>
            <a:r>
              <a:rPr lang="da-DK" dirty="0"/>
              <a:t>Never put the secret part of the key in a public place</a:t>
            </a:r>
          </a:p>
          <a:p>
            <a:pPr lvl="1"/>
            <a:r>
              <a:rPr lang="da-DK" dirty="0"/>
              <a:t>"Cycle" the keys; use them for a period of time (Amazon recommends 90 days), then disable them and create new ones</a:t>
            </a:r>
            <a:endParaRPr lang="en-GB" dirty="0"/>
          </a:p>
        </p:txBody>
      </p:sp>
      <p:pic>
        <p:nvPicPr>
          <p:cNvPr id="3082" name="Picture 10" descr="Related image">
            <a:extLst>
              <a:ext uri="{FF2B5EF4-FFF2-40B4-BE49-F238E27FC236}">
                <a16:creationId xmlns:a16="http://schemas.microsoft.com/office/drawing/2014/main" id="{B022A323-02DC-4877-95CF-A88B54081E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131590"/>
            <a:ext cx="2679507" cy="2499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886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1A928-67AA-4A9A-98BB-26AD296AD8CE}"/>
              </a:ext>
            </a:extLst>
          </p:cNvPr>
          <p:cNvSpPr>
            <a:spLocks noGrp="1"/>
          </p:cNvSpPr>
          <p:nvPr>
            <p:ph type="title"/>
          </p:nvPr>
        </p:nvSpPr>
        <p:spPr/>
        <p:txBody>
          <a:bodyPr/>
          <a:lstStyle/>
          <a:p>
            <a:r>
              <a:rPr lang="da-DK" dirty="0"/>
              <a:t>This is IMPORTANT</a:t>
            </a:r>
            <a:endParaRPr lang="en-GB" dirty="0"/>
          </a:p>
        </p:txBody>
      </p:sp>
      <p:sp>
        <p:nvSpPr>
          <p:cNvPr id="3" name="Content Placeholder 2">
            <a:extLst>
              <a:ext uri="{FF2B5EF4-FFF2-40B4-BE49-F238E27FC236}">
                <a16:creationId xmlns:a16="http://schemas.microsoft.com/office/drawing/2014/main" id="{731E0423-932F-4054-BE86-D7F5319AC42E}"/>
              </a:ext>
            </a:extLst>
          </p:cNvPr>
          <p:cNvSpPr>
            <a:spLocks noGrp="1"/>
          </p:cNvSpPr>
          <p:nvPr>
            <p:ph idx="1"/>
          </p:nvPr>
        </p:nvSpPr>
        <p:spPr/>
        <p:txBody>
          <a:bodyPr>
            <a:normAutofit lnSpcReduction="10000"/>
          </a:bodyPr>
          <a:lstStyle/>
          <a:p>
            <a:r>
              <a:rPr lang="da-DK" dirty="0"/>
              <a:t>If Amazon decides that your keys have been compromised, they will restrict your access and you will spend hours and days dealing with it</a:t>
            </a:r>
          </a:p>
          <a:p>
            <a:r>
              <a:rPr lang="da-DK" dirty="0"/>
              <a:t>For example, if you were to accidentally upload keys to a GitHub repository...</a:t>
            </a:r>
          </a:p>
          <a:p>
            <a:r>
              <a:rPr lang="da-DK" dirty="0"/>
              <a:t>Just for a few minutes until you realised your mistake...</a:t>
            </a:r>
          </a:p>
          <a:p>
            <a:endParaRPr lang="en-GB" dirty="0"/>
          </a:p>
        </p:txBody>
      </p:sp>
      <p:sp>
        <p:nvSpPr>
          <p:cNvPr id="4" name="Content Placeholder 3">
            <a:extLst>
              <a:ext uri="{FF2B5EF4-FFF2-40B4-BE49-F238E27FC236}">
                <a16:creationId xmlns:a16="http://schemas.microsoft.com/office/drawing/2014/main" id="{417C4D1C-109D-476C-9344-9CF15E8134F4}"/>
              </a:ext>
            </a:extLst>
          </p:cNvPr>
          <p:cNvSpPr>
            <a:spLocks noGrp="1"/>
          </p:cNvSpPr>
          <p:nvPr>
            <p:ph idx="10"/>
          </p:nvPr>
        </p:nvSpPr>
        <p:spPr/>
        <p:txBody>
          <a:bodyPr/>
          <a:lstStyle/>
          <a:p>
            <a:endParaRPr lang="en-GB"/>
          </a:p>
        </p:txBody>
      </p:sp>
      <p:pic>
        <p:nvPicPr>
          <p:cNvPr id="6" name="Picture 10" descr="Related image">
            <a:extLst>
              <a:ext uri="{FF2B5EF4-FFF2-40B4-BE49-F238E27FC236}">
                <a16:creationId xmlns:a16="http://schemas.microsoft.com/office/drawing/2014/main" id="{4CA16866-5CD3-44EA-8604-AAC9CE9261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131590"/>
            <a:ext cx="2679507" cy="2499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009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0" descr="Related image">
            <a:extLst>
              <a:ext uri="{FF2B5EF4-FFF2-40B4-BE49-F238E27FC236}">
                <a16:creationId xmlns:a16="http://schemas.microsoft.com/office/drawing/2014/main" id="{4CA16866-5CD3-44EA-8604-AAC9CE9261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131590"/>
            <a:ext cx="2679507" cy="249974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 descr="image001">
            <a:extLst>
              <a:ext uri="{FF2B5EF4-FFF2-40B4-BE49-F238E27FC236}">
                <a16:creationId xmlns:a16="http://schemas.microsoft.com/office/drawing/2014/main" id="{676B456C-E174-4509-9110-7A81A665DC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76200"/>
            <a:ext cx="6051550" cy="4991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8686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92E7D-DFCE-4522-8914-7F14A7929BB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2E8AAE2-25D2-40C3-81C5-9B5032623B22}"/>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0CF0968D-4978-412D-B50A-5067E95F5560}"/>
              </a:ext>
            </a:extLst>
          </p:cNvPr>
          <p:cNvSpPr>
            <a:spLocks noGrp="1"/>
          </p:cNvSpPr>
          <p:nvPr>
            <p:ph idx="10"/>
          </p:nvPr>
        </p:nvSpPr>
        <p:spPr/>
        <p:txBody>
          <a:bodyPr/>
          <a:lstStyle/>
          <a:p>
            <a:endParaRPr lang="en-GB"/>
          </a:p>
        </p:txBody>
      </p:sp>
      <p:pic>
        <p:nvPicPr>
          <p:cNvPr id="7" name="Picture 6">
            <a:extLst>
              <a:ext uri="{FF2B5EF4-FFF2-40B4-BE49-F238E27FC236}">
                <a16:creationId xmlns:a16="http://schemas.microsoft.com/office/drawing/2014/main" id="{F6D8E375-5FFB-4613-AD72-FD8BBA06A735}"/>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4041104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9074D-6B39-4B91-A511-EEA3AB2850D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32A0D1B-B815-4F97-B824-FA4875590E34}"/>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55170A04-C8B5-4268-BBE8-11B0389075B5}"/>
              </a:ext>
            </a:extLst>
          </p:cNvPr>
          <p:cNvSpPr>
            <a:spLocks noGrp="1"/>
          </p:cNvSpPr>
          <p:nvPr>
            <p:ph idx="10"/>
          </p:nvPr>
        </p:nvSpPr>
        <p:spPr/>
        <p:txBody>
          <a:bodyPr/>
          <a:lstStyle/>
          <a:p>
            <a:endParaRPr lang="en-GB"/>
          </a:p>
        </p:txBody>
      </p:sp>
      <p:pic>
        <p:nvPicPr>
          <p:cNvPr id="5" name="Picture 4">
            <a:extLst>
              <a:ext uri="{FF2B5EF4-FFF2-40B4-BE49-F238E27FC236}">
                <a16:creationId xmlns:a16="http://schemas.microsoft.com/office/drawing/2014/main" id="{4865895B-7D4F-4F5B-BAAD-B515301C7F39}"/>
              </a:ext>
            </a:extLst>
          </p:cNvPr>
          <p:cNvPicPr>
            <a:picLocks noChangeAspect="1"/>
          </p:cNvPicPr>
          <p:nvPr/>
        </p:nvPicPr>
        <p:blipFill>
          <a:blip r:embed="rId2"/>
          <a:stretch>
            <a:fillRect/>
          </a:stretch>
        </p:blipFill>
        <p:spPr>
          <a:xfrm>
            <a:off x="55210" y="0"/>
            <a:ext cx="9033580" cy="5143500"/>
          </a:xfrm>
          <a:prstGeom prst="rect">
            <a:avLst/>
          </a:prstGeom>
        </p:spPr>
      </p:pic>
    </p:spTree>
    <p:extLst>
      <p:ext uri="{BB962C8B-B14F-4D97-AF65-F5344CB8AC3E}">
        <p14:creationId xmlns:p14="http://schemas.microsoft.com/office/powerpoint/2010/main" val="2676095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EA0EA-B04E-4CAD-A6CB-411413A7327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74A79AF-0B6F-4F16-8AD0-46E74DAE3030}"/>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94FACEC4-8C84-41DC-A27E-42B081AFE878}"/>
              </a:ext>
            </a:extLst>
          </p:cNvPr>
          <p:cNvSpPr>
            <a:spLocks noGrp="1"/>
          </p:cNvSpPr>
          <p:nvPr>
            <p:ph idx="10"/>
          </p:nvPr>
        </p:nvSpPr>
        <p:spPr/>
        <p:txBody>
          <a:bodyPr/>
          <a:lstStyle/>
          <a:p>
            <a:endParaRPr lang="en-GB"/>
          </a:p>
        </p:txBody>
      </p:sp>
      <p:pic>
        <p:nvPicPr>
          <p:cNvPr id="5" name="Picture 4">
            <a:extLst>
              <a:ext uri="{FF2B5EF4-FFF2-40B4-BE49-F238E27FC236}">
                <a16:creationId xmlns:a16="http://schemas.microsoft.com/office/drawing/2014/main" id="{44B64A4D-CFFC-476F-A96E-E2CFB5C58699}"/>
              </a:ext>
            </a:extLst>
          </p:cNvPr>
          <p:cNvPicPr>
            <a:picLocks noChangeAspect="1"/>
          </p:cNvPicPr>
          <p:nvPr/>
        </p:nvPicPr>
        <p:blipFill>
          <a:blip r:embed="rId2"/>
          <a:stretch>
            <a:fillRect/>
          </a:stretch>
        </p:blipFill>
        <p:spPr>
          <a:xfrm>
            <a:off x="55210" y="0"/>
            <a:ext cx="9033580" cy="5143500"/>
          </a:xfrm>
          <a:prstGeom prst="rect">
            <a:avLst/>
          </a:prstGeom>
        </p:spPr>
      </p:pic>
    </p:spTree>
    <p:extLst>
      <p:ext uri="{BB962C8B-B14F-4D97-AF65-F5344CB8AC3E}">
        <p14:creationId xmlns:p14="http://schemas.microsoft.com/office/powerpoint/2010/main" val="3502388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260CD-0A5C-4E45-924D-902957D0601C}"/>
              </a:ext>
            </a:extLst>
          </p:cNvPr>
          <p:cNvSpPr>
            <a:spLocks noGrp="1"/>
          </p:cNvSpPr>
          <p:nvPr>
            <p:ph type="title"/>
          </p:nvPr>
        </p:nvSpPr>
        <p:spPr/>
        <p:txBody>
          <a:bodyPr/>
          <a:lstStyle/>
          <a:p>
            <a:r>
              <a:rPr lang="da-DK" dirty="0"/>
              <a:t>Amazon Credentials</a:t>
            </a:r>
            <a:endParaRPr lang="en-GB" dirty="0"/>
          </a:p>
        </p:txBody>
      </p:sp>
      <p:sp>
        <p:nvSpPr>
          <p:cNvPr id="3" name="Content Placeholder 2">
            <a:extLst>
              <a:ext uri="{FF2B5EF4-FFF2-40B4-BE49-F238E27FC236}">
                <a16:creationId xmlns:a16="http://schemas.microsoft.com/office/drawing/2014/main" id="{726A1594-9566-4A79-9C9F-19091BE6E7CC}"/>
              </a:ext>
            </a:extLst>
          </p:cNvPr>
          <p:cNvSpPr>
            <a:spLocks noGrp="1"/>
          </p:cNvSpPr>
          <p:nvPr>
            <p:ph idx="1"/>
          </p:nvPr>
        </p:nvSpPr>
        <p:spPr>
          <a:xfrm>
            <a:off x="323527" y="1356615"/>
            <a:ext cx="8280921" cy="3150350"/>
          </a:xfrm>
        </p:spPr>
        <p:txBody>
          <a:bodyPr>
            <a:normAutofit/>
          </a:bodyPr>
          <a:lstStyle/>
          <a:p>
            <a:r>
              <a:rPr lang="da-DK" dirty="0"/>
              <a:t>One of our Key Pairs is available</a:t>
            </a:r>
            <a:br>
              <a:rPr lang="da-DK" dirty="0"/>
            </a:br>
            <a:r>
              <a:rPr lang="da-DK" dirty="0"/>
              <a:t>for use at the workshop </a:t>
            </a:r>
          </a:p>
          <a:p>
            <a:r>
              <a:rPr lang="da-DK" dirty="0"/>
              <a:t>We'll be using it to access S3 storage.</a:t>
            </a:r>
          </a:p>
          <a:p>
            <a:r>
              <a:rPr lang="da-DK" dirty="0"/>
              <a:t>If you set the APL shortcut up correctly:</a:t>
            </a:r>
            <a:endParaRPr lang="da-DK" sz="1100" dirty="0">
              <a:latin typeface="APL385 Unicode" panose="020B0709000202000203" pitchFamily="49" charset="0"/>
            </a:endParaRPr>
          </a:p>
          <a:p>
            <a:pPr marL="0" indent="0">
              <a:buNone/>
            </a:pPr>
            <a:r>
              <a:rPr lang="da-DK" sz="1100" dirty="0">
                <a:latin typeface="APL385 Unicode" panose="020B0709000202000203" pitchFamily="49" charset="0"/>
              </a:rPr>
              <a:t>     </a:t>
            </a:r>
            <a:r>
              <a:rPr lang="da-DK" sz="1400" dirty="0">
                <a:latin typeface="APL385 Unicode" panose="020B0709000202000203" pitchFamily="49" charset="0"/>
              </a:rPr>
              <a:t>keys←{2 ⎕NQ '.' 'GetEnvironment' ⍵}¨'AWS_AccessKey' 'AWS_SecretKey'</a:t>
            </a:r>
          </a:p>
          <a:p>
            <a:r>
              <a:rPr lang="da-DK" dirty="0"/>
              <a:t>Please don't misuse it, and remind us to disable it after the workshop :D</a:t>
            </a:r>
          </a:p>
        </p:txBody>
      </p:sp>
      <p:pic>
        <p:nvPicPr>
          <p:cNvPr id="5122" name="Picture 2" descr="Image result for aws logo">
            <a:extLst>
              <a:ext uri="{FF2B5EF4-FFF2-40B4-BE49-F238E27FC236}">
                <a16:creationId xmlns:a16="http://schemas.microsoft.com/office/drawing/2014/main" id="{FBC79D57-CCE0-418E-83AB-BBEA2DCBC3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2230" y="771550"/>
            <a:ext cx="2160240"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447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81FA2-4592-4C02-ACD2-9FD3B3EFEC97}"/>
              </a:ext>
            </a:extLst>
          </p:cNvPr>
          <p:cNvSpPr>
            <a:spLocks noGrp="1"/>
          </p:cNvSpPr>
          <p:nvPr>
            <p:ph type="title"/>
          </p:nvPr>
        </p:nvSpPr>
        <p:spPr/>
        <p:txBody>
          <a:bodyPr/>
          <a:lstStyle/>
          <a:p>
            <a:r>
              <a:rPr lang="da-DK" dirty="0"/>
              <a:t>Amazon Simple Storage Service (S3)</a:t>
            </a:r>
            <a:endParaRPr lang="en-GB" dirty="0"/>
          </a:p>
        </p:txBody>
      </p:sp>
      <p:sp>
        <p:nvSpPr>
          <p:cNvPr id="3" name="Content Placeholder 2">
            <a:extLst>
              <a:ext uri="{FF2B5EF4-FFF2-40B4-BE49-F238E27FC236}">
                <a16:creationId xmlns:a16="http://schemas.microsoft.com/office/drawing/2014/main" id="{15770B72-180B-475F-A3A2-D4E7C5EF1706}"/>
              </a:ext>
            </a:extLst>
          </p:cNvPr>
          <p:cNvSpPr>
            <a:spLocks noGrp="1"/>
          </p:cNvSpPr>
          <p:nvPr>
            <p:ph idx="1"/>
          </p:nvPr>
        </p:nvSpPr>
        <p:spPr>
          <a:xfrm>
            <a:off x="323527" y="1356614"/>
            <a:ext cx="6696745" cy="3375375"/>
          </a:xfrm>
        </p:spPr>
        <p:txBody>
          <a:bodyPr>
            <a:normAutofit fontScale="62500" lnSpcReduction="20000"/>
          </a:bodyPr>
          <a:lstStyle/>
          <a:p>
            <a:r>
              <a:rPr lang="en-GB" sz="2000" dirty="0"/>
              <a:t>S3 storage for the Internet, designed "for web-scale computing".</a:t>
            </a:r>
          </a:p>
          <a:p>
            <a:r>
              <a:rPr lang="en-GB" sz="2000" dirty="0"/>
              <a:t>The S3 web service is accessible via HTTPS requests and allows you to store and retrieve any amount of data, at any time, from anywhere.</a:t>
            </a:r>
          </a:p>
          <a:p>
            <a:pPr lvl="1"/>
            <a:r>
              <a:rPr lang="en-GB" dirty="0"/>
              <a:t>If you have the keys or the data has been made public</a:t>
            </a:r>
          </a:p>
          <a:p>
            <a:r>
              <a:rPr lang="en-GB" sz="2000" dirty="0"/>
              <a:t>Gives access to the same highly scalable, reliable, fast, inexpensive data storage infrastructure that Amazon uses to run its own global network of web sites (according to Amazon)</a:t>
            </a:r>
          </a:p>
          <a:p>
            <a:pPr lvl="1"/>
            <a:r>
              <a:rPr lang="en-GB" sz="1800" dirty="0" err="1"/>
              <a:t>NetFlix</a:t>
            </a:r>
            <a:r>
              <a:rPr lang="en-GB" sz="1800" dirty="0"/>
              <a:t>, </a:t>
            </a:r>
            <a:r>
              <a:rPr lang="en-GB" sz="1800" dirty="0" err="1"/>
              <a:t>DropBox</a:t>
            </a:r>
            <a:r>
              <a:rPr lang="en-GB" sz="1800" dirty="0"/>
              <a:t>, … </a:t>
            </a:r>
            <a:r>
              <a:rPr lang="en-GB" sz="1800" dirty="0">
                <a:hlinkClick r:id="rId2"/>
              </a:rPr>
              <a:t>https://en.wikipedia.org/wiki/Amazon_S3</a:t>
            </a:r>
            <a:endParaRPr lang="en-GB" sz="1800" dirty="0"/>
          </a:p>
          <a:p>
            <a:r>
              <a:rPr lang="en-GB" sz="2000" dirty="0"/>
              <a:t>An "S3 Bucket" is like a directory, containing "objects" which typically have a </a:t>
            </a:r>
            <a:r>
              <a:rPr lang="en-GB" sz="2000" dirty="0">
                <a:latin typeface="APL385 Unicode" panose="020B0709000202000203" pitchFamily="49" charset="0"/>
              </a:rPr>
              <a:t>Key</a:t>
            </a:r>
            <a:r>
              <a:rPr lang="en-GB" sz="2000" dirty="0"/>
              <a:t> that looks like a file name:</a:t>
            </a:r>
          </a:p>
          <a:p>
            <a:pPr lvl="1"/>
            <a:r>
              <a:rPr lang="en-GB" sz="1800" dirty="0">
                <a:latin typeface="APL385 Unicode" panose="020B0709000202000203" pitchFamily="49" charset="0"/>
              </a:rPr>
              <a:t>Key: 'chatter/messages/user_1/20190905T075827Z_5529783'</a:t>
            </a:r>
          </a:p>
          <a:p>
            <a:pPr lvl="1"/>
            <a:r>
              <a:rPr lang="en-GB" sz="1800" dirty="0"/>
              <a:t>Each object has a </a:t>
            </a:r>
            <a:r>
              <a:rPr lang="en-GB" sz="1800" dirty="0" err="1">
                <a:latin typeface="APL385 Unicode" panose="020B0709000202000203" pitchFamily="49" charset="0"/>
              </a:rPr>
              <a:t>ContentType</a:t>
            </a:r>
            <a:r>
              <a:rPr lang="en-GB" sz="1800" dirty="0"/>
              <a:t>, for example </a:t>
            </a:r>
            <a:r>
              <a:rPr lang="en-GB" sz="1800" dirty="0">
                <a:latin typeface="APL385 Unicode" panose="020B0709000202000203" pitchFamily="49" charset="0"/>
              </a:rPr>
              <a:t>'application/json'</a:t>
            </a:r>
          </a:p>
          <a:p>
            <a:pPr lvl="1"/>
            <a:r>
              <a:rPr lang="en-GB" sz="1800" dirty="0"/>
              <a:t>And a </a:t>
            </a:r>
            <a:r>
              <a:rPr lang="en-GB" sz="1800" dirty="0">
                <a:latin typeface="APL385 Unicode" panose="020B0709000202000203" pitchFamily="49" charset="0"/>
              </a:rPr>
              <a:t>Value</a:t>
            </a:r>
            <a:r>
              <a:rPr lang="en-GB" sz="1800" dirty="0"/>
              <a:t> according to </a:t>
            </a:r>
            <a:r>
              <a:rPr lang="en-GB" sz="1800" dirty="0" err="1"/>
              <a:t>ContentType</a:t>
            </a:r>
            <a:r>
              <a:rPr lang="en-GB" sz="1800" dirty="0"/>
              <a:t>, e.g. </a:t>
            </a:r>
            <a:r>
              <a:rPr lang="en-GB" sz="1800" dirty="0">
                <a:latin typeface="APL385 Unicode" panose="020B0709000202000203" pitchFamily="49" charset="0"/>
              </a:rPr>
              <a:t>'{"</a:t>
            </a:r>
            <a:r>
              <a:rPr lang="en-GB" sz="1800" dirty="0" err="1">
                <a:latin typeface="APL385 Unicode" panose="020B0709000202000203" pitchFamily="49" charset="0"/>
              </a:rPr>
              <a:t>message":"Good</a:t>
            </a:r>
            <a:r>
              <a:rPr lang="en-GB" sz="1800" dirty="0">
                <a:latin typeface="APL385 Unicode" panose="020B0709000202000203" pitchFamily="49" charset="0"/>
              </a:rPr>
              <a:t> morning!"}'</a:t>
            </a:r>
          </a:p>
          <a:p>
            <a:pPr lvl="1"/>
            <a:r>
              <a:rPr lang="en-GB" sz="1800" dirty="0"/>
              <a:t>(and other properties that we don't have time to talk about today)</a:t>
            </a:r>
          </a:p>
          <a:p>
            <a:r>
              <a:rPr lang="da-DK" sz="2000" dirty="0"/>
              <a:t>What does it cost? Hard to say, see </a:t>
            </a:r>
            <a:r>
              <a:rPr lang="en-GB" sz="2000" dirty="0">
                <a:hlinkClick r:id="rId3"/>
              </a:rPr>
              <a:t>https://aws.amazon.com/s3/pricing/</a:t>
            </a:r>
            <a:br>
              <a:rPr lang="en-GB" sz="2200" dirty="0"/>
            </a:br>
            <a:endParaRPr lang="en-GB" dirty="0"/>
          </a:p>
        </p:txBody>
      </p:sp>
      <p:pic>
        <p:nvPicPr>
          <p:cNvPr id="4098" name="Picture 2" descr="Image result for amazon s3 logo">
            <a:extLst>
              <a:ext uri="{FF2B5EF4-FFF2-40B4-BE49-F238E27FC236}">
                <a16:creationId xmlns:a16="http://schemas.microsoft.com/office/drawing/2014/main" id="{5A487056-A93D-4739-B764-86C20822B4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1250911"/>
            <a:ext cx="1915096" cy="1855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8954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DED2F-F09F-4338-8507-BC96DA4DCEA7}"/>
              </a:ext>
            </a:extLst>
          </p:cNvPr>
          <p:cNvSpPr>
            <a:spLocks noGrp="1"/>
          </p:cNvSpPr>
          <p:nvPr>
            <p:ph type="title"/>
          </p:nvPr>
        </p:nvSpPr>
        <p:spPr/>
        <p:txBody>
          <a:bodyPr/>
          <a:lstStyle/>
          <a:p>
            <a:r>
              <a:rPr lang="da-DK" dirty="0"/>
              <a:t>S3 in Context</a:t>
            </a:r>
            <a:endParaRPr lang="en-GB" dirty="0"/>
          </a:p>
        </p:txBody>
      </p:sp>
      <p:pic>
        <p:nvPicPr>
          <p:cNvPr id="7172" name="Picture 4" descr="Content, Bucket, Amazon, Delivery, s3, storage icon">
            <a:extLst>
              <a:ext uri="{FF2B5EF4-FFF2-40B4-BE49-F238E27FC236}">
                <a16:creationId xmlns:a16="http://schemas.microsoft.com/office/drawing/2014/main" id="{02479D95-486F-4706-91A9-27E26EA434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131590"/>
            <a:ext cx="5004718" cy="3456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9725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DED2F-F09F-4338-8507-BC96DA4DCEA7}"/>
              </a:ext>
            </a:extLst>
          </p:cNvPr>
          <p:cNvSpPr>
            <a:spLocks noGrp="1"/>
          </p:cNvSpPr>
          <p:nvPr>
            <p:ph type="title"/>
          </p:nvPr>
        </p:nvSpPr>
        <p:spPr/>
        <p:txBody>
          <a:bodyPr/>
          <a:lstStyle/>
          <a:p>
            <a:r>
              <a:rPr lang="da-DK" dirty="0"/>
              <a:t>github.com/CarlisleGroup/AWSTools</a:t>
            </a:r>
            <a:endParaRPr lang="en-GB" dirty="0"/>
          </a:p>
        </p:txBody>
      </p:sp>
      <p:sp>
        <p:nvSpPr>
          <p:cNvPr id="3" name="Content Placeholder 2">
            <a:extLst>
              <a:ext uri="{FF2B5EF4-FFF2-40B4-BE49-F238E27FC236}">
                <a16:creationId xmlns:a16="http://schemas.microsoft.com/office/drawing/2014/main" id="{4E2BE55B-3ADB-4577-8A60-CEC503D0FCD3}"/>
              </a:ext>
            </a:extLst>
          </p:cNvPr>
          <p:cNvSpPr>
            <a:spLocks noGrp="1"/>
          </p:cNvSpPr>
          <p:nvPr>
            <p:ph idx="1"/>
          </p:nvPr>
        </p:nvSpPr>
        <p:spPr/>
        <p:txBody>
          <a:bodyPr>
            <a:normAutofit/>
          </a:bodyPr>
          <a:lstStyle/>
          <a:p>
            <a:r>
              <a:rPr lang="da-DK" dirty="0"/>
              <a:t>Contains a number of tools for working with AWS under program control</a:t>
            </a:r>
          </a:p>
          <a:p>
            <a:r>
              <a:rPr lang="da-DK" dirty="0"/>
              <a:t>Acre will have loaded into the ws as </a:t>
            </a:r>
            <a:r>
              <a:rPr lang="da-DK" dirty="0">
                <a:latin typeface="APL385 Unicode" panose="020B0709000202000203" pitchFamily="49" charset="0"/>
              </a:rPr>
              <a:t>#.CarlisleGroup.AWSTools</a:t>
            </a:r>
          </a:p>
          <a:p>
            <a:r>
              <a:rPr lang="da-DK" dirty="0"/>
              <a:t>The </a:t>
            </a:r>
            <a:r>
              <a:rPr lang="da-DK" dirty="0">
                <a:latin typeface="APL385 Unicode" panose="020B0709000202000203" pitchFamily="49" charset="0"/>
              </a:rPr>
              <a:t>S3</a:t>
            </a:r>
            <a:r>
              <a:rPr lang="da-DK" dirty="0"/>
              <a:t> namespace contains classes </a:t>
            </a:r>
            <a:r>
              <a:rPr lang="da-DK" dirty="0">
                <a:latin typeface="APL385 Unicode" panose="020B0709000202000203" pitchFamily="49" charset="0"/>
              </a:rPr>
              <a:t>Bucket</a:t>
            </a:r>
            <a:r>
              <a:rPr lang="da-DK" dirty="0"/>
              <a:t> and </a:t>
            </a:r>
            <a:r>
              <a:rPr lang="da-DK" dirty="0">
                <a:latin typeface="APL385 Unicode" panose="020B0709000202000203" pitchFamily="49" charset="0"/>
              </a:rPr>
              <a:t>Object</a:t>
            </a:r>
            <a:r>
              <a:rPr lang="da-DK" dirty="0"/>
              <a:t> for working with S3 storage</a:t>
            </a:r>
          </a:p>
        </p:txBody>
      </p:sp>
      <p:pic>
        <p:nvPicPr>
          <p:cNvPr id="1026" name="Picture 2" descr="The Carlisle Group">
            <a:extLst>
              <a:ext uri="{FF2B5EF4-FFF2-40B4-BE49-F238E27FC236}">
                <a16:creationId xmlns:a16="http://schemas.microsoft.com/office/drawing/2014/main" id="{2F4B235E-EE6D-4908-A53E-51619409CC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1491630"/>
            <a:ext cx="1762954" cy="288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8982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B06E6-8081-499F-B4D5-46889830AC40}"/>
              </a:ext>
            </a:extLst>
          </p:cNvPr>
          <p:cNvSpPr>
            <a:spLocks noGrp="1"/>
          </p:cNvSpPr>
          <p:nvPr>
            <p:ph type="title"/>
          </p:nvPr>
        </p:nvSpPr>
        <p:spPr/>
        <p:txBody>
          <a:bodyPr/>
          <a:lstStyle/>
          <a:p>
            <a:r>
              <a:rPr lang="da-DK" dirty="0"/>
              <a:t>Agenda</a:t>
            </a:r>
            <a:endParaRPr lang="en-GB" dirty="0"/>
          </a:p>
        </p:txBody>
      </p:sp>
      <p:sp>
        <p:nvSpPr>
          <p:cNvPr id="3" name="Content Placeholder 2">
            <a:extLst>
              <a:ext uri="{FF2B5EF4-FFF2-40B4-BE49-F238E27FC236}">
                <a16:creationId xmlns:a16="http://schemas.microsoft.com/office/drawing/2014/main" id="{59A80BE6-F6CB-4133-A093-6B3FE038ADAC}"/>
              </a:ext>
            </a:extLst>
          </p:cNvPr>
          <p:cNvSpPr>
            <a:spLocks noGrp="1"/>
          </p:cNvSpPr>
          <p:nvPr>
            <p:ph idx="1"/>
          </p:nvPr>
        </p:nvSpPr>
        <p:spPr/>
        <p:txBody>
          <a:bodyPr>
            <a:normAutofit fontScale="62500" lnSpcReduction="20000"/>
          </a:bodyPr>
          <a:lstStyle/>
          <a:p>
            <a:pPr marL="0" indent="0">
              <a:buNone/>
            </a:pPr>
            <a:r>
              <a:rPr lang="da-DK" dirty="0"/>
              <a:t>14:00-15:00 (1 hour)</a:t>
            </a:r>
          </a:p>
          <a:p>
            <a:r>
              <a:rPr lang="da-DK" dirty="0"/>
              <a:t>Installation + Initialisation</a:t>
            </a:r>
          </a:p>
          <a:p>
            <a:r>
              <a:rPr lang="da-DK" dirty="0"/>
              <a:t>Amazon Simple Storage Service (S3)</a:t>
            </a:r>
          </a:p>
          <a:p>
            <a:endParaRPr lang="da-DK" dirty="0"/>
          </a:p>
          <a:p>
            <a:pPr marL="0" indent="0">
              <a:buNone/>
            </a:pPr>
            <a:r>
              <a:rPr lang="da-DK" dirty="0"/>
              <a:t>15:15-16:30 (1 hour 15)</a:t>
            </a:r>
          </a:p>
          <a:p>
            <a:r>
              <a:rPr lang="en-GB" dirty="0"/>
              <a:t>Some Theory: HTTP and REST</a:t>
            </a:r>
          </a:p>
          <a:p>
            <a:r>
              <a:rPr lang="en-GB" dirty="0"/>
              <a:t>Inspect and enhance the "chatter" service on your desktops</a:t>
            </a:r>
          </a:p>
          <a:p>
            <a:endParaRPr lang="en-GB" dirty="0"/>
          </a:p>
          <a:p>
            <a:pPr marL="0" indent="0">
              <a:buNone/>
            </a:pPr>
            <a:r>
              <a:rPr lang="en-GB" dirty="0"/>
              <a:t>16:45-17:30 (45 mins)</a:t>
            </a:r>
          </a:p>
          <a:p>
            <a:r>
              <a:rPr lang="en-GB" dirty="0"/>
              <a:t>Launch "chatter" on an Amazon EC2 Linux VM</a:t>
            </a:r>
          </a:p>
          <a:p>
            <a:r>
              <a:rPr lang="en-GB" dirty="0"/>
              <a:t>Launch &amp; debug the service in a Docker Container</a:t>
            </a:r>
          </a:p>
          <a:p>
            <a:endParaRPr lang="en-GB" dirty="0"/>
          </a:p>
        </p:txBody>
      </p:sp>
      <p:sp>
        <p:nvSpPr>
          <p:cNvPr id="4" name="Content Placeholder 3">
            <a:extLst>
              <a:ext uri="{FF2B5EF4-FFF2-40B4-BE49-F238E27FC236}">
                <a16:creationId xmlns:a16="http://schemas.microsoft.com/office/drawing/2014/main" id="{549637C8-70F0-48CD-8691-506F377C5A2D}"/>
              </a:ext>
            </a:extLst>
          </p:cNvPr>
          <p:cNvSpPr>
            <a:spLocks noGrp="1"/>
          </p:cNvSpPr>
          <p:nvPr>
            <p:ph idx="10"/>
          </p:nvPr>
        </p:nvSpPr>
        <p:spPr/>
        <p:txBody>
          <a:bodyPr/>
          <a:lstStyle/>
          <a:p>
            <a:r>
              <a:rPr lang="da-DK" dirty="0"/>
              <a:t>Breaks </a:t>
            </a:r>
            <a:br>
              <a:rPr lang="da-DK" dirty="0"/>
            </a:br>
            <a:br>
              <a:rPr lang="da-DK" dirty="0"/>
            </a:br>
            <a:r>
              <a:rPr lang="da-DK" dirty="0"/>
              <a:t>15:00-15:15</a:t>
            </a:r>
            <a:br>
              <a:rPr lang="da-DK" dirty="0"/>
            </a:br>
            <a:r>
              <a:rPr lang="da-DK" dirty="0"/>
              <a:t>16:15-16:30</a:t>
            </a:r>
          </a:p>
          <a:p>
            <a:endParaRPr lang="da-DK" dirty="0"/>
          </a:p>
          <a:p>
            <a:r>
              <a:rPr lang="da-DK" dirty="0"/>
              <a:t>Tea and Coffee available at all times</a:t>
            </a:r>
            <a:endParaRPr lang="en-GB" dirty="0"/>
          </a:p>
        </p:txBody>
      </p:sp>
    </p:spTree>
    <p:extLst>
      <p:ext uri="{BB962C8B-B14F-4D97-AF65-F5344CB8AC3E}">
        <p14:creationId xmlns:p14="http://schemas.microsoft.com/office/powerpoint/2010/main" val="143739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DED2F-F09F-4338-8507-BC96DA4DCEA7}"/>
              </a:ext>
            </a:extLst>
          </p:cNvPr>
          <p:cNvSpPr>
            <a:spLocks noGrp="1"/>
          </p:cNvSpPr>
          <p:nvPr>
            <p:ph type="title"/>
          </p:nvPr>
        </p:nvSpPr>
        <p:spPr/>
        <p:txBody>
          <a:bodyPr/>
          <a:lstStyle/>
          <a:p>
            <a:r>
              <a:rPr lang="da-DK" dirty="0"/>
              <a:t>AWS.Client</a:t>
            </a:r>
            <a:endParaRPr lang="en-GB" dirty="0"/>
          </a:p>
        </p:txBody>
      </p:sp>
      <p:sp>
        <p:nvSpPr>
          <p:cNvPr id="3" name="Content Placeholder 2">
            <a:extLst>
              <a:ext uri="{FF2B5EF4-FFF2-40B4-BE49-F238E27FC236}">
                <a16:creationId xmlns:a16="http://schemas.microsoft.com/office/drawing/2014/main" id="{4E2BE55B-3ADB-4577-8A60-CEC503D0FCD3}"/>
              </a:ext>
            </a:extLst>
          </p:cNvPr>
          <p:cNvSpPr>
            <a:spLocks noGrp="1"/>
          </p:cNvSpPr>
          <p:nvPr>
            <p:ph idx="1"/>
          </p:nvPr>
        </p:nvSpPr>
        <p:spPr>
          <a:xfrm>
            <a:off x="323526" y="1356615"/>
            <a:ext cx="8928993" cy="3150350"/>
          </a:xfrm>
        </p:spPr>
        <p:txBody>
          <a:bodyPr>
            <a:normAutofit/>
          </a:bodyPr>
          <a:lstStyle/>
          <a:p>
            <a:pPr marL="0" indent="0">
              <a:buNone/>
            </a:pPr>
            <a:r>
              <a:rPr lang="da-DK" dirty="0"/>
              <a:t>Create an instance of AWS.Client</a:t>
            </a:r>
          </a:p>
          <a:p>
            <a:pPr marL="0" indent="0">
              <a:buNone/>
            </a:pPr>
            <a:r>
              <a:rPr lang="da-DK" dirty="0"/>
              <a:t>to connect to any AWS services including S3</a:t>
            </a:r>
            <a:br>
              <a:rPr lang="da-DK" dirty="0"/>
            </a:br>
            <a:endParaRPr lang="da-DK" dirty="0"/>
          </a:p>
          <a:p>
            <a:pPr marL="0" indent="0">
              <a:buNone/>
            </a:pPr>
            <a:r>
              <a:rPr lang="da-DK" altLang="en-US" sz="1400" dirty="0">
                <a:solidFill>
                  <a:schemeClr val="tx1"/>
                </a:solidFill>
                <a:latin typeface="APL385 Unicode" panose="020B0709000202000203" pitchFamily="49" charset="0"/>
              </a:rPr>
              <a:t>    </a:t>
            </a:r>
            <a:r>
              <a:rPr lang="en-US" altLang="en-US" sz="1400" dirty="0" err="1">
                <a:solidFill>
                  <a:schemeClr val="tx1"/>
                </a:solidFill>
                <a:latin typeface="APL385 Unicode" panose="020B0709000202000203" pitchFamily="49" charset="0"/>
              </a:rPr>
              <a:t>aws</a:t>
            </a:r>
            <a:r>
              <a:rPr lang="en-US" altLang="en-US" sz="1400" dirty="0">
                <a:solidFill>
                  <a:schemeClr val="tx1"/>
                </a:solidFill>
                <a:latin typeface="APL385 Unicode" panose="020B0709000202000203" pitchFamily="49" charset="0"/>
              </a:rPr>
              <a:t>←#.</a:t>
            </a:r>
            <a:r>
              <a:rPr lang="en-US" altLang="en-US" sz="1400" dirty="0" err="1">
                <a:solidFill>
                  <a:schemeClr val="tx1"/>
                </a:solidFill>
                <a:latin typeface="APL385 Unicode" panose="020B0709000202000203" pitchFamily="49" charset="0"/>
              </a:rPr>
              <a:t>CarlisleGroup.AWSTools</a:t>
            </a:r>
            <a:endParaRPr lang="en-US" altLang="en-US" sz="1400" dirty="0">
              <a:solidFill>
                <a:schemeClr val="tx1"/>
              </a:solidFill>
              <a:latin typeface="APL385 Unicode" panose="020B0709000202000203" pitchFamily="49" charset="0"/>
            </a:endParaRPr>
          </a:p>
          <a:p>
            <a:pPr marL="0" indent="0">
              <a:buNone/>
            </a:pPr>
            <a:r>
              <a:rPr lang="en-US" altLang="en-US" sz="1400" dirty="0">
                <a:solidFill>
                  <a:schemeClr val="tx1"/>
                </a:solidFill>
                <a:latin typeface="APL385 Unicode" panose="020B0709000202000203" pitchFamily="49" charset="0"/>
              </a:rPr>
              <a:t>    </a:t>
            </a:r>
            <a:r>
              <a:rPr lang="en-US" altLang="en-US" sz="1400" dirty="0" err="1">
                <a:solidFill>
                  <a:schemeClr val="tx1"/>
                </a:solidFill>
                <a:latin typeface="APL385 Unicode" panose="020B0709000202000203" pitchFamily="49" charset="0"/>
              </a:rPr>
              <a:t>aws.Init</a:t>
            </a:r>
            <a:endParaRPr lang="en-US" altLang="en-US" sz="1400" dirty="0">
              <a:solidFill>
                <a:schemeClr val="tx1"/>
              </a:solidFill>
              <a:latin typeface="APL385 Unicode" panose="020B0709000202000203" pitchFamily="49" charset="0"/>
            </a:endParaRPr>
          </a:p>
          <a:p>
            <a:pPr marL="0" indent="0">
              <a:buNone/>
            </a:pPr>
            <a:r>
              <a:rPr lang="en-US" altLang="en-US" sz="1400" dirty="0">
                <a:solidFill>
                  <a:schemeClr val="tx1"/>
                </a:solidFill>
                <a:latin typeface="APL385 Unicode" panose="020B0709000202000203" pitchFamily="49" charset="0"/>
              </a:rPr>
              <a:t>    </a:t>
            </a:r>
            <a:r>
              <a:rPr lang="en-US" altLang="en-US" sz="1400" dirty="0" err="1">
                <a:solidFill>
                  <a:schemeClr val="tx1"/>
                </a:solidFill>
                <a:latin typeface="APL385 Unicode" panose="020B0709000202000203" pitchFamily="49" charset="0"/>
              </a:rPr>
              <a:t>awsClt←aws.Client.New</a:t>
            </a:r>
            <a:r>
              <a:rPr lang="en-US" altLang="en-US" sz="1400" dirty="0">
                <a:solidFill>
                  <a:schemeClr val="tx1"/>
                </a:solidFill>
                <a:latin typeface="APL385 Unicode" panose="020B0709000202000203" pitchFamily="49" charset="0"/>
              </a:rPr>
              <a:t> 's3' 'us-east-2'</a:t>
            </a:r>
          </a:p>
          <a:p>
            <a:pPr marL="0" indent="0">
              <a:buNone/>
            </a:pPr>
            <a:r>
              <a:rPr lang="da-DK" sz="1400" dirty="0">
                <a:solidFill>
                  <a:schemeClr val="tx1"/>
                </a:solidFill>
                <a:latin typeface="APL385 Unicode" panose="020B0709000202000203" pitchFamily="49" charset="0"/>
              </a:rPr>
              <a:t>    keys←{2 ⎕NQ '.' 'GetEnvironment' ⍵}¨'AWS_AccessKey' 'AWS_SecretKey'</a:t>
            </a:r>
          </a:p>
          <a:p>
            <a:pPr marL="0" indent="0">
              <a:buNone/>
            </a:pPr>
            <a:r>
              <a:rPr lang="en-US" altLang="en-US" sz="1400" dirty="0">
                <a:solidFill>
                  <a:schemeClr val="tx1"/>
                </a:solidFill>
                <a:latin typeface="APL385 Unicode" panose="020B0709000202000203" pitchFamily="49" charset="0"/>
              </a:rPr>
              <a:t>    </a:t>
            </a:r>
            <a:r>
              <a:rPr lang="en-US" altLang="en-US" sz="1400" dirty="0" err="1">
                <a:solidFill>
                  <a:schemeClr val="tx1"/>
                </a:solidFill>
                <a:latin typeface="APL385 Unicode" panose="020B0709000202000203" pitchFamily="49" charset="0"/>
              </a:rPr>
              <a:t>awsClt</a:t>
            </a:r>
            <a:r>
              <a:rPr lang="en-US" altLang="en-US" sz="1400" dirty="0">
                <a:solidFill>
                  <a:schemeClr val="tx1"/>
                </a:solidFill>
                <a:latin typeface="APL385 Unicode" panose="020B0709000202000203" pitchFamily="49" charset="0"/>
              </a:rPr>
              <a:t>.(</a:t>
            </a:r>
            <a:r>
              <a:rPr lang="en-US" altLang="en-US" sz="1400" dirty="0" err="1">
                <a:solidFill>
                  <a:schemeClr val="tx1"/>
                </a:solidFill>
                <a:latin typeface="APL385 Unicode" panose="020B0709000202000203" pitchFamily="49" charset="0"/>
              </a:rPr>
              <a:t>AccessKey</a:t>
            </a:r>
            <a:r>
              <a:rPr lang="en-US" altLang="en-US" sz="1400" dirty="0">
                <a:solidFill>
                  <a:schemeClr val="tx1"/>
                </a:solidFill>
                <a:latin typeface="APL385 Unicode" panose="020B0709000202000203" pitchFamily="49" charset="0"/>
              </a:rPr>
              <a:t> </a:t>
            </a:r>
            <a:r>
              <a:rPr lang="en-US" altLang="en-US" sz="1400" dirty="0" err="1">
                <a:solidFill>
                  <a:schemeClr val="tx1"/>
                </a:solidFill>
                <a:latin typeface="APL385 Unicode" panose="020B0709000202000203" pitchFamily="49" charset="0"/>
              </a:rPr>
              <a:t>SecretKey</a:t>
            </a:r>
            <a:r>
              <a:rPr lang="en-US" altLang="en-US" sz="1400" dirty="0">
                <a:solidFill>
                  <a:schemeClr val="tx1"/>
                </a:solidFill>
                <a:latin typeface="APL385 Unicode" panose="020B0709000202000203" pitchFamily="49" charset="0"/>
              </a:rPr>
              <a:t>)←keys</a:t>
            </a:r>
            <a:endParaRPr lang="en-GB" sz="1600" dirty="0">
              <a:solidFill>
                <a:schemeClr val="tx1"/>
              </a:solidFill>
            </a:endParaRPr>
          </a:p>
        </p:txBody>
      </p:sp>
      <p:pic>
        <p:nvPicPr>
          <p:cNvPr id="6" name="Picture 2" descr="Image result for amazon s3 logo">
            <a:extLst>
              <a:ext uri="{FF2B5EF4-FFF2-40B4-BE49-F238E27FC236}">
                <a16:creationId xmlns:a16="http://schemas.microsoft.com/office/drawing/2014/main" id="{C0F5EB8D-FE98-41DB-B6BD-46D7BBFA86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843558"/>
            <a:ext cx="1954634" cy="189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07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DED2F-F09F-4338-8507-BC96DA4DCEA7}"/>
              </a:ext>
            </a:extLst>
          </p:cNvPr>
          <p:cNvSpPr>
            <a:spLocks noGrp="1"/>
          </p:cNvSpPr>
          <p:nvPr>
            <p:ph type="title"/>
          </p:nvPr>
        </p:nvSpPr>
        <p:spPr/>
        <p:txBody>
          <a:bodyPr/>
          <a:lstStyle/>
          <a:p>
            <a:r>
              <a:rPr lang="da-DK" dirty="0"/>
              <a:t>S3.Bucket</a:t>
            </a:r>
            <a:endParaRPr lang="en-GB" dirty="0"/>
          </a:p>
        </p:txBody>
      </p:sp>
      <p:sp>
        <p:nvSpPr>
          <p:cNvPr id="3" name="Content Placeholder 2">
            <a:extLst>
              <a:ext uri="{FF2B5EF4-FFF2-40B4-BE49-F238E27FC236}">
                <a16:creationId xmlns:a16="http://schemas.microsoft.com/office/drawing/2014/main" id="{4E2BE55B-3ADB-4577-8A60-CEC503D0FCD3}"/>
              </a:ext>
            </a:extLst>
          </p:cNvPr>
          <p:cNvSpPr>
            <a:spLocks noGrp="1"/>
          </p:cNvSpPr>
          <p:nvPr>
            <p:ph idx="1"/>
          </p:nvPr>
        </p:nvSpPr>
        <p:spPr>
          <a:xfrm>
            <a:off x="323527" y="1356614"/>
            <a:ext cx="7200801" cy="3591399"/>
          </a:xfrm>
        </p:spPr>
        <p:txBody>
          <a:bodyPr>
            <a:normAutofit lnSpcReduction="10000"/>
          </a:bodyPr>
          <a:lstStyle/>
          <a:p>
            <a:pPr marL="0" indent="0">
              <a:buNone/>
            </a:pPr>
            <a:r>
              <a:rPr lang="da-DK" sz="1600" dirty="0"/>
              <a:t>Once you have an S3.Client, you can open a bucket, using the client reference and a name. The name needs to be "uncommon".</a:t>
            </a:r>
            <a:br>
              <a:rPr lang="da-DK" sz="1600" dirty="0"/>
            </a:br>
            <a:endParaRPr lang="da-DK" sz="1600" dirty="0"/>
          </a:p>
          <a:p>
            <a:pPr marL="0" indent="0">
              <a:buNone/>
            </a:pPr>
            <a:r>
              <a:rPr lang="da-DK" altLang="en-US" sz="1000" dirty="0">
                <a:solidFill>
                  <a:schemeClr val="tx1"/>
                </a:solidFill>
                <a:latin typeface="APL385 Unicode" panose="020B0709000202000203" pitchFamily="49" charset="0"/>
              </a:rPr>
              <a:t>    </a:t>
            </a:r>
            <a:r>
              <a:rPr lang="en-US" altLang="en-US" sz="1000" dirty="0">
                <a:solidFill>
                  <a:schemeClr val="tx1"/>
                </a:solidFill>
                <a:latin typeface="APL385 Unicode" panose="020B0709000202000203" pitchFamily="49" charset="0"/>
              </a:rPr>
              <a:t> bucket←aws.S3.Bucket.New </a:t>
            </a:r>
            <a:r>
              <a:rPr lang="en-US" altLang="en-US" sz="1000" dirty="0" err="1">
                <a:solidFill>
                  <a:schemeClr val="tx1"/>
                </a:solidFill>
                <a:latin typeface="APL385 Unicode" panose="020B0709000202000203" pitchFamily="49" charset="0"/>
              </a:rPr>
              <a:t>awsClt</a:t>
            </a:r>
            <a:r>
              <a:rPr lang="en-US" altLang="en-US" sz="1000" dirty="0">
                <a:solidFill>
                  <a:schemeClr val="tx1"/>
                </a:solidFill>
                <a:latin typeface="APL385 Unicode" panose="020B0709000202000203" pitchFamily="49" charset="0"/>
              </a:rPr>
              <a:t> 'd19apps' ⍝ use THIS bucket name!</a:t>
            </a:r>
          </a:p>
          <a:p>
            <a:pPr marL="0" indent="0">
              <a:buNone/>
            </a:pP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bucket.Exists</a:t>
            </a:r>
            <a:br>
              <a:rPr lang="en-US" altLang="en-US" sz="1000" dirty="0">
                <a:solidFill>
                  <a:schemeClr val="tx1"/>
                </a:solidFill>
                <a:latin typeface="APL385 Unicode" panose="020B0709000202000203" pitchFamily="49" charset="0"/>
              </a:rPr>
            </a:br>
            <a:r>
              <a:rPr lang="en-US" altLang="en-US" sz="1000" dirty="0">
                <a:solidFill>
                  <a:schemeClr val="tx1"/>
                </a:solidFill>
                <a:latin typeface="APL385 Unicode" panose="020B0709000202000203" pitchFamily="49" charset="0"/>
              </a:rPr>
              <a:t>0</a:t>
            </a:r>
            <a:r>
              <a:rPr lang="en-US" altLang="en-US" sz="1000" dirty="0">
                <a:solidFill>
                  <a:schemeClr val="tx1"/>
                </a:solidFill>
                <a:latin typeface="Arial" panose="020B0604020202020204" pitchFamily="34" charset="0"/>
              </a:rPr>
              <a:t> </a:t>
            </a:r>
          </a:p>
          <a:p>
            <a:pPr marL="0" indent="0">
              <a:buNone/>
            </a:pP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bucket.Create</a:t>
            </a:r>
            <a:br>
              <a:rPr lang="en-US" altLang="en-US" sz="1000" dirty="0">
                <a:solidFill>
                  <a:schemeClr val="tx1"/>
                </a:solidFill>
                <a:latin typeface="APL385 Unicode" panose="020B0709000202000203" pitchFamily="49" charset="0"/>
              </a:rPr>
            </a:br>
            <a:r>
              <a:rPr lang="en-US" altLang="en-US" sz="1000" dirty="0">
                <a:solidFill>
                  <a:schemeClr val="tx1"/>
                </a:solidFill>
                <a:latin typeface="APL385 Unicode" panose="020B0709000202000203" pitchFamily="49" charset="0"/>
              </a:rPr>
              <a:t>0</a:t>
            </a:r>
            <a:r>
              <a:rPr lang="en-US" altLang="en-US" sz="1000" dirty="0">
                <a:solidFill>
                  <a:schemeClr val="tx1"/>
                </a:solidFill>
                <a:latin typeface="Arial" panose="020B0604020202020204" pitchFamily="34" charset="0"/>
              </a:rPr>
              <a:t> </a:t>
            </a:r>
          </a:p>
          <a:p>
            <a:pPr marL="0" indent="0">
              <a:buNone/>
            </a:pPr>
            <a:r>
              <a:rPr lang="en-GB" altLang="en-US" sz="1000" dirty="0">
                <a:solidFill>
                  <a:schemeClr val="tx1"/>
                </a:solidFill>
                <a:latin typeface="APL385 Unicode" panose="020B0709000202000203" pitchFamily="49" charset="0"/>
              </a:rPr>
              <a:t>     bucket.(Exists Name Region)</a:t>
            </a:r>
            <a:br>
              <a:rPr lang="en-GB" altLang="en-US" sz="1000" dirty="0">
                <a:solidFill>
                  <a:schemeClr val="tx1"/>
                </a:solidFill>
                <a:latin typeface="APL385 Unicode" panose="020B0709000202000203" pitchFamily="49" charset="0"/>
              </a:rPr>
            </a:br>
            <a:r>
              <a:rPr lang="en-GB" altLang="en-US" sz="1000" dirty="0">
                <a:solidFill>
                  <a:schemeClr val="tx1"/>
                </a:solidFill>
                <a:latin typeface="APL385 Unicode" panose="020B0709000202000203" pitchFamily="49" charset="0"/>
              </a:rPr>
              <a:t>1  d19apps	us-east-2</a:t>
            </a:r>
          </a:p>
          <a:p>
            <a:pPr marL="0" indent="0">
              <a:buNone/>
            </a:pPr>
            <a:r>
              <a:rPr lang="en-US" altLang="en-US" sz="1000" dirty="0">
                <a:solidFill>
                  <a:schemeClr val="tx1"/>
                </a:solidFill>
                <a:latin typeface="APL385 Unicode" panose="020B0709000202000203" pitchFamily="49" charset="0"/>
              </a:rPr>
              <a:t>     bucket.⎕</a:t>
            </a:r>
            <a:r>
              <a:rPr lang="en-US" altLang="en-US" sz="1000" dirty="0" err="1">
                <a:solidFill>
                  <a:schemeClr val="tx1"/>
                </a:solidFill>
                <a:latin typeface="APL385 Unicode" panose="020B0709000202000203" pitchFamily="49" charset="0"/>
              </a:rPr>
              <a:t>nl</a:t>
            </a:r>
            <a:r>
              <a:rPr lang="en-US" altLang="en-US" sz="1000" dirty="0">
                <a:solidFill>
                  <a:schemeClr val="tx1"/>
                </a:solidFill>
                <a:latin typeface="APL385 Unicode" panose="020B0709000202000203" pitchFamily="49" charset="0"/>
              </a:rPr>
              <a:t> -3 ⍝ Methods</a:t>
            </a:r>
            <a:br>
              <a:rPr lang="en-US" altLang="en-US" sz="1000" dirty="0">
                <a:solidFill>
                  <a:schemeClr val="tx1"/>
                </a:solidFill>
                <a:latin typeface="APL385 Unicode" panose="020B0709000202000203" pitchFamily="49" charset="0"/>
              </a:rPr>
            </a:br>
            <a:r>
              <a:rPr lang="en-US" altLang="en-US" sz="1000" dirty="0">
                <a:solidFill>
                  <a:schemeClr val="tx1"/>
                </a:solidFill>
                <a:latin typeface="APL385 Unicode" panose="020B0709000202000203" pitchFamily="49" charset="0"/>
              </a:rPr>
              <a:t> Create  Delete  </a:t>
            </a:r>
            <a:r>
              <a:rPr lang="en-US" altLang="en-US" sz="1000" dirty="0" err="1">
                <a:solidFill>
                  <a:schemeClr val="tx1"/>
                </a:solidFill>
                <a:latin typeface="APL385 Unicode" panose="020B0709000202000203" pitchFamily="49" charset="0"/>
              </a:rPr>
              <a:t>DeleteIncompleteObject</a:t>
            </a:r>
            <a:r>
              <a:rPr lang="en-US" altLang="en-US" sz="1000" dirty="0">
                <a:solidFill>
                  <a:schemeClr val="tx1"/>
                </a:solidFill>
                <a:latin typeface="APL385 Unicode" panose="020B0709000202000203" pitchFamily="49" charset="0"/>
              </a:rPr>
              <a:t>  Exists  </a:t>
            </a:r>
            <a:r>
              <a:rPr lang="en-US" altLang="en-US" sz="1000" dirty="0" err="1">
                <a:solidFill>
                  <a:schemeClr val="tx1"/>
                </a:solidFill>
                <a:latin typeface="APL385 Unicode" panose="020B0709000202000203" pitchFamily="49" charset="0"/>
              </a:rPr>
              <a:t>GetAllObjects</a:t>
            </a:r>
            <a:r>
              <a:rPr lang="en-US" altLang="en-US" sz="1000" dirty="0">
                <a:solidFill>
                  <a:schemeClr val="tx1"/>
                </a:solidFill>
                <a:latin typeface="APL385 Unicode" panose="020B0709000202000203" pitchFamily="49" charset="0"/>
              </a:rPr>
              <a:t>  </a:t>
            </a:r>
            <a:br>
              <a:rPr lang="en-US" altLang="en-US" sz="1000" dirty="0">
                <a:solidFill>
                  <a:schemeClr val="tx1"/>
                </a:solidFill>
                <a:latin typeface="APL385 Unicode" panose="020B0709000202000203" pitchFamily="49" charset="0"/>
              </a:rPr>
            </a:b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GetIncompleteMultiPart</a:t>
            </a: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GetObjects</a:t>
            </a:r>
            <a:r>
              <a:rPr lang="en-US" altLang="en-US" sz="1000" dirty="0">
                <a:solidFill>
                  <a:schemeClr val="tx1"/>
                </a:solidFill>
                <a:latin typeface="APL385 Unicode" panose="020B0709000202000203" pitchFamily="49" charset="0"/>
              </a:rPr>
              <a:t>  New </a:t>
            </a:r>
          </a:p>
          <a:p>
            <a:pPr marL="0" indent="0">
              <a:buNone/>
            </a:pPr>
            <a:r>
              <a:rPr lang="en-US" altLang="en-US" sz="1000" dirty="0">
                <a:solidFill>
                  <a:schemeClr val="tx1"/>
                </a:solidFill>
                <a:latin typeface="APL385 Unicode" panose="020B0709000202000203" pitchFamily="49" charset="0"/>
              </a:rPr>
              <a:t>     bucket.⎕</a:t>
            </a:r>
            <a:r>
              <a:rPr lang="en-US" altLang="en-US" sz="1000" dirty="0" err="1">
                <a:solidFill>
                  <a:schemeClr val="tx1"/>
                </a:solidFill>
                <a:latin typeface="APL385 Unicode" panose="020B0709000202000203" pitchFamily="49" charset="0"/>
              </a:rPr>
              <a:t>nl</a:t>
            </a:r>
            <a:r>
              <a:rPr lang="en-US" altLang="en-US" sz="1000" dirty="0">
                <a:solidFill>
                  <a:schemeClr val="tx1"/>
                </a:solidFill>
                <a:latin typeface="APL385 Unicode" panose="020B0709000202000203" pitchFamily="49" charset="0"/>
              </a:rPr>
              <a:t> -2 ⍝ Properties</a:t>
            </a:r>
            <a:br>
              <a:rPr lang="en-US" altLang="en-US" sz="1000" dirty="0">
                <a:solidFill>
                  <a:schemeClr val="tx1"/>
                </a:solidFill>
                <a:latin typeface="APL385 Unicode" panose="020B0709000202000203" pitchFamily="49" charset="0"/>
              </a:rPr>
            </a:br>
            <a:r>
              <a:rPr lang="en-US" altLang="en-US" sz="1000" dirty="0">
                <a:solidFill>
                  <a:schemeClr val="tx1"/>
                </a:solidFill>
                <a:latin typeface="APL385 Unicode" panose="020B0709000202000203" pitchFamily="49" charset="0"/>
              </a:rPr>
              <a:t> Client  </a:t>
            </a:r>
            <a:r>
              <a:rPr lang="en-US" altLang="en-US" sz="1000" dirty="0" err="1">
                <a:solidFill>
                  <a:schemeClr val="tx1"/>
                </a:solidFill>
                <a:latin typeface="APL385 Unicode" panose="020B0709000202000203" pitchFamily="49" charset="0"/>
              </a:rPr>
              <a:t>ContinuationToken</a:t>
            </a: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CreationDate</a:t>
            </a: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IsTruncated</a:t>
            </a:r>
            <a:r>
              <a:rPr lang="en-US" altLang="en-US" sz="1000" dirty="0">
                <a:solidFill>
                  <a:schemeClr val="tx1"/>
                </a:solidFill>
                <a:latin typeface="APL385 Unicode" panose="020B0709000202000203" pitchFamily="49" charset="0"/>
              </a:rPr>
              <a:t>  Name  </a:t>
            </a:r>
            <a:br>
              <a:rPr lang="en-US" altLang="en-US" sz="1000" dirty="0">
                <a:solidFill>
                  <a:schemeClr val="tx1"/>
                </a:solidFill>
                <a:latin typeface="APL385 Unicode" panose="020B0709000202000203" pitchFamily="49" charset="0"/>
              </a:rPr>
            </a:b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NextContinuationToken</a:t>
            </a:r>
            <a:r>
              <a:rPr lang="en-US" altLang="en-US" sz="1000" dirty="0">
                <a:solidFill>
                  <a:schemeClr val="tx1"/>
                </a:solidFill>
                <a:latin typeface="APL385 Unicode" panose="020B0709000202000203" pitchFamily="49" charset="0"/>
              </a:rPr>
              <a:t>  Region </a:t>
            </a:r>
          </a:p>
          <a:p>
            <a:pPr marL="0" indent="0">
              <a:buNone/>
            </a:pPr>
            <a:br>
              <a:rPr lang="en-US" altLang="en-US" sz="1000" dirty="0">
                <a:solidFill>
                  <a:schemeClr val="tx1"/>
                </a:solidFill>
                <a:latin typeface="Arial" panose="020B0604020202020204" pitchFamily="34" charset="0"/>
              </a:rPr>
            </a:br>
            <a:endParaRPr lang="en-GB" sz="1000" dirty="0"/>
          </a:p>
        </p:txBody>
      </p:sp>
      <p:pic>
        <p:nvPicPr>
          <p:cNvPr id="8194" name="Picture 2" descr="Image result for s3 bucket icon">
            <a:extLst>
              <a:ext uri="{FF2B5EF4-FFF2-40B4-BE49-F238E27FC236}">
                <a16:creationId xmlns:a16="http://schemas.microsoft.com/office/drawing/2014/main" id="{E638B68E-CB23-43E7-B684-4B4D7BDD828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4328" y="843558"/>
            <a:ext cx="1086652" cy="1123419"/>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3">
            <a:extLst>
              <a:ext uri="{FF2B5EF4-FFF2-40B4-BE49-F238E27FC236}">
                <a16:creationId xmlns:a16="http://schemas.microsoft.com/office/drawing/2014/main" id="{4DB61018-7FB8-46CB-8D26-C30A44957BF2}"/>
              </a:ext>
            </a:extLst>
          </p:cNvPr>
          <p:cNvSpPr>
            <a:spLocks noGrp="1"/>
          </p:cNvSpPr>
          <p:nvPr>
            <p:ph idx="10"/>
          </p:nvPr>
        </p:nvSpPr>
        <p:spPr>
          <a:xfrm>
            <a:off x="6588224" y="2280703"/>
            <a:ext cx="2407425" cy="2197951"/>
          </a:xfrm>
        </p:spPr>
        <p:txBody>
          <a:bodyPr>
            <a:normAutofit/>
          </a:bodyPr>
          <a:lstStyle/>
          <a:p>
            <a:r>
              <a:rPr lang="da-DK" sz="1600" dirty="0"/>
              <a:t>Important Methods</a:t>
            </a:r>
          </a:p>
          <a:p>
            <a:endParaRPr lang="da-DK" sz="1600" dirty="0"/>
          </a:p>
          <a:p>
            <a:r>
              <a:rPr lang="da-DK" sz="1600" dirty="0">
                <a:latin typeface="APL385 Unicode" panose="020B0709000202000203" pitchFamily="49" charset="0"/>
              </a:rPr>
              <a:t>Create</a:t>
            </a:r>
          </a:p>
          <a:p>
            <a:r>
              <a:rPr lang="da-DK" sz="1600" dirty="0">
                <a:latin typeface="APL385 Unicode" panose="020B0709000202000203" pitchFamily="49" charset="0"/>
              </a:rPr>
              <a:t>Delete</a:t>
            </a:r>
          </a:p>
          <a:p>
            <a:r>
              <a:rPr lang="da-DK" sz="1600" dirty="0">
                <a:latin typeface="APL385 Unicode" panose="020B0709000202000203" pitchFamily="49" charset="0"/>
              </a:rPr>
              <a:t>Exists</a:t>
            </a:r>
          </a:p>
          <a:p>
            <a:r>
              <a:rPr lang="da-DK" sz="1600" dirty="0">
                <a:latin typeface="APL385 Unicode" panose="020B0709000202000203" pitchFamily="49" charset="0"/>
              </a:rPr>
              <a:t>GetAllObjects</a:t>
            </a:r>
          </a:p>
          <a:p>
            <a:r>
              <a:rPr lang="da-DK" sz="1600" dirty="0">
                <a:latin typeface="APL385 Unicode" panose="020B0709000202000203" pitchFamily="49" charset="0"/>
              </a:rPr>
              <a:t>GetObjects</a:t>
            </a:r>
            <a:endParaRPr lang="en-GB" sz="1600" dirty="0">
              <a:latin typeface="APL385 Unicode" panose="020B0709000202000203" pitchFamily="49" charset="0"/>
            </a:endParaRPr>
          </a:p>
        </p:txBody>
      </p:sp>
      <p:sp>
        <p:nvSpPr>
          <p:cNvPr id="4" name="Rectangle 1">
            <a:extLst>
              <a:ext uri="{FF2B5EF4-FFF2-40B4-BE49-F238E27FC236}">
                <a16:creationId xmlns:a16="http://schemas.microsoft.com/office/drawing/2014/main" id="{7F4B5698-1375-46E5-867E-49AFF89CCDB3}"/>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PL385 Unicode" panose="020B0709000202000203" pitchFamily="49" charset="0"/>
              </a:rPr>
              <a:t>bucket.(Exists Name Region)</a:t>
            </a:r>
            <a:br>
              <a:rPr kumimoji="0" lang="en-US" altLang="en-US" sz="1000" b="0" i="0" u="none" strike="noStrike" cap="none" normalizeH="0" baseline="0">
                <a:ln>
                  <a:noFill/>
                </a:ln>
                <a:solidFill>
                  <a:schemeClr val="tx1"/>
                </a:solidFill>
                <a:effectLst/>
                <a:latin typeface="APL385 Unicode" panose="020B0709000202000203" pitchFamily="49" charset="0"/>
              </a:rPr>
            </a:br>
            <a:r>
              <a:rPr kumimoji="0" lang="en-US" altLang="en-US" sz="1000" b="0" i="0" u="none" strike="noStrike" cap="none" normalizeH="0" baseline="0">
                <a:ln>
                  <a:noFill/>
                </a:ln>
                <a:solidFill>
                  <a:schemeClr val="tx1"/>
                </a:solidFill>
                <a:effectLst/>
                <a:latin typeface="APL385 Unicode" panose="020B0709000202000203" pitchFamily="49" charset="0"/>
              </a:rPr>
              <a:t>1 d19apps us-east-2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54995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DED2F-F09F-4338-8507-BC96DA4DCEA7}"/>
              </a:ext>
            </a:extLst>
          </p:cNvPr>
          <p:cNvSpPr>
            <a:spLocks noGrp="1"/>
          </p:cNvSpPr>
          <p:nvPr>
            <p:ph type="title"/>
          </p:nvPr>
        </p:nvSpPr>
        <p:spPr/>
        <p:txBody>
          <a:bodyPr/>
          <a:lstStyle/>
          <a:p>
            <a:r>
              <a:rPr lang="da-DK" dirty="0"/>
              <a:t>Create S3.Object</a:t>
            </a:r>
            <a:endParaRPr lang="en-GB" dirty="0"/>
          </a:p>
        </p:txBody>
      </p:sp>
      <p:sp>
        <p:nvSpPr>
          <p:cNvPr id="3" name="Content Placeholder 2">
            <a:extLst>
              <a:ext uri="{FF2B5EF4-FFF2-40B4-BE49-F238E27FC236}">
                <a16:creationId xmlns:a16="http://schemas.microsoft.com/office/drawing/2014/main" id="{4E2BE55B-3ADB-4577-8A60-CEC503D0FCD3}"/>
              </a:ext>
            </a:extLst>
          </p:cNvPr>
          <p:cNvSpPr>
            <a:spLocks noGrp="1"/>
          </p:cNvSpPr>
          <p:nvPr>
            <p:ph idx="1"/>
          </p:nvPr>
        </p:nvSpPr>
        <p:spPr>
          <a:xfrm>
            <a:off x="323527" y="1356615"/>
            <a:ext cx="7632849" cy="3150350"/>
          </a:xfrm>
        </p:spPr>
        <p:txBody>
          <a:bodyPr>
            <a:normAutofit/>
          </a:bodyPr>
          <a:lstStyle/>
          <a:p>
            <a:r>
              <a:rPr lang="da-DK" dirty="0"/>
              <a:t>With a bucket you can create an Object within it:</a:t>
            </a:r>
          </a:p>
          <a:p>
            <a:pPr marL="0" lvl="0" indent="0" eaLnBrk="0" fontAlgn="base" hangingPunct="0">
              <a:spcBef>
                <a:spcPct val="0"/>
              </a:spcBef>
              <a:spcAft>
                <a:spcPct val="0"/>
              </a:spcAft>
              <a:buClrTx/>
              <a:buSzTx/>
              <a:buNone/>
            </a:pP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s3obj←aws.S3.Object.New bucket</a:t>
            </a:r>
            <a:br>
              <a:rPr lang="en-US" altLang="en-US" sz="1600" dirty="0">
                <a:solidFill>
                  <a:schemeClr val="tx1"/>
                </a:solidFill>
                <a:latin typeface="APL385 Unicode" panose="020B0709000202000203" pitchFamily="49" charset="0"/>
              </a:rPr>
            </a:br>
            <a:endParaRPr lang="en-US" altLang="en-US" sz="1600" dirty="0">
              <a:solidFill>
                <a:schemeClr val="tx1"/>
              </a:solidFill>
              <a:latin typeface="APL385 Unicode" panose="020B0709000202000203" pitchFamily="49" charset="0"/>
            </a:endParaRPr>
          </a:p>
          <a:p>
            <a:pPr marL="0" lvl="0" indent="0" eaLnBrk="0" fontAlgn="base" hangingPunct="0">
              <a:spcBef>
                <a:spcPct val="0"/>
              </a:spcBef>
              <a:spcAft>
                <a:spcPct val="0"/>
              </a:spcAft>
              <a:buClrTx/>
              <a:buSzTx/>
              <a:buNone/>
            </a:pPr>
            <a:r>
              <a:rPr lang="en-US" altLang="en-US" sz="1600" dirty="0">
                <a:solidFill>
                  <a:schemeClr val="tx1"/>
                </a:solidFill>
                <a:latin typeface="APL385 Unicode" panose="020B0709000202000203" pitchFamily="49" charset="0"/>
              </a:rPr>
              <a:t>      s3obj.Key←'sometext.txt'</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s3obj.ContentType←'text/plain'</a:t>
            </a:r>
          </a:p>
          <a:p>
            <a:pPr marL="0" lvl="0" indent="0" eaLnBrk="0" fontAlgn="base" hangingPunct="0">
              <a:spcBef>
                <a:spcPct val="0"/>
              </a:spcBef>
              <a:spcAft>
                <a:spcPct val="0"/>
              </a:spcAft>
              <a:buClrTx/>
              <a:buSzTx/>
              <a:buNone/>
            </a:pPr>
            <a:r>
              <a:rPr lang="en-US" altLang="en-US" sz="1600" dirty="0">
                <a:solidFill>
                  <a:schemeClr val="tx1"/>
                </a:solidFill>
                <a:latin typeface="APL385 Unicode" panose="020B0709000202000203" pitchFamily="49" charset="0"/>
              </a:rPr>
              <a:t>      s3obj.Value←'This is some text'</a:t>
            </a:r>
            <a:br>
              <a:rPr lang="en-US" altLang="en-US" sz="1600" dirty="0">
                <a:solidFill>
                  <a:schemeClr val="tx1"/>
                </a:solidFill>
                <a:latin typeface="APL385 Unicode" panose="020B0709000202000203" pitchFamily="49" charset="0"/>
              </a:rPr>
            </a:br>
            <a:endParaRPr lang="en-US" altLang="en-US" sz="1600" dirty="0">
              <a:solidFill>
                <a:schemeClr val="tx1"/>
              </a:solidFill>
              <a:latin typeface="APL385 Unicode" panose="020B0709000202000203" pitchFamily="49" charset="0"/>
            </a:endParaRPr>
          </a:p>
          <a:p>
            <a:pPr marL="0" lvl="0" indent="0" eaLnBrk="0" fontAlgn="base" hangingPunct="0">
              <a:spcBef>
                <a:spcPct val="0"/>
              </a:spcBef>
              <a:spcAft>
                <a:spcPct val="0"/>
              </a:spcAft>
              <a:buClrTx/>
              <a:buSzTx/>
              <a:buNone/>
            </a:pPr>
            <a:r>
              <a:rPr lang="en-US" altLang="en-US" sz="1600" dirty="0">
                <a:solidFill>
                  <a:schemeClr val="tx1"/>
                </a:solidFill>
                <a:latin typeface="APL385 Unicode" panose="020B0709000202000203" pitchFamily="49" charset="0"/>
              </a:rPr>
              <a:t>      s3obj.Put ⍝ Will overwrite if it already existed</a:t>
            </a:r>
            <a:br>
              <a:rPr lang="en-US" altLang="en-US" sz="1500" dirty="0">
                <a:solidFill>
                  <a:schemeClr val="tx1"/>
                </a:solidFill>
                <a:latin typeface="Arial" panose="020B0604020202020204" pitchFamily="34" charset="0"/>
              </a:rPr>
            </a:br>
            <a:endParaRPr lang="en-GB" sz="1500" dirty="0"/>
          </a:p>
        </p:txBody>
      </p:sp>
      <p:pic>
        <p:nvPicPr>
          <p:cNvPr id="8194" name="Picture 2" descr="Image result for s3 bucket icon">
            <a:extLst>
              <a:ext uri="{FF2B5EF4-FFF2-40B4-BE49-F238E27FC236}">
                <a16:creationId xmlns:a16="http://schemas.microsoft.com/office/drawing/2014/main" id="{E638B68E-CB23-43E7-B684-4B4D7BDD828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1203598"/>
            <a:ext cx="1086652" cy="1123419"/>
          </a:xfrm>
          <a:prstGeom prst="rect">
            <a:avLst/>
          </a:prstGeom>
          <a:noFill/>
          <a:extLst>
            <a:ext uri="{909E8E84-426E-40DD-AFC4-6F175D3DCCD1}">
              <a14:hiddenFill xmlns:a14="http://schemas.microsoft.com/office/drawing/2010/main">
                <a:solidFill>
                  <a:srgbClr val="FFFFFF"/>
                </a:solidFill>
              </a14:hiddenFill>
            </a:ext>
          </a:extLst>
        </p:spPr>
      </p:pic>
      <p:sp>
        <p:nvSpPr>
          <p:cNvPr id="4" name="Arrow: Right 3">
            <a:extLst>
              <a:ext uri="{FF2B5EF4-FFF2-40B4-BE49-F238E27FC236}">
                <a16:creationId xmlns:a16="http://schemas.microsoft.com/office/drawing/2014/main" id="{C3F99B42-ED76-45A0-B711-E141042FB413}"/>
              </a:ext>
            </a:extLst>
          </p:cNvPr>
          <p:cNvSpPr/>
          <p:nvPr/>
        </p:nvSpPr>
        <p:spPr>
          <a:xfrm>
            <a:off x="7164288" y="1995686"/>
            <a:ext cx="792088" cy="14401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00974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DED2F-F09F-4338-8507-BC96DA4DCEA7}"/>
              </a:ext>
            </a:extLst>
          </p:cNvPr>
          <p:cNvSpPr>
            <a:spLocks noGrp="1"/>
          </p:cNvSpPr>
          <p:nvPr>
            <p:ph type="title"/>
          </p:nvPr>
        </p:nvSpPr>
        <p:spPr/>
        <p:txBody>
          <a:bodyPr/>
          <a:lstStyle/>
          <a:p>
            <a:r>
              <a:rPr lang="da-DK" dirty="0"/>
              <a:t>Retrieve S3.Object</a:t>
            </a:r>
            <a:endParaRPr lang="en-GB" dirty="0"/>
          </a:p>
        </p:txBody>
      </p:sp>
      <p:sp>
        <p:nvSpPr>
          <p:cNvPr id="3" name="Content Placeholder 2">
            <a:extLst>
              <a:ext uri="{FF2B5EF4-FFF2-40B4-BE49-F238E27FC236}">
                <a16:creationId xmlns:a16="http://schemas.microsoft.com/office/drawing/2014/main" id="{4E2BE55B-3ADB-4577-8A60-CEC503D0FCD3}"/>
              </a:ext>
            </a:extLst>
          </p:cNvPr>
          <p:cNvSpPr>
            <a:spLocks noGrp="1"/>
          </p:cNvSpPr>
          <p:nvPr>
            <p:ph idx="1"/>
          </p:nvPr>
        </p:nvSpPr>
        <p:spPr>
          <a:xfrm>
            <a:off x="323527" y="1356615"/>
            <a:ext cx="6696745" cy="3150350"/>
          </a:xfrm>
        </p:spPr>
        <p:txBody>
          <a:bodyPr>
            <a:normAutofit fontScale="92500" lnSpcReduction="20000"/>
          </a:bodyPr>
          <a:lstStyle/>
          <a:p>
            <a:r>
              <a:rPr lang="da-DK" dirty="0"/>
              <a:t>Set the Key property and call GetValue to retrieve it:</a:t>
            </a:r>
          </a:p>
          <a:p>
            <a:pPr marL="0" lvl="0" indent="0" eaLnBrk="0" fontAlgn="base" hangingPunct="0">
              <a:spcBef>
                <a:spcPct val="0"/>
              </a:spcBef>
              <a:spcAft>
                <a:spcPct val="0"/>
              </a:spcAft>
              <a:buClrTx/>
              <a:buSzTx/>
              <a:buNone/>
            </a:pP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s3obj←aws.S3.Object.New bucket</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s3obj.Key←'sometext.txt' ⋄ s3obj.GetValue</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s3obj.Value</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This is some text</a:t>
            </a:r>
            <a:br>
              <a:rPr lang="en-US" altLang="en-US" sz="1600" dirty="0">
                <a:solidFill>
                  <a:schemeClr val="tx1"/>
                </a:solidFill>
                <a:latin typeface="APL385 Unicode" panose="020B0709000202000203" pitchFamily="49" charset="0"/>
              </a:rPr>
            </a:br>
            <a:endParaRPr lang="en-US" altLang="en-US" sz="1600" dirty="0">
              <a:solidFill>
                <a:schemeClr val="tx1"/>
              </a:solidFill>
              <a:latin typeface="APL385 Unicode" panose="020B0709000202000203" pitchFamily="49" charset="0"/>
            </a:endParaRPr>
          </a:p>
          <a:p>
            <a:pPr marL="0" lvl="0" indent="0" eaLnBrk="0" fontAlgn="base" hangingPunct="0">
              <a:spcBef>
                <a:spcPct val="0"/>
              </a:spcBef>
              <a:spcAft>
                <a:spcPct val="0"/>
              </a:spcAft>
              <a:buClrTx/>
              <a:buSzTx/>
              <a:buNone/>
            </a:pPr>
            <a:r>
              <a:rPr lang="en-US" altLang="en-US" sz="1600" dirty="0">
                <a:solidFill>
                  <a:schemeClr val="tx1"/>
                </a:solidFill>
                <a:latin typeface="APL385 Unicode" panose="020B0709000202000203" pitchFamily="49" charset="0"/>
              </a:rPr>
              <a:t>      s3obj.Key←'NoSuchObj'</a:t>
            </a:r>
          </a:p>
          <a:p>
            <a:pPr marL="0" lvl="0" indent="0" eaLnBrk="0" fontAlgn="base" hangingPunct="0">
              <a:spcBef>
                <a:spcPct val="0"/>
              </a:spcBef>
              <a:spcAft>
                <a:spcPct val="0"/>
              </a:spcAft>
              <a:buClrTx/>
              <a:buSzTx/>
              <a:buNone/>
            </a:pPr>
            <a:r>
              <a:rPr lang="en-US" altLang="en-US" sz="1600" dirty="0">
                <a:solidFill>
                  <a:schemeClr val="tx1"/>
                </a:solidFill>
                <a:latin typeface="APL385 Unicode" panose="020B0709000202000203" pitchFamily="49" charset="0"/>
              </a:rPr>
              <a:t> </a:t>
            </a:r>
          </a:p>
          <a:p>
            <a:pPr marL="0" lvl="0" indent="0" eaLnBrk="0" fontAlgn="base" hangingPunct="0">
              <a:spcBef>
                <a:spcPct val="0"/>
              </a:spcBef>
              <a:spcAft>
                <a:spcPct val="0"/>
              </a:spcAft>
              <a:buClrTx/>
              <a:buSzTx/>
              <a:buNone/>
            </a:pPr>
            <a:r>
              <a:rPr lang="en-US" altLang="en-US" sz="1600" dirty="0">
                <a:solidFill>
                  <a:schemeClr val="tx1"/>
                </a:solidFill>
                <a:latin typeface="APL385 Unicode" panose="020B0709000202000203" pitchFamily="49" charset="0"/>
              </a:rPr>
              <a:t>      s3obj.GetValue</a:t>
            </a:r>
            <a:br>
              <a:rPr lang="en-US" altLang="en-US" sz="1600" dirty="0">
                <a:solidFill>
                  <a:schemeClr val="tx1"/>
                </a:solidFill>
                <a:latin typeface="APL385 Unicode" panose="020B0709000202000203" pitchFamily="49" charset="0"/>
              </a:rPr>
            </a:br>
            <a:r>
              <a:rPr lang="en-GB" altLang="en-US" sz="1600" dirty="0">
                <a:solidFill>
                  <a:schemeClr val="tx1"/>
                </a:solidFill>
                <a:latin typeface="APL385 Unicode" panose="020B0709000202000203" pitchFamily="49" charset="0"/>
              </a:rPr>
              <a:t>Not Found: URI: /</a:t>
            </a:r>
            <a:r>
              <a:rPr lang="en-GB" altLang="en-US" sz="1600" dirty="0" err="1">
                <a:solidFill>
                  <a:schemeClr val="tx1"/>
                </a:solidFill>
                <a:latin typeface="APL385 Unicode" panose="020B0709000202000203" pitchFamily="49" charset="0"/>
              </a:rPr>
              <a:t>NoSuchObj</a:t>
            </a:r>
            <a:endParaRPr lang="en-GB" altLang="en-US" sz="1600" dirty="0">
              <a:solidFill>
                <a:schemeClr val="tx1"/>
              </a:solidFill>
              <a:latin typeface="APL385 Unicode" panose="020B0709000202000203" pitchFamily="49" charset="0"/>
            </a:endParaRPr>
          </a:p>
          <a:p>
            <a:pPr marL="0" lvl="0" indent="0" eaLnBrk="0" fontAlgn="base" hangingPunct="0">
              <a:spcBef>
                <a:spcPct val="0"/>
              </a:spcBef>
              <a:spcAft>
                <a:spcPct val="0"/>
              </a:spcAft>
              <a:buClrTx/>
              <a:buSzTx/>
              <a:buNone/>
            </a:pPr>
            <a:r>
              <a:rPr lang="en-GB" altLang="en-US" sz="1600" dirty="0" err="1">
                <a:solidFill>
                  <a:schemeClr val="tx1"/>
                </a:solidFill>
                <a:latin typeface="APL385 Unicode" panose="020B0709000202000203" pitchFamily="49" charset="0"/>
              </a:rPr>
              <a:t>SendRequest</a:t>
            </a:r>
            <a:r>
              <a:rPr lang="en-GB" altLang="en-US" sz="1600" dirty="0">
                <a:solidFill>
                  <a:schemeClr val="tx1"/>
                </a:solidFill>
                <a:latin typeface="APL385 Unicode" panose="020B0709000202000203" pitchFamily="49" charset="0"/>
              </a:rPr>
              <a:t>[30] </a:t>
            </a:r>
            <a:r>
              <a:rPr lang="en-GB" altLang="en-US" sz="1600" dirty="0" err="1">
                <a:solidFill>
                  <a:schemeClr val="tx1"/>
                </a:solidFill>
                <a:latin typeface="APL385 Unicode" panose="020B0709000202000203" pitchFamily="49" charset="0"/>
              </a:rPr>
              <a:t>SignalError</a:t>
            </a:r>
            <a:r>
              <a:rPr lang="en-GB" altLang="en-US" sz="1600" dirty="0">
                <a:solidFill>
                  <a:schemeClr val="tx1"/>
                </a:solidFill>
                <a:latin typeface="APL385 Unicode" panose="020B0709000202000203" pitchFamily="49" charset="0"/>
              </a:rPr>
              <a:t> res</a:t>
            </a:r>
          </a:p>
          <a:p>
            <a:pPr marL="0" lvl="0" indent="0" eaLnBrk="0" fontAlgn="base" hangingPunct="0">
              <a:spcBef>
                <a:spcPct val="0"/>
              </a:spcBef>
              <a:spcAft>
                <a:spcPct val="0"/>
              </a:spcAft>
              <a:buClrTx/>
              <a:buSzTx/>
              <a:buNone/>
            </a:pPr>
            <a:r>
              <a:rPr lang="en-GB" altLang="en-US" sz="1600" dirty="0">
                <a:solidFill>
                  <a:schemeClr val="tx1"/>
                </a:solidFill>
                <a:latin typeface="APL385 Unicode" panose="020B0709000202000203" pitchFamily="49" charset="0"/>
              </a:rPr>
              <a:t>                ∧</a:t>
            </a:r>
            <a:br>
              <a:rPr lang="en-US" altLang="en-US" sz="1600" dirty="0">
                <a:solidFill>
                  <a:schemeClr val="tx1"/>
                </a:solidFill>
                <a:latin typeface="APL385 Unicode" panose="020B0709000202000203" pitchFamily="49" charset="0"/>
              </a:rPr>
            </a:br>
            <a:endParaRPr lang="en-GB" sz="1600" dirty="0"/>
          </a:p>
        </p:txBody>
      </p:sp>
      <p:pic>
        <p:nvPicPr>
          <p:cNvPr id="8194" name="Picture 2" descr="Image result for s3 bucket icon">
            <a:extLst>
              <a:ext uri="{FF2B5EF4-FFF2-40B4-BE49-F238E27FC236}">
                <a16:creationId xmlns:a16="http://schemas.microsoft.com/office/drawing/2014/main" id="{E638B68E-CB23-43E7-B684-4B4D7BDD828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4328" y="843558"/>
            <a:ext cx="1086652" cy="1123419"/>
          </a:xfrm>
          <a:prstGeom prst="rect">
            <a:avLst/>
          </a:prstGeom>
          <a:noFill/>
          <a:extLst>
            <a:ext uri="{909E8E84-426E-40DD-AFC4-6F175D3DCCD1}">
              <a14:hiddenFill xmlns:a14="http://schemas.microsoft.com/office/drawing/2010/main">
                <a:solidFill>
                  <a:srgbClr val="FFFFFF"/>
                </a:solidFill>
              </a14:hiddenFill>
            </a:ext>
          </a:extLst>
        </p:spPr>
      </p:pic>
      <p:sp>
        <p:nvSpPr>
          <p:cNvPr id="4" name="Arrow: Right 3">
            <a:extLst>
              <a:ext uri="{FF2B5EF4-FFF2-40B4-BE49-F238E27FC236}">
                <a16:creationId xmlns:a16="http://schemas.microsoft.com/office/drawing/2014/main" id="{C3F99B42-ED76-45A0-B711-E141042FB413}"/>
              </a:ext>
            </a:extLst>
          </p:cNvPr>
          <p:cNvSpPr/>
          <p:nvPr/>
        </p:nvSpPr>
        <p:spPr>
          <a:xfrm>
            <a:off x="7020272" y="1635646"/>
            <a:ext cx="792088" cy="14401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1272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DED2F-F09F-4338-8507-BC96DA4DCEA7}"/>
              </a:ext>
            </a:extLst>
          </p:cNvPr>
          <p:cNvSpPr>
            <a:spLocks noGrp="1"/>
          </p:cNvSpPr>
          <p:nvPr>
            <p:ph type="title"/>
          </p:nvPr>
        </p:nvSpPr>
        <p:spPr/>
        <p:txBody>
          <a:bodyPr/>
          <a:lstStyle/>
          <a:p>
            <a:r>
              <a:rPr lang="da-DK" dirty="0"/>
              <a:t>S3.Bucket – GetAllObjects</a:t>
            </a:r>
            <a:endParaRPr lang="en-GB" dirty="0"/>
          </a:p>
        </p:txBody>
      </p:sp>
      <p:sp>
        <p:nvSpPr>
          <p:cNvPr id="3" name="Content Placeholder 2">
            <a:extLst>
              <a:ext uri="{FF2B5EF4-FFF2-40B4-BE49-F238E27FC236}">
                <a16:creationId xmlns:a16="http://schemas.microsoft.com/office/drawing/2014/main" id="{4E2BE55B-3ADB-4577-8A60-CEC503D0FCD3}"/>
              </a:ext>
            </a:extLst>
          </p:cNvPr>
          <p:cNvSpPr>
            <a:spLocks noGrp="1"/>
          </p:cNvSpPr>
          <p:nvPr>
            <p:ph idx="1"/>
          </p:nvPr>
        </p:nvSpPr>
        <p:spPr>
          <a:xfrm>
            <a:off x="323527" y="1356615"/>
            <a:ext cx="7488833" cy="3150350"/>
          </a:xfrm>
        </p:spPr>
        <p:txBody>
          <a:bodyPr>
            <a:normAutofit fontScale="62500" lnSpcReduction="20000"/>
          </a:bodyPr>
          <a:lstStyle/>
          <a:p>
            <a:pPr marL="0" indent="0">
              <a:buNone/>
            </a:pPr>
            <a:r>
              <a:rPr lang="da-DK" dirty="0"/>
              <a:t>GetAllObjects retrieves *all* the objects within a bucket:</a:t>
            </a:r>
            <a:br>
              <a:rPr lang="da-DK" dirty="0"/>
            </a:br>
            <a:r>
              <a:rPr lang="da-DK" altLang="en-US" sz="1500" dirty="0">
                <a:solidFill>
                  <a:schemeClr val="tx1"/>
                </a:solidFill>
                <a:latin typeface="APL385 Unicode" panose="020B0709000202000203" pitchFamily="49" charset="0"/>
              </a:rPr>
              <a:t> </a:t>
            </a:r>
            <a:br>
              <a:rPr lang="da-DK" altLang="en-US" sz="1500" dirty="0">
                <a:solidFill>
                  <a:schemeClr val="tx1"/>
                </a:solidFill>
                <a:latin typeface="APL385 Unicode" panose="020B0709000202000203" pitchFamily="49" charset="0"/>
              </a:rPr>
            </a:br>
            <a:r>
              <a:rPr lang="da-DK" altLang="en-US" sz="1600" dirty="0">
                <a:solidFill>
                  <a:schemeClr val="tx1"/>
                </a:solidFill>
                <a:latin typeface="APL385 Unicode" panose="020B0709000202000203" pitchFamily="49" charset="0"/>
              </a:rPr>
              <a:t>     </a:t>
            </a:r>
            <a:r>
              <a:rPr lang="en-US" altLang="en-US" sz="1600" dirty="0">
                <a:solidFill>
                  <a:schemeClr val="tx1"/>
                </a:solidFill>
                <a:latin typeface="APL385 Unicode" panose="020B0709000202000203" pitchFamily="49" charset="0"/>
              </a:rPr>
              <a:t> s3obj.(Key </a:t>
            </a:r>
            <a:r>
              <a:rPr lang="en-US" altLang="en-US" sz="1600" dirty="0" err="1">
                <a:solidFill>
                  <a:schemeClr val="tx1"/>
                </a:solidFill>
                <a:latin typeface="APL385 Unicode" panose="020B0709000202000203" pitchFamily="49" charset="0"/>
              </a:rPr>
              <a:t>ContentType</a:t>
            </a:r>
            <a:r>
              <a:rPr lang="en-US" altLang="en-US" sz="1600" dirty="0">
                <a:solidFill>
                  <a:schemeClr val="tx1"/>
                </a:solidFill>
                <a:latin typeface="APL385 Unicode" panose="020B0709000202000203" pitchFamily="49" charset="0"/>
              </a:rPr>
              <a:t> Value)←'files/sometext.txt' 'text/plain' 'This is some text'</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a:t>
            </a:r>
            <a:r>
              <a:rPr lang="en-US" altLang="en-US" sz="1600" dirty="0" err="1">
                <a:solidFill>
                  <a:schemeClr val="tx1"/>
                </a:solidFill>
                <a:latin typeface="APL385 Unicode" panose="020B0709000202000203" pitchFamily="49" charset="0"/>
              </a:rPr>
              <a:t>o.Put</a:t>
            </a:r>
            <a:endParaRPr lang="en-US" altLang="en-US" sz="1600" dirty="0">
              <a:solidFill>
                <a:schemeClr val="tx1"/>
              </a:solidFill>
              <a:latin typeface="APL385 Unicode" panose="020B0709000202000203" pitchFamily="49" charset="0"/>
            </a:endParaRPr>
          </a:p>
          <a:p>
            <a:pPr marL="0" indent="0">
              <a:buNone/>
            </a:pPr>
            <a:r>
              <a:rPr lang="en-US" altLang="en-US" sz="1600" dirty="0">
                <a:solidFill>
                  <a:schemeClr val="tx1"/>
                </a:solidFill>
                <a:latin typeface="APL385 Unicode" panose="020B0709000202000203" pitchFamily="49" charset="0"/>
              </a:rPr>
              <a:t>      s3obj.(Key </a:t>
            </a:r>
            <a:r>
              <a:rPr lang="en-US" altLang="en-US" sz="1600" dirty="0" err="1">
                <a:solidFill>
                  <a:schemeClr val="tx1"/>
                </a:solidFill>
                <a:latin typeface="APL385 Unicode" panose="020B0709000202000203" pitchFamily="49" charset="0"/>
              </a:rPr>
              <a:t>ContentType</a:t>
            </a:r>
            <a:r>
              <a:rPr lang="en-US" altLang="en-US" sz="1600" dirty="0">
                <a:solidFill>
                  <a:schemeClr val="tx1"/>
                </a:solidFill>
                <a:latin typeface="APL385 Unicode" panose="020B0709000202000203" pitchFamily="49" charset="0"/>
              </a:rPr>
              <a:t> Value)←'files/moretext.txt' 'text/plain' 'This is some more text'</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a:t>
            </a:r>
            <a:r>
              <a:rPr lang="en-US" altLang="en-US" sz="1600" dirty="0" err="1">
                <a:solidFill>
                  <a:schemeClr val="tx1"/>
                </a:solidFill>
                <a:latin typeface="APL385 Unicode" panose="020B0709000202000203" pitchFamily="49" charset="0"/>
              </a:rPr>
              <a:t>o.Put</a:t>
            </a:r>
            <a:endParaRPr lang="en-US" altLang="en-US" sz="1600" dirty="0">
              <a:solidFill>
                <a:schemeClr val="tx1"/>
              </a:solidFill>
              <a:latin typeface="APL385 Unicode" panose="020B0709000202000203" pitchFamily="49" charset="0"/>
            </a:endParaRPr>
          </a:p>
          <a:p>
            <a:pPr marL="0" indent="0">
              <a:buNone/>
            </a:pPr>
            <a:r>
              <a:rPr lang="en-US" altLang="en-US" sz="1600" dirty="0">
                <a:solidFill>
                  <a:schemeClr val="tx1"/>
                </a:solidFill>
                <a:latin typeface="APL385 Unicode" panose="020B0709000202000203" pitchFamily="49" charset="0"/>
              </a:rPr>
              <a:t>      s3obj.(Key </a:t>
            </a:r>
            <a:r>
              <a:rPr lang="en-US" altLang="en-US" sz="1600" dirty="0" err="1">
                <a:solidFill>
                  <a:schemeClr val="tx1"/>
                </a:solidFill>
                <a:latin typeface="APL385 Unicode" panose="020B0709000202000203" pitchFamily="49" charset="0"/>
              </a:rPr>
              <a:t>ContentType</a:t>
            </a:r>
            <a:r>
              <a:rPr lang="en-US" altLang="en-US" sz="1600" dirty="0">
                <a:solidFill>
                  <a:schemeClr val="tx1"/>
                </a:solidFill>
                <a:latin typeface="APL385 Unicode" panose="020B0709000202000203" pitchFamily="49" charset="0"/>
              </a:rPr>
              <a:t> Value)←'json/</a:t>
            </a:r>
            <a:r>
              <a:rPr lang="en-US" altLang="en-US" sz="1600" dirty="0" err="1">
                <a:solidFill>
                  <a:schemeClr val="tx1"/>
                </a:solidFill>
                <a:latin typeface="APL385 Unicode" panose="020B0709000202000203" pitchFamily="49" charset="0"/>
              </a:rPr>
              <a:t>iotafour.json</a:t>
            </a:r>
            <a:r>
              <a:rPr lang="en-US" altLang="en-US" sz="1600" dirty="0">
                <a:solidFill>
                  <a:schemeClr val="tx1"/>
                </a:solidFill>
                <a:latin typeface="APL385 Unicode" panose="020B0709000202000203" pitchFamily="49" charset="0"/>
              </a:rPr>
              <a:t>' 'application/json' '[1,2,3,4]'</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a:t>
            </a:r>
            <a:r>
              <a:rPr lang="en-US" altLang="en-US" sz="1600" dirty="0" err="1">
                <a:solidFill>
                  <a:schemeClr val="tx1"/>
                </a:solidFill>
                <a:latin typeface="APL385 Unicode" panose="020B0709000202000203" pitchFamily="49" charset="0"/>
              </a:rPr>
              <a:t>o.Put</a:t>
            </a:r>
            <a:endParaRPr lang="en-US" altLang="en-US" sz="1600" dirty="0">
              <a:solidFill>
                <a:schemeClr val="tx1"/>
              </a:solidFill>
              <a:latin typeface="APL385 Unicode" panose="020B0709000202000203" pitchFamily="49" charset="0"/>
            </a:endParaRPr>
          </a:p>
          <a:p>
            <a:pPr marL="0" indent="0">
              <a:buNone/>
            </a:pPr>
            <a:endParaRPr lang="en-US" altLang="en-US" sz="1600" dirty="0">
              <a:solidFill>
                <a:schemeClr val="tx1"/>
              </a:solidFill>
              <a:latin typeface="APL385 Unicode" panose="020B0709000202000203" pitchFamily="49" charset="0"/>
            </a:endParaRPr>
          </a:p>
          <a:p>
            <a:pPr marL="0" indent="0">
              <a:buNone/>
            </a:pPr>
            <a:r>
              <a:rPr lang="en-US" altLang="en-US" sz="1600" dirty="0">
                <a:solidFill>
                  <a:schemeClr val="tx1"/>
                </a:solidFill>
                <a:latin typeface="APL385 Unicode" panose="020B0709000202000203" pitchFamily="49" charset="0"/>
              </a:rPr>
              <a:t>      ≢</a:t>
            </a:r>
            <a:r>
              <a:rPr lang="en-US" altLang="en-US" sz="1600" dirty="0" err="1">
                <a:solidFill>
                  <a:schemeClr val="tx1"/>
                </a:solidFill>
                <a:latin typeface="APL385 Unicode" panose="020B0709000202000203" pitchFamily="49" charset="0"/>
              </a:rPr>
              <a:t>obs←bucket.GetAllObjects</a:t>
            </a:r>
            <a:endParaRPr lang="en-US" altLang="en-US" sz="1600" dirty="0">
              <a:solidFill>
                <a:schemeClr val="tx1"/>
              </a:solidFill>
              <a:latin typeface="APL385 Unicode" panose="020B0709000202000203" pitchFamily="49" charset="0"/>
            </a:endParaRPr>
          </a:p>
          <a:p>
            <a:pPr marL="0" indent="0">
              <a:buNone/>
            </a:pPr>
            <a:r>
              <a:rPr lang="en-US" altLang="en-US" sz="1600" dirty="0">
                <a:solidFill>
                  <a:schemeClr val="tx1"/>
                </a:solidFill>
                <a:latin typeface="APL385 Unicode" panose="020B0709000202000203" pitchFamily="49" charset="0"/>
              </a:rPr>
              <a:t>3</a:t>
            </a:r>
          </a:p>
          <a:p>
            <a:pPr marL="0" indent="0">
              <a:buNone/>
            </a:pPr>
            <a:r>
              <a:rPr lang="en-US" altLang="en-US" sz="1600" dirty="0">
                <a:solidFill>
                  <a:schemeClr val="tx1"/>
                </a:solidFill>
                <a:latin typeface="APL385 Unicode" panose="020B0709000202000203" pitchFamily="49" charset="0"/>
              </a:rPr>
              <a:t>      obs.(Folder Key)</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files/  moretext.txt    files/  sometext.txt    json/  </a:t>
            </a:r>
            <a:r>
              <a:rPr lang="en-US" altLang="en-US" sz="1600" dirty="0" err="1">
                <a:solidFill>
                  <a:schemeClr val="tx1"/>
                </a:solidFill>
                <a:latin typeface="APL385 Unicode" panose="020B0709000202000203" pitchFamily="49" charset="0"/>
              </a:rPr>
              <a:t>iotafourtext.json</a:t>
            </a:r>
            <a:r>
              <a:rPr lang="en-US" altLang="en-US" sz="1600" dirty="0">
                <a:solidFill>
                  <a:schemeClr val="tx1"/>
                </a:solidFill>
                <a:latin typeface="APL385 Unicode" panose="020B0709000202000203" pitchFamily="49" charset="0"/>
              </a:rPr>
              <a:t> </a:t>
            </a:r>
            <a:br>
              <a:rPr lang="en-US" altLang="en-US" sz="1600" dirty="0">
                <a:solidFill>
                  <a:schemeClr val="tx1"/>
                </a:solidFill>
                <a:latin typeface="APL385 Unicode" panose="020B0709000202000203" pitchFamily="49" charset="0"/>
              </a:rPr>
            </a:b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a:t>
            </a:r>
            <a:r>
              <a:rPr lang="en-US" altLang="en-US" sz="1600" dirty="0" err="1">
                <a:solidFill>
                  <a:schemeClr val="tx1"/>
                </a:solidFill>
                <a:latin typeface="APL385 Unicode" panose="020B0709000202000203" pitchFamily="49" charset="0"/>
              </a:rPr>
              <a:t>obs.GetValue</a:t>
            </a:r>
            <a:r>
              <a:rPr lang="en-US" altLang="en-US" sz="1600" dirty="0">
                <a:solidFill>
                  <a:schemeClr val="tx1"/>
                </a:solidFill>
                <a:latin typeface="APL385 Unicode" panose="020B0709000202000203" pitchFamily="49" charset="0"/>
              </a:rPr>
              <a:t> ⍝ Value is not available until you </a:t>
            </a:r>
            <a:r>
              <a:rPr lang="en-US" altLang="en-US" sz="1600" dirty="0" err="1">
                <a:solidFill>
                  <a:schemeClr val="tx1"/>
                </a:solidFill>
                <a:latin typeface="APL385 Unicode" panose="020B0709000202000203" pitchFamily="49" charset="0"/>
              </a:rPr>
              <a:t>GetValue</a:t>
            </a:r>
            <a:r>
              <a:rPr lang="en-US" altLang="en-US" sz="1600" dirty="0">
                <a:solidFill>
                  <a:schemeClr val="tx1"/>
                </a:solidFill>
                <a:latin typeface="APL385 Unicode" panose="020B0709000202000203" pitchFamily="49" charset="0"/>
              </a:rPr>
              <a:t> (could be Terabytes in size!)</a:t>
            </a:r>
          </a:p>
          <a:p>
            <a:pPr marL="0" indent="0">
              <a:buNone/>
            </a:pPr>
            <a:r>
              <a:rPr lang="en-US" altLang="en-US" sz="1600" dirty="0">
                <a:solidFill>
                  <a:schemeClr val="tx1"/>
                </a:solidFill>
                <a:latin typeface="APL385 Unicode" panose="020B0709000202000203" pitchFamily="49" charset="0"/>
              </a:rPr>
              <a:t>      ↑obs.(Folder Key Value)</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files/  moretext.txt   This is some more text </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files/  sometext.txt   This is some text      </a:t>
            </a:r>
            <a:br>
              <a:rPr lang="en-US" altLang="en-US" sz="1600" dirty="0">
                <a:solidFill>
                  <a:schemeClr val="tx1"/>
                </a:solidFill>
                <a:latin typeface="APL385 Unicode" panose="020B0709000202000203" pitchFamily="49" charset="0"/>
              </a:rPr>
            </a:br>
            <a:r>
              <a:rPr lang="en-US" altLang="en-US" sz="1600" dirty="0">
                <a:solidFill>
                  <a:schemeClr val="tx1"/>
                </a:solidFill>
                <a:latin typeface="APL385 Unicode" panose="020B0709000202000203" pitchFamily="49" charset="0"/>
              </a:rPr>
              <a:t> json/   </a:t>
            </a:r>
            <a:r>
              <a:rPr lang="en-US" altLang="en-US" sz="1600" dirty="0" err="1">
                <a:solidFill>
                  <a:schemeClr val="tx1"/>
                </a:solidFill>
                <a:latin typeface="APL385 Unicode" panose="020B0709000202000203" pitchFamily="49" charset="0"/>
              </a:rPr>
              <a:t>iotafour.json</a:t>
            </a:r>
            <a:r>
              <a:rPr lang="en-US" altLang="en-US" sz="1600" dirty="0">
                <a:solidFill>
                  <a:schemeClr val="tx1"/>
                </a:solidFill>
                <a:latin typeface="APL385 Unicode" panose="020B0709000202000203" pitchFamily="49" charset="0"/>
              </a:rPr>
              <a:t>  [1,2,3,4] </a:t>
            </a:r>
            <a:endParaRPr lang="en-GB" sz="1600" dirty="0"/>
          </a:p>
        </p:txBody>
      </p:sp>
      <p:pic>
        <p:nvPicPr>
          <p:cNvPr id="8194" name="Picture 2" descr="Image result for s3 bucket icon">
            <a:extLst>
              <a:ext uri="{FF2B5EF4-FFF2-40B4-BE49-F238E27FC236}">
                <a16:creationId xmlns:a16="http://schemas.microsoft.com/office/drawing/2014/main" id="{E638B68E-CB23-43E7-B684-4B4D7BDD828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731899"/>
            <a:ext cx="1086652" cy="1123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1811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DED2F-F09F-4338-8507-BC96DA4DCEA7}"/>
              </a:ext>
            </a:extLst>
          </p:cNvPr>
          <p:cNvSpPr>
            <a:spLocks noGrp="1"/>
          </p:cNvSpPr>
          <p:nvPr>
            <p:ph type="title"/>
          </p:nvPr>
        </p:nvSpPr>
        <p:spPr/>
        <p:txBody>
          <a:bodyPr/>
          <a:lstStyle/>
          <a:p>
            <a:r>
              <a:rPr lang="da-DK" dirty="0"/>
              <a:t>S3.Bucket – GetObjects</a:t>
            </a:r>
            <a:endParaRPr lang="en-GB" dirty="0"/>
          </a:p>
        </p:txBody>
      </p:sp>
      <p:sp>
        <p:nvSpPr>
          <p:cNvPr id="3" name="Content Placeholder 2">
            <a:extLst>
              <a:ext uri="{FF2B5EF4-FFF2-40B4-BE49-F238E27FC236}">
                <a16:creationId xmlns:a16="http://schemas.microsoft.com/office/drawing/2014/main" id="{4E2BE55B-3ADB-4577-8A60-CEC503D0FCD3}"/>
              </a:ext>
            </a:extLst>
          </p:cNvPr>
          <p:cNvSpPr>
            <a:spLocks noGrp="1"/>
          </p:cNvSpPr>
          <p:nvPr>
            <p:ph idx="1"/>
          </p:nvPr>
        </p:nvSpPr>
        <p:spPr>
          <a:xfrm>
            <a:off x="323527" y="1356615"/>
            <a:ext cx="6696745" cy="3150350"/>
          </a:xfrm>
        </p:spPr>
        <p:txBody>
          <a:bodyPr>
            <a:normAutofit fontScale="92500" lnSpcReduction="20000"/>
          </a:bodyPr>
          <a:lstStyle/>
          <a:p>
            <a:pPr marL="0" indent="0">
              <a:buNone/>
            </a:pPr>
            <a:r>
              <a:rPr lang="da-DK" dirty="0"/>
              <a:t>GetObjects retrieves a filtered list of objects:</a:t>
            </a:r>
            <a:br>
              <a:rPr lang="da-DK" dirty="0"/>
            </a:br>
            <a:r>
              <a:rPr lang="da-DK" altLang="en-US" sz="1500" dirty="0">
                <a:solidFill>
                  <a:schemeClr val="tx1"/>
                </a:solidFill>
                <a:latin typeface="APL385 Unicode" panose="020B0709000202000203" pitchFamily="49" charset="0"/>
              </a:rPr>
              <a:t> </a:t>
            </a:r>
            <a:br>
              <a:rPr lang="da-DK" altLang="en-US" sz="1500" dirty="0">
                <a:solidFill>
                  <a:schemeClr val="tx1"/>
                </a:solidFill>
                <a:latin typeface="APL385 Unicode" panose="020B0709000202000203" pitchFamily="49" charset="0"/>
              </a:rPr>
            </a:br>
            <a:r>
              <a:rPr lang="da-DK" altLang="en-US" sz="1400" dirty="0">
                <a:solidFill>
                  <a:schemeClr val="tx1"/>
                </a:solidFill>
                <a:latin typeface="APL385 Unicode" panose="020B0709000202000203" pitchFamily="49" charset="0"/>
              </a:rPr>
              <a:t>     </a:t>
            </a:r>
            <a:r>
              <a:rPr lang="en-US" altLang="en-US" sz="1400" dirty="0">
                <a:solidFill>
                  <a:schemeClr val="tx1"/>
                </a:solidFill>
                <a:latin typeface="APL385 Unicode" panose="020B0709000202000203" pitchFamily="49" charset="0"/>
              </a:rPr>
              <a:t> ⍝ arguments: </a:t>
            </a:r>
            <a:r>
              <a:rPr lang="en-US" altLang="en-US" sz="1400" dirty="0" err="1">
                <a:solidFill>
                  <a:schemeClr val="tx1"/>
                </a:solidFill>
                <a:latin typeface="APL385 Unicode" panose="020B0709000202000203" pitchFamily="49" charset="0"/>
              </a:rPr>
              <a:t>startafterid</a:t>
            </a:r>
            <a:r>
              <a:rPr lang="en-US" altLang="en-US" sz="1400" dirty="0">
                <a:solidFill>
                  <a:schemeClr val="tx1"/>
                </a:solidFill>
                <a:latin typeface="APL385 Unicode" panose="020B0709000202000203" pitchFamily="49" charset="0"/>
              </a:rPr>
              <a:t> </a:t>
            </a:r>
            <a:r>
              <a:rPr lang="en-US" altLang="en-US" sz="1400" dirty="0" err="1">
                <a:solidFill>
                  <a:schemeClr val="tx1"/>
                </a:solidFill>
                <a:latin typeface="APL385 Unicode" panose="020B0709000202000203" pitchFamily="49" charset="0"/>
              </a:rPr>
              <a:t>maxkeys</a:t>
            </a:r>
            <a:r>
              <a:rPr lang="en-US" altLang="en-US" sz="1400" dirty="0">
                <a:solidFill>
                  <a:schemeClr val="tx1"/>
                </a:solidFill>
                <a:latin typeface="APL385 Unicode" panose="020B0709000202000203" pitchFamily="49" charset="0"/>
              </a:rPr>
              <a:t> prefix</a:t>
            </a:r>
          </a:p>
          <a:p>
            <a:pPr marL="0" indent="0">
              <a:buNone/>
            </a:pPr>
            <a:r>
              <a:rPr lang="da-DK" altLang="en-US" sz="1400" dirty="0">
                <a:solidFill>
                  <a:schemeClr val="tx1"/>
                </a:solidFill>
                <a:latin typeface="APL385 Unicode" panose="020B0709000202000203" pitchFamily="49" charset="0"/>
              </a:rPr>
              <a:t>     </a:t>
            </a:r>
            <a:r>
              <a:rPr lang="en-US" altLang="en-US" sz="1400" dirty="0">
                <a:solidFill>
                  <a:schemeClr val="tx1"/>
                </a:solidFill>
                <a:latin typeface="APL385 Unicode" panose="020B0709000202000203" pitchFamily="49" charset="0"/>
              </a:rPr>
              <a:t> ≢</a:t>
            </a:r>
            <a:r>
              <a:rPr lang="en-US" altLang="en-US" sz="1400" dirty="0" err="1">
                <a:solidFill>
                  <a:schemeClr val="tx1"/>
                </a:solidFill>
                <a:latin typeface="APL385 Unicode" panose="020B0709000202000203" pitchFamily="49" charset="0"/>
              </a:rPr>
              <a:t>obs←bucket.GetObjects</a:t>
            </a:r>
            <a:r>
              <a:rPr lang="en-US" altLang="en-US" sz="1400" dirty="0">
                <a:solidFill>
                  <a:schemeClr val="tx1"/>
                </a:solidFill>
                <a:latin typeface="APL385 Unicode" panose="020B0709000202000203" pitchFamily="49" charset="0"/>
              </a:rPr>
              <a:t> '' 0 'files'</a:t>
            </a:r>
          </a:p>
          <a:p>
            <a:pPr marL="0" indent="0">
              <a:buNone/>
            </a:pPr>
            <a:r>
              <a:rPr lang="en-US" altLang="en-US" sz="1400" dirty="0">
                <a:solidFill>
                  <a:schemeClr val="tx1"/>
                </a:solidFill>
                <a:latin typeface="APL385 Unicode" panose="020B0709000202000203" pitchFamily="49" charset="0"/>
              </a:rPr>
              <a:t>2</a:t>
            </a:r>
          </a:p>
          <a:p>
            <a:pPr marL="0" indent="0">
              <a:buNone/>
            </a:pPr>
            <a:r>
              <a:rPr lang="en-US" altLang="en-US" sz="1400" dirty="0">
                <a:solidFill>
                  <a:schemeClr val="tx1"/>
                </a:solidFill>
                <a:latin typeface="APL385 Unicode" panose="020B0709000202000203" pitchFamily="49" charset="0"/>
              </a:rPr>
              <a:t>      ↑obs.(Folder Key Value)</a:t>
            </a:r>
          </a:p>
          <a:p>
            <a:pPr marL="0" indent="0">
              <a:buNone/>
            </a:pPr>
            <a:r>
              <a:rPr lang="en-US" altLang="en-US" sz="1400" dirty="0">
                <a:solidFill>
                  <a:schemeClr val="tx1"/>
                </a:solidFill>
                <a:latin typeface="APL385 Unicode" panose="020B0709000202000203" pitchFamily="49" charset="0"/>
              </a:rPr>
              <a:t> files/  moretext.txt   </a:t>
            </a:r>
          </a:p>
          <a:p>
            <a:pPr marL="0" indent="0">
              <a:buNone/>
            </a:pPr>
            <a:r>
              <a:rPr lang="en-US" altLang="en-US" sz="1400" dirty="0">
                <a:solidFill>
                  <a:schemeClr val="tx1"/>
                </a:solidFill>
                <a:latin typeface="APL385 Unicode" panose="020B0709000202000203" pitchFamily="49" charset="0"/>
              </a:rPr>
              <a:t> files/  sometext.txt   </a:t>
            </a:r>
          </a:p>
          <a:p>
            <a:pPr marL="0" indent="0">
              <a:buNone/>
            </a:pPr>
            <a:r>
              <a:rPr lang="en-US" altLang="en-US" sz="1400" dirty="0">
                <a:solidFill>
                  <a:schemeClr val="tx1"/>
                </a:solidFill>
                <a:latin typeface="APL385 Unicode" panose="020B0709000202000203" pitchFamily="49" charset="0"/>
              </a:rPr>
              <a:t>      </a:t>
            </a:r>
            <a:r>
              <a:rPr lang="en-US" altLang="en-US" sz="1400" dirty="0" err="1">
                <a:solidFill>
                  <a:schemeClr val="tx1"/>
                </a:solidFill>
                <a:latin typeface="APL385 Unicode" panose="020B0709000202000203" pitchFamily="49" charset="0"/>
              </a:rPr>
              <a:t>obs.GetValue</a:t>
            </a:r>
            <a:r>
              <a:rPr lang="en-US" altLang="en-US" sz="1400" dirty="0">
                <a:solidFill>
                  <a:schemeClr val="tx1"/>
                </a:solidFill>
                <a:latin typeface="APL385 Unicode" panose="020B0709000202000203" pitchFamily="49" charset="0"/>
              </a:rPr>
              <a:t> ⍝ No values until you </a:t>
            </a:r>
            <a:r>
              <a:rPr lang="en-US" altLang="en-US" sz="1400" dirty="0" err="1">
                <a:solidFill>
                  <a:schemeClr val="tx1"/>
                </a:solidFill>
                <a:latin typeface="APL385 Unicode" panose="020B0709000202000203" pitchFamily="49" charset="0"/>
              </a:rPr>
              <a:t>GetValue</a:t>
            </a:r>
            <a:endParaRPr lang="en-US" altLang="en-US" sz="1400" dirty="0">
              <a:solidFill>
                <a:schemeClr val="tx1"/>
              </a:solidFill>
              <a:latin typeface="APL385 Unicode" panose="020B0709000202000203" pitchFamily="49" charset="0"/>
            </a:endParaRPr>
          </a:p>
          <a:p>
            <a:pPr marL="0" indent="0">
              <a:buNone/>
            </a:pPr>
            <a:r>
              <a:rPr lang="en-US" altLang="en-US" sz="1400" dirty="0">
                <a:solidFill>
                  <a:schemeClr val="tx1"/>
                </a:solidFill>
                <a:latin typeface="APL385 Unicode" panose="020B0709000202000203" pitchFamily="49" charset="0"/>
              </a:rPr>
              <a:t>      </a:t>
            </a:r>
            <a:r>
              <a:rPr lang="en-US" altLang="en-US" sz="1400" dirty="0" err="1">
                <a:solidFill>
                  <a:schemeClr val="tx1"/>
                </a:solidFill>
                <a:latin typeface="APL385 Unicode" panose="020B0709000202000203" pitchFamily="49" charset="0"/>
              </a:rPr>
              <a:t>obs.Value</a:t>
            </a:r>
            <a:endParaRPr lang="en-US" altLang="en-US" sz="1400" dirty="0">
              <a:solidFill>
                <a:schemeClr val="tx1"/>
              </a:solidFill>
              <a:latin typeface="APL385 Unicode" panose="020B0709000202000203" pitchFamily="49" charset="0"/>
            </a:endParaRPr>
          </a:p>
          <a:p>
            <a:pPr marL="0" indent="0">
              <a:buNone/>
            </a:pPr>
            <a:r>
              <a:rPr lang="en-US" altLang="en-US" sz="1400" dirty="0">
                <a:solidFill>
                  <a:schemeClr val="tx1"/>
                </a:solidFill>
                <a:latin typeface="APL385 Unicode" panose="020B0709000202000203" pitchFamily="49" charset="0"/>
              </a:rPr>
              <a:t> This is some more text  This is some text </a:t>
            </a:r>
          </a:p>
          <a:p>
            <a:pPr marL="0" indent="0">
              <a:buNone/>
            </a:pPr>
            <a:r>
              <a:rPr lang="en-US" altLang="en-US" sz="1700" dirty="0">
                <a:solidFill>
                  <a:schemeClr val="tx1"/>
                </a:solidFill>
              </a:rPr>
              <a:t>Note that performance is much better if you are running inside AWS (EC2). We will see that later.</a:t>
            </a:r>
          </a:p>
        </p:txBody>
      </p:sp>
      <p:pic>
        <p:nvPicPr>
          <p:cNvPr id="8194" name="Picture 2" descr="Image result for s3 bucket icon">
            <a:extLst>
              <a:ext uri="{FF2B5EF4-FFF2-40B4-BE49-F238E27FC236}">
                <a16:creationId xmlns:a16="http://schemas.microsoft.com/office/drawing/2014/main" id="{E638B68E-CB23-43E7-B684-4B4D7BDD828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4328" y="843558"/>
            <a:ext cx="1086652" cy="1123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25979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E5026-FCBE-4B1A-B24D-3CEF5DBD373F}"/>
              </a:ext>
            </a:extLst>
          </p:cNvPr>
          <p:cNvSpPr>
            <a:spLocks noGrp="1"/>
          </p:cNvSpPr>
          <p:nvPr>
            <p:ph type="title"/>
          </p:nvPr>
        </p:nvSpPr>
        <p:spPr/>
        <p:txBody>
          <a:bodyPr/>
          <a:lstStyle/>
          <a:p>
            <a:r>
              <a:rPr lang="da-DK" dirty="0"/>
              <a:t>S3 Object URI's</a:t>
            </a:r>
            <a:endParaRPr lang="en-GB" dirty="0"/>
          </a:p>
        </p:txBody>
      </p:sp>
      <p:sp>
        <p:nvSpPr>
          <p:cNvPr id="3" name="Content Placeholder 2">
            <a:extLst>
              <a:ext uri="{FF2B5EF4-FFF2-40B4-BE49-F238E27FC236}">
                <a16:creationId xmlns:a16="http://schemas.microsoft.com/office/drawing/2014/main" id="{465F7BD5-CA27-4E24-9C65-EAD109DB7B84}"/>
              </a:ext>
            </a:extLst>
          </p:cNvPr>
          <p:cNvSpPr>
            <a:spLocks noGrp="1"/>
          </p:cNvSpPr>
          <p:nvPr>
            <p:ph idx="1"/>
          </p:nvPr>
        </p:nvSpPr>
        <p:spPr>
          <a:xfrm>
            <a:off x="323527" y="1356615"/>
            <a:ext cx="8064897" cy="3150350"/>
          </a:xfrm>
        </p:spPr>
        <p:txBody>
          <a:bodyPr>
            <a:normAutofit/>
          </a:bodyPr>
          <a:lstStyle/>
          <a:p>
            <a:pPr marL="0" indent="0">
              <a:buNone/>
            </a:pPr>
            <a:r>
              <a:rPr lang="da-DK" dirty="0"/>
              <a:t>You can retrieve a URI that can be used to retrieve an S3 object:</a:t>
            </a:r>
            <a:endParaRPr lang="en-GB" dirty="0"/>
          </a:p>
          <a:p>
            <a:pPr marL="0" indent="0">
              <a:buNone/>
            </a:pPr>
            <a:br>
              <a:rPr lang="en-GB" sz="1400" dirty="0">
                <a:latin typeface="APL385 Unicode" panose="020B0709000202000203" pitchFamily="49" charset="0"/>
              </a:rPr>
            </a:br>
            <a:r>
              <a:rPr lang="en-GB" sz="1400" dirty="0">
                <a:latin typeface="APL385 Unicode" panose="020B0709000202000203" pitchFamily="49" charset="0"/>
              </a:rPr>
              <a:t>      </a:t>
            </a:r>
            <a:r>
              <a:rPr lang="en-GB" sz="1400" dirty="0" err="1">
                <a:latin typeface="APL385 Unicode" panose="020B0709000202000203" pitchFamily="49" charset="0"/>
              </a:rPr>
              <a:t>o.Value</a:t>
            </a:r>
            <a:endParaRPr lang="en-GB" sz="1400" dirty="0">
              <a:latin typeface="APL385 Unicode" panose="020B0709000202000203" pitchFamily="49" charset="0"/>
            </a:endParaRPr>
          </a:p>
          <a:p>
            <a:pPr marL="0" indent="0">
              <a:buNone/>
            </a:pPr>
            <a:r>
              <a:rPr lang="en-GB" sz="1400" dirty="0">
                <a:latin typeface="APL385 Unicode" panose="020B0709000202000203" pitchFamily="49" charset="0"/>
              </a:rPr>
              <a:t>[1,2,3,4]</a:t>
            </a:r>
            <a:br>
              <a:rPr lang="en-GB" sz="1400" dirty="0">
                <a:latin typeface="APL385 Unicode" panose="020B0709000202000203" pitchFamily="49" charset="0"/>
              </a:rPr>
            </a:br>
            <a:r>
              <a:rPr lang="en-GB" sz="1400" dirty="0">
                <a:latin typeface="APL385 Unicode" panose="020B0709000202000203" pitchFamily="49" charset="0"/>
              </a:rPr>
              <a:t>      </a:t>
            </a:r>
            <a:r>
              <a:rPr lang="en-GB" sz="1400" dirty="0" err="1">
                <a:latin typeface="APL385 Unicode" panose="020B0709000202000203" pitchFamily="49" charset="0"/>
              </a:rPr>
              <a:t>o.ACL←'public-read</a:t>
            </a:r>
            <a:r>
              <a:rPr lang="en-GB" sz="1400" dirty="0">
                <a:latin typeface="APL385 Unicode" panose="020B0709000202000203" pitchFamily="49" charset="0"/>
              </a:rPr>
              <a:t>'</a:t>
            </a:r>
          </a:p>
          <a:p>
            <a:pPr marL="0" indent="0">
              <a:buNone/>
            </a:pPr>
            <a:r>
              <a:rPr lang="en-GB" sz="1400" dirty="0">
                <a:latin typeface="APL385 Unicode" panose="020B0709000202000203" pitchFamily="49" charset="0"/>
              </a:rPr>
              <a:t>      </a:t>
            </a:r>
            <a:r>
              <a:rPr lang="en-GB" sz="1400" dirty="0" err="1">
                <a:latin typeface="APL385 Unicode" panose="020B0709000202000203" pitchFamily="49" charset="0"/>
              </a:rPr>
              <a:t>o.Put</a:t>
            </a:r>
            <a:endParaRPr lang="en-GB" sz="1400" dirty="0">
              <a:latin typeface="APL385 Unicode" panose="020B0709000202000203" pitchFamily="49" charset="0"/>
            </a:endParaRPr>
          </a:p>
          <a:p>
            <a:pPr marL="0" indent="0">
              <a:buNone/>
            </a:pPr>
            <a:r>
              <a:rPr lang="en-GB" sz="1400" dirty="0">
                <a:latin typeface="APL385 Unicode" panose="020B0709000202000203" pitchFamily="49" charset="0"/>
              </a:rPr>
              <a:t>      </a:t>
            </a:r>
            <a:r>
              <a:rPr lang="en-GB" sz="1400" dirty="0" err="1">
                <a:latin typeface="APL385 Unicode" panose="020B0709000202000203" pitchFamily="49" charset="0"/>
              </a:rPr>
              <a:t>o.URI</a:t>
            </a:r>
            <a:endParaRPr lang="en-GB" sz="1400" dirty="0">
              <a:latin typeface="APL385 Unicode" panose="020B0709000202000203" pitchFamily="49" charset="0"/>
            </a:endParaRPr>
          </a:p>
          <a:p>
            <a:pPr marL="0" indent="0">
              <a:buNone/>
            </a:pPr>
            <a:r>
              <a:rPr lang="en-GB" sz="1400" dirty="0">
                <a:latin typeface="APL385 Unicode" panose="020B0709000202000203" pitchFamily="49" charset="0"/>
              </a:rPr>
              <a:t>https://d19sp1-test-bucket.s3.eu-west-1.amazonaws.com/json/moretext.json</a:t>
            </a:r>
          </a:p>
          <a:p>
            <a:pPr marL="0" indent="0">
              <a:buNone/>
            </a:pPr>
            <a:r>
              <a:rPr lang="en-GB" sz="1400" dirty="0">
                <a:latin typeface="APL385 Unicode" panose="020B0709000202000203" pitchFamily="49" charset="0"/>
              </a:rPr>
              <a:t>      ]open …</a:t>
            </a:r>
          </a:p>
          <a:p>
            <a:endParaRPr lang="en-GB" dirty="0"/>
          </a:p>
        </p:txBody>
      </p:sp>
      <p:pic>
        <p:nvPicPr>
          <p:cNvPr id="5" name="Picture 4">
            <a:extLst>
              <a:ext uri="{FF2B5EF4-FFF2-40B4-BE49-F238E27FC236}">
                <a16:creationId xmlns:a16="http://schemas.microsoft.com/office/drawing/2014/main" id="{8CEE0485-CDD3-4147-A3AC-AF52D066EDA2}"/>
              </a:ext>
            </a:extLst>
          </p:cNvPr>
          <p:cNvPicPr>
            <a:picLocks noChangeAspect="1"/>
          </p:cNvPicPr>
          <p:nvPr/>
        </p:nvPicPr>
        <p:blipFill>
          <a:blip r:embed="rId2"/>
          <a:stretch>
            <a:fillRect/>
          </a:stretch>
        </p:blipFill>
        <p:spPr>
          <a:xfrm>
            <a:off x="3275856" y="2232765"/>
            <a:ext cx="5758361" cy="1398050"/>
          </a:xfrm>
          <a:prstGeom prst="rect">
            <a:avLst/>
          </a:prstGeom>
        </p:spPr>
      </p:pic>
    </p:spTree>
    <p:extLst>
      <p:ext uri="{BB962C8B-B14F-4D97-AF65-F5344CB8AC3E}">
        <p14:creationId xmlns:p14="http://schemas.microsoft.com/office/powerpoint/2010/main" val="36790294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E5026-FCBE-4B1A-B24D-3CEF5DBD373F}"/>
              </a:ext>
            </a:extLst>
          </p:cNvPr>
          <p:cNvSpPr>
            <a:spLocks noGrp="1"/>
          </p:cNvSpPr>
          <p:nvPr>
            <p:ph type="title"/>
          </p:nvPr>
        </p:nvSpPr>
        <p:spPr/>
        <p:txBody>
          <a:bodyPr/>
          <a:lstStyle/>
          <a:p>
            <a:r>
              <a:rPr lang="da-DK" dirty="0"/>
              <a:t>S3 Object Pre-Signed URI's</a:t>
            </a:r>
            <a:endParaRPr lang="en-GB" dirty="0"/>
          </a:p>
        </p:txBody>
      </p:sp>
      <p:sp>
        <p:nvSpPr>
          <p:cNvPr id="3" name="Content Placeholder 2">
            <a:extLst>
              <a:ext uri="{FF2B5EF4-FFF2-40B4-BE49-F238E27FC236}">
                <a16:creationId xmlns:a16="http://schemas.microsoft.com/office/drawing/2014/main" id="{465F7BD5-CA27-4E24-9C65-EAD109DB7B84}"/>
              </a:ext>
            </a:extLst>
          </p:cNvPr>
          <p:cNvSpPr>
            <a:spLocks noGrp="1"/>
          </p:cNvSpPr>
          <p:nvPr>
            <p:ph idx="1"/>
          </p:nvPr>
        </p:nvSpPr>
        <p:spPr>
          <a:xfrm>
            <a:off x="323527" y="1356615"/>
            <a:ext cx="8424937" cy="3150350"/>
          </a:xfrm>
        </p:spPr>
        <p:txBody>
          <a:bodyPr>
            <a:normAutofit lnSpcReduction="10000"/>
          </a:bodyPr>
          <a:lstStyle/>
          <a:p>
            <a:pPr marL="0" indent="0">
              <a:buNone/>
            </a:pPr>
            <a:r>
              <a:rPr lang="da-DK" dirty="0">
                <a:solidFill>
                  <a:schemeClr val="tx1"/>
                </a:solidFill>
              </a:rPr>
              <a:t>You can generate a time-limited pre-signed URI for private objects:</a:t>
            </a:r>
            <a:endParaRPr lang="en-GB" dirty="0">
              <a:solidFill>
                <a:schemeClr val="tx1"/>
              </a:solidFill>
            </a:endParaRPr>
          </a:p>
          <a:p>
            <a:pPr marL="0" indent="0">
              <a:buNone/>
            </a:pPr>
            <a:br>
              <a:rPr lang="en-GB" sz="1400" dirty="0">
                <a:solidFill>
                  <a:schemeClr val="tx1"/>
                </a:solidFill>
                <a:latin typeface="APL385 Unicode" panose="020B0709000202000203" pitchFamily="49" charset="0"/>
              </a:rPr>
            </a:br>
            <a:r>
              <a:rPr lang="en-GB" sz="1200" dirty="0">
                <a:solidFill>
                  <a:schemeClr val="tx1"/>
                </a:solidFill>
                <a:latin typeface="APL385 Unicode" panose="020B0709000202000203" pitchFamily="49" charset="0"/>
              </a:rPr>
              <a:t>      </a:t>
            </a:r>
            <a:r>
              <a:rPr lang="en-GB" sz="1200" dirty="0" err="1">
                <a:solidFill>
                  <a:schemeClr val="tx1"/>
                </a:solidFill>
                <a:latin typeface="APL385 Unicode" panose="020B0709000202000203" pitchFamily="49" charset="0"/>
              </a:rPr>
              <a:t>o.ACL←'private</a:t>
            </a:r>
            <a:r>
              <a:rPr lang="en-GB" sz="1200" dirty="0">
                <a:solidFill>
                  <a:schemeClr val="tx1"/>
                </a:solidFill>
                <a:latin typeface="APL385 Unicode" panose="020B0709000202000203" pitchFamily="49" charset="0"/>
              </a:rPr>
              <a:t>' ⋄ </a:t>
            </a:r>
            <a:r>
              <a:rPr lang="en-GB" sz="1200" dirty="0" err="1">
                <a:solidFill>
                  <a:schemeClr val="tx1"/>
                </a:solidFill>
                <a:latin typeface="APL385 Unicode" panose="020B0709000202000203" pitchFamily="49" charset="0"/>
              </a:rPr>
              <a:t>o.Put</a:t>
            </a:r>
            <a:endParaRPr lang="en-GB" sz="1200" dirty="0">
              <a:solidFill>
                <a:schemeClr val="tx1"/>
              </a:solidFill>
              <a:latin typeface="APL385 Unicode" panose="020B0709000202000203" pitchFamily="49" charset="0"/>
            </a:endParaRPr>
          </a:p>
          <a:p>
            <a:pPr marL="0" indent="0">
              <a:buNone/>
            </a:pPr>
            <a:r>
              <a:rPr lang="en-GB" sz="1200" dirty="0">
                <a:solidFill>
                  <a:schemeClr val="tx1"/>
                </a:solidFill>
                <a:latin typeface="APL385 Unicode" panose="020B0709000202000203" pitchFamily="49" charset="0"/>
              </a:rPr>
              <a:t>      </a:t>
            </a:r>
            <a:r>
              <a:rPr lang="en-GB" sz="1200" dirty="0" err="1">
                <a:solidFill>
                  <a:schemeClr val="tx1"/>
                </a:solidFill>
                <a:latin typeface="APL385 Unicode" panose="020B0709000202000203" pitchFamily="49" charset="0"/>
              </a:rPr>
              <a:t>o.URI</a:t>
            </a:r>
            <a:br>
              <a:rPr lang="en-GB" sz="1200" dirty="0">
                <a:solidFill>
                  <a:schemeClr val="tx1"/>
                </a:solidFill>
                <a:latin typeface="APL385 Unicode" panose="020B0709000202000203" pitchFamily="49" charset="0"/>
              </a:rPr>
            </a:br>
            <a:r>
              <a:rPr lang="en-GB" sz="1200" dirty="0">
                <a:solidFill>
                  <a:schemeClr val="tx1"/>
                </a:solidFill>
                <a:latin typeface="APL385 Unicode" panose="020B0709000202000203" pitchFamily="49" charset="0"/>
              </a:rPr>
              <a:t>https://d19sp1-test-bucket.s3.eu-west-1.amazonaws.com/json/moretext.json</a:t>
            </a:r>
          </a:p>
          <a:p>
            <a:pPr marL="0" indent="0">
              <a:buNone/>
            </a:pPr>
            <a:r>
              <a:rPr lang="en-US" altLang="en-US" sz="1200" dirty="0">
                <a:solidFill>
                  <a:schemeClr val="tx1"/>
                </a:solidFill>
                <a:latin typeface="APL385 Unicode" panose="020B0709000202000203" pitchFamily="49" charset="0"/>
              </a:rPr>
              <a:t>      </a:t>
            </a:r>
            <a:r>
              <a:rPr lang="en-US" altLang="en-US" sz="1200" dirty="0" err="1">
                <a:solidFill>
                  <a:schemeClr val="tx1"/>
                </a:solidFill>
                <a:latin typeface="APL385 Unicode" panose="020B0709000202000203" pitchFamily="49" charset="0"/>
              </a:rPr>
              <a:t>o.GeneratePreSignedGet</a:t>
            </a:r>
            <a:r>
              <a:rPr lang="en-US" altLang="en-US" sz="1200" dirty="0">
                <a:solidFill>
                  <a:schemeClr val="tx1"/>
                </a:solidFill>
                <a:latin typeface="APL385 Unicode" panose="020B0709000202000203" pitchFamily="49" charset="0"/>
              </a:rPr>
              <a:t> 60 ⍝ Valid for 60 seconds</a:t>
            </a:r>
          </a:p>
          <a:p>
            <a:pPr marL="0" indent="0">
              <a:buNone/>
            </a:pPr>
            <a:r>
              <a:rPr lang="en-US" altLang="en-US" sz="1200" dirty="0">
                <a:solidFill>
                  <a:schemeClr val="tx1"/>
                </a:solidFill>
                <a:latin typeface="APL385 Unicode" panose="020B0709000202000203" pitchFamily="49" charset="0"/>
              </a:rPr>
              <a:t>https://d19sp1-test-bucket.s3.eu-west-1.amazonaws.com/json/moretext.json?X-Amz-Algorithm=AWS4-HMAC-SHA256&amp;X-Amz-Credential=AKIAVEG2KDMMFRAVBKO3%2F20190905%2Feu-west-1%2Fs3%2Faws4_request&amp;X-Amz-Date=20190905T132121Z&amp;X-Amz-Expires=60&amp;X-Amz-SignedHeaders=host&amp;X-Amz-Signature=bc20bbb6b10b49380f52456c5c40e476210483b41845a284d1a86a4fb08fd227</a:t>
            </a:r>
            <a:br>
              <a:rPr lang="en-US" altLang="en-US" sz="1200" dirty="0">
                <a:solidFill>
                  <a:schemeClr val="tx1"/>
                </a:solidFill>
                <a:latin typeface="APL385 Unicode" panose="020B0709000202000203" pitchFamily="49" charset="0"/>
              </a:rPr>
            </a:br>
            <a:endParaRPr lang="en-US" altLang="en-US" sz="2800" dirty="0">
              <a:solidFill>
                <a:schemeClr val="tx1"/>
              </a:solidFill>
              <a:latin typeface="Arial" panose="020B0604020202020204" pitchFamily="34" charset="0"/>
            </a:endParaRPr>
          </a:p>
          <a:p>
            <a:pPr marL="0" indent="0">
              <a:buNone/>
            </a:pPr>
            <a:endParaRPr lang="en-GB" sz="1200" dirty="0">
              <a:solidFill>
                <a:schemeClr val="tx1"/>
              </a:solidFill>
              <a:latin typeface="APL385 Unicode" panose="020B0709000202000203" pitchFamily="49" charset="0"/>
            </a:endParaRPr>
          </a:p>
          <a:p>
            <a:pPr marL="0" indent="0">
              <a:buNone/>
            </a:pPr>
            <a:endParaRPr lang="en-GB" sz="1200" dirty="0">
              <a:solidFill>
                <a:schemeClr val="tx1"/>
              </a:solidFill>
              <a:latin typeface="APL385 Unicode" panose="020B0709000202000203" pitchFamily="49" charset="0"/>
            </a:endParaRPr>
          </a:p>
          <a:p>
            <a:pPr marL="0" indent="0">
              <a:buNone/>
            </a:pPr>
            <a:endParaRPr lang="en-GB" dirty="0">
              <a:solidFill>
                <a:schemeClr val="tx1"/>
              </a:solidFill>
            </a:endParaRPr>
          </a:p>
        </p:txBody>
      </p:sp>
      <p:pic>
        <p:nvPicPr>
          <p:cNvPr id="6" name="Picture 5">
            <a:extLst>
              <a:ext uri="{FF2B5EF4-FFF2-40B4-BE49-F238E27FC236}">
                <a16:creationId xmlns:a16="http://schemas.microsoft.com/office/drawing/2014/main" id="{40345587-63A7-424F-979C-2C7BD492F303}"/>
              </a:ext>
            </a:extLst>
          </p:cNvPr>
          <p:cNvPicPr>
            <a:picLocks noChangeAspect="1"/>
          </p:cNvPicPr>
          <p:nvPr/>
        </p:nvPicPr>
        <p:blipFill>
          <a:blip r:embed="rId2"/>
          <a:stretch>
            <a:fillRect/>
          </a:stretch>
        </p:blipFill>
        <p:spPr>
          <a:xfrm>
            <a:off x="3174111" y="2980525"/>
            <a:ext cx="5940152" cy="2128320"/>
          </a:xfrm>
          <a:prstGeom prst="rect">
            <a:avLst/>
          </a:prstGeom>
        </p:spPr>
      </p:pic>
      <p:pic>
        <p:nvPicPr>
          <p:cNvPr id="8" name="Picture 7">
            <a:extLst>
              <a:ext uri="{FF2B5EF4-FFF2-40B4-BE49-F238E27FC236}">
                <a16:creationId xmlns:a16="http://schemas.microsoft.com/office/drawing/2014/main" id="{7E7AE5D5-EF28-45DC-9746-4079A82D86AD}"/>
              </a:ext>
            </a:extLst>
          </p:cNvPr>
          <p:cNvPicPr>
            <a:picLocks noChangeAspect="1"/>
          </p:cNvPicPr>
          <p:nvPr/>
        </p:nvPicPr>
        <p:blipFill>
          <a:blip r:embed="rId3"/>
          <a:stretch>
            <a:fillRect/>
          </a:stretch>
        </p:blipFill>
        <p:spPr>
          <a:xfrm>
            <a:off x="2826646" y="1146137"/>
            <a:ext cx="6317354" cy="1180921"/>
          </a:xfrm>
          <a:prstGeom prst="rect">
            <a:avLst/>
          </a:prstGeom>
        </p:spPr>
      </p:pic>
      <p:pic>
        <p:nvPicPr>
          <p:cNvPr id="9" name="Picture 8">
            <a:extLst>
              <a:ext uri="{FF2B5EF4-FFF2-40B4-BE49-F238E27FC236}">
                <a16:creationId xmlns:a16="http://schemas.microsoft.com/office/drawing/2014/main" id="{B961C454-73F2-4B42-849D-2944FFD1DEC1}"/>
              </a:ext>
            </a:extLst>
          </p:cNvPr>
          <p:cNvPicPr>
            <a:picLocks noChangeAspect="1"/>
          </p:cNvPicPr>
          <p:nvPr/>
        </p:nvPicPr>
        <p:blipFill>
          <a:blip r:embed="rId4"/>
          <a:stretch>
            <a:fillRect/>
          </a:stretch>
        </p:blipFill>
        <p:spPr>
          <a:xfrm>
            <a:off x="2826646" y="2145040"/>
            <a:ext cx="6317354" cy="2516623"/>
          </a:xfrm>
          <a:prstGeom prst="rect">
            <a:avLst/>
          </a:prstGeom>
        </p:spPr>
      </p:pic>
    </p:spTree>
    <p:extLst>
      <p:ext uri="{BB962C8B-B14F-4D97-AF65-F5344CB8AC3E}">
        <p14:creationId xmlns:p14="http://schemas.microsoft.com/office/powerpoint/2010/main" val="3532035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5F234-609F-4FD2-A535-12075D5A0F42}"/>
              </a:ext>
            </a:extLst>
          </p:cNvPr>
          <p:cNvSpPr>
            <a:spLocks noGrp="1"/>
          </p:cNvSpPr>
          <p:nvPr>
            <p:ph type="title"/>
          </p:nvPr>
        </p:nvSpPr>
        <p:spPr/>
        <p:txBody>
          <a:bodyPr/>
          <a:lstStyle/>
          <a:p>
            <a:r>
              <a:rPr lang="da-DK" dirty="0"/>
              <a:t>Exercise 1</a:t>
            </a:r>
            <a:endParaRPr lang="en-GB" dirty="0"/>
          </a:p>
        </p:txBody>
      </p:sp>
      <p:sp>
        <p:nvSpPr>
          <p:cNvPr id="3" name="Content Placeholder 2">
            <a:extLst>
              <a:ext uri="{FF2B5EF4-FFF2-40B4-BE49-F238E27FC236}">
                <a16:creationId xmlns:a16="http://schemas.microsoft.com/office/drawing/2014/main" id="{72D10BE1-7163-4592-8D2F-576DB360622B}"/>
              </a:ext>
            </a:extLst>
          </p:cNvPr>
          <p:cNvSpPr>
            <a:spLocks noGrp="1"/>
          </p:cNvSpPr>
          <p:nvPr>
            <p:ph idx="1"/>
          </p:nvPr>
        </p:nvSpPr>
        <p:spPr/>
        <p:txBody>
          <a:bodyPr/>
          <a:lstStyle/>
          <a:p>
            <a:r>
              <a:rPr lang="da-DK" dirty="0"/>
              <a:t>Open the 'd19apps' S3 bucket</a:t>
            </a:r>
          </a:p>
          <a:p>
            <a:r>
              <a:rPr lang="da-DK" dirty="0"/>
              <a:t>Store some data in an S3 object</a:t>
            </a:r>
          </a:p>
          <a:p>
            <a:r>
              <a:rPr lang="da-DK" dirty="0"/>
              <a:t>Generate a SecureURI valid for 2 minutes and test that you can open it</a:t>
            </a:r>
          </a:p>
          <a:p>
            <a:r>
              <a:rPr lang="da-DK" dirty="0"/>
              <a:t>Retrieve the value back to APL</a:t>
            </a:r>
          </a:p>
          <a:p>
            <a:r>
              <a:rPr lang="da-DK" dirty="0"/>
              <a:t>Share it with the person next to you and both do some updates</a:t>
            </a:r>
          </a:p>
        </p:txBody>
      </p:sp>
      <p:sp>
        <p:nvSpPr>
          <p:cNvPr id="4" name="Content Placeholder 3">
            <a:extLst>
              <a:ext uri="{FF2B5EF4-FFF2-40B4-BE49-F238E27FC236}">
                <a16:creationId xmlns:a16="http://schemas.microsoft.com/office/drawing/2014/main" id="{8434E565-4536-4F1F-80A9-A99565434D9E}"/>
              </a:ext>
            </a:extLst>
          </p:cNvPr>
          <p:cNvSpPr>
            <a:spLocks noGrp="1"/>
          </p:cNvSpPr>
          <p:nvPr>
            <p:ph idx="10"/>
          </p:nvPr>
        </p:nvSpPr>
        <p:spPr/>
        <p:txBody>
          <a:bodyPr/>
          <a:lstStyle/>
          <a:p>
            <a:endParaRPr lang="en-GB" dirty="0"/>
          </a:p>
        </p:txBody>
      </p:sp>
    </p:spTree>
    <p:extLst>
      <p:ext uri="{BB962C8B-B14F-4D97-AF65-F5344CB8AC3E}">
        <p14:creationId xmlns:p14="http://schemas.microsoft.com/office/powerpoint/2010/main" val="31407432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5F234-609F-4FD2-A535-12075D5A0F42}"/>
              </a:ext>
            </a:extLst>
          </p:cNvPr>
          <p:cNvSpPr>
            <a:spLocks noGrp="1"/>
          </p:cNvSpPr>
          <p:nvPr>
            <p:ph type="title"/>
          </p:nvPr>
        </p:nvSpPr>
        <p:spPr/>
        <p:txBody>
          <a:bodyPr/>
          <a:lstStyle/>
          <a:p>
            <a:r>
              <a:rPr lang="da-DK" dirty="0"/>
              <a:t>Exercise 1 - Solutions</a:t>
            </a:r>
            <a:endParaRPr lang="en-GB" dirty="0"/>
          </a:p>
        </p:txBody>
      </p:sp>
      <p:sp>
        <p:nvSpPr>
          <p:cNvPr id="4" name="Content Placeholder 3">
            <a:extLst>
              <a:ext uri="{FF2B5EF4-FFF2-40B4-BE49-F238E27FC236}">
                <a16:creationId xmlns:a16="http://schemas.microsoft.com/office/drawing/2014/main" id="{8434E565-4536-4F1F-80A9-A99565434D9E}"/>
              </a:ext>
            </a:extLst>
          </p:cNvPr>
          <p:cNvSpPr>
            <a:spLocks noGrp="1"/>
          </p:cNvSpPr>
          <p:nvPr>
            <p:ph idx="10"/>
          </p:nvPr>
        </p:nvSpPr>
        <p:spPr/>
        <p:txBody>
          <a:bodyPr/>
          <a:lstStyle/>
          <a:p>
            <a:endParaRPr lang="en-GB" dirty="0"/>
          </a:p>
        </p:txBody>
      </p:sp>
      <p:sp>
        <p:nvSpPr>
          <p:cNvPr id="5" name="Rectangle 1">
            <a:extLst>
              <a:ext uri="{FF2B5EF4-FFF2-40B4-BE49-F238E27FC236}">
                <a16:creationId xmlns:a16="http://schemas.microsoft.com/office/drawing/2014/main" id="{9BB4415C-3C55-419D-B098-EE6D239AB0F2}"/>
              </a:ext>
            </a:extLst>
          </p:cNvPr>
          <p:cNvSpPr>
            <a:spLocks noGrp="1" noChangeArrowheads="1"/>
          </p:cNvSpPr>
          <p:nvPr>
            <p:ph idx="1"/>
          </p:nvPr>
        </p:nvSpPr>
        <p:spPr bwMode="auto">
          <a:xfrm>
            <a:off x="755576" y="1223630"/>
            <a:ext cx="5216493"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lvl="0" indent="0" eaLnBrk="0" fontAlgn="base" hangingPunct="0">
              <a:spcBef>
                <a:spcPct val="0"/>
              </a:spcBef>
              <a:spcAft>
                <a:spcPct val="0"/>
              </a:spcAft>
              <a:buClrTx/>
              <a:buSzTx/>
              <a:buNone/>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Open / </a:t>
            </a:r>
            <a:r>
              <a:rPr kumimoji="0" lang="en-US" altLang="en-US"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Initialise</a:t>
            </a: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Bucket</a:t>
            </a:r>
            <a:r>
              <a:rPr kumimoji="0" lang="en-US" altLang="en-US" sz="900" b="0" i="0" u="none" strike="noStrike" cap="none" normalizeH="0" baseline="0" dirty="0">
                <a:ln>
                  <a:noFill/>
                </a:ln>
                <a:solidFill>
                  <a:schemeClr val="tx1"/>
                </a:solidFill>
                <a:effectLst/>
                <a:latin typeface="APL385 Unicode" panose="020B0709000202000203" pitchFamily="49" charset="0"/>
              </a:rPr>
              <a:t>:</a:t>
            </a:r>
          </a:p>
          <a:p>
            <a:pPr marL="0" lvl="0" indent="0" eaLnBrk="0" fontAlgn="base" hangingPunct="0">
              <a:spcBef>
                <a:spcPct val="0"/>
              </a:spcBef>
              <a:spcAft>
                <a:spcPct val="0"/>
              </a:spcAft>
              <a:buClrTx/>
              <a:buSzTx/>
              <a:buNone/>
            </a:pPr>
            <a:r>
              <a:rPr kumimoji="0" lang="en-US" altLang="en-US" sz="900" b="0" i="0" u="none" strike="noStrike" cap="none" normalizeH="0" baseline="0" dirty="0">
                <a:ln>
                  <a:noFill/>
                </a:ln>
                <a:solidFill>
                  <a:schemeClr val="tx1"/>
                </a:solidFill>
                <a:effectLst/>
                <a:latin typeface="APL385 Unicode" panose="020B0709000202000203" pitchFamily="49" charset="0"/>
              </a:rPr>
              <a:t>      </a:t>
            </a:r>
            <a:r>
              <a:rPr kumimoji="0" lang="en-US" altLang="en-US" sz="900" b="0" i="0" u="none" strike="noStrike" cap="none" normalizeH="0" baseline="0" dirty="0" err="1">
                <a:ln>
                  <a:noFill/>
                </a:ln>
                <a:solidFill>
                  <a:schemeClr val="tx1"/>
                </a:solidFill>
                <a:effectLst/>
                <a:latin typeface="APL385 Unicode" panose="020B0709000202000203" pitchFamily="49" charset="0"/>
              </a:rPr>
              <a:t>aws</a:t>
            </a:r>
            <a:r>
              <a:rPr lang="en-US" altLang="en-US" sz="900" dirty="0">
                <a:solidFill>
                  <a:schemeClr val="tx1"/>
                </a:solidFill>
                <a:latin typeface="APL385 Unicode" panose="020B0709000202000203" pitchFamily="49" charset="0"/>
              </a:rPr>
              <a:t>←#.</a:t>
            </a:r>
            <a:r>
              <a:rPr lang="en-US" altLang="en-US" sz="900" dirty="0" err="1">
                <a:solidFill>
                  <a:schemeClr val="tx1"/>
                </a:solidFill>
                <a:latin typeface="APL385 Unicode" panose="020B0709000202000203" pitchFamily="49" charset="0"/>
              </a:rPr>
              <a:t>CarlisleGroup.AWSTools</a:t>
            </a:r>
            <a:br>
              <a:rPr kumimoji="0" lang="en-US" altLang="en-US" sz="900" b="0" i="0" u="none" strike="noStrike" cap="none" normalizeH="0" baseline="0" dirty="0">
                <a:ln>
                  <a:noFill/>
                </a:ln>
                <a:solidFill>
                  <a:schemeClr val="tx1"/>
                </a:solidFill>
                <a:effectLst/>
                <a:latin typeface="APL385 Unicode" panose="020B0709000202000203" pitchFamily="49" charset="0"/>
              </a:rPr>
            </a:br>
            <a:r>
              <a:rPr kumimoji="0" lang="en-US" altLang="en-US" sz="900" b="0" i="0" u="none" strike="noStrike" cap="none" normalizeH="0" baseline="0" dirty="0">
                <a:ln>
                  <a:noFill/>
                </a:ln>
                <a:solidFill>
                  <a:schemeClr val="tx1"/>
                </a:solidFill>
                <a:effectLst/>
                <a:latin typeface="APL385 Unicode" panose="020B0709000202000203" pitchFamily="49" charset="0"/>
              </a:rPr>
              <a:t>      </a:t>
            </a:r>
            <a:r>
              <a:rPr kumimoji="0" lang="en-US" altLang="en-US" sz="900" b="0" i="0" u="none" strike="noStrike" cap="none" normalizeH="0" baseline="0" dirty="0" err="1">
                <a:ln>
                  <a:noFill/>
                </a:ln>
                <a:solidFill>
                  <a:schemeClr val="tx1"/>
                </a:solidFill>
                <a:effectLst/>
                <a:latin typeface="APL385 Unicode" panose="020B0709000202000203" pitchFamily="49" charset="0"/>
              </a:rPr>
              <a:t>c←aws.Client.New</a:t>
            </a:r>
            <a:r>
              <a:rPr kumimoji="0" lang="en-US" altLang="en-US" sz="900" b="0" i="0" u="none" strike="noStrike" cap="none" normalizeH="0" baseline="0" dirty="0">
                <a:ln>
                  <a:noFill/>
                </a:ln>
                <a:solidFill>
                  <a:schemeClr val="tx1"/>
                </a:solidFill>
                <a:effectLst/>
                <a:latin typeface="APL385 Unicode" panose="020B0709000202000203" pitchFamily="49" charset="0"/>
              </a:rPr>
              <a:t> 's3' 'us-east-2'</a:t>
            </a:r>
          </a:p>
          <a:p>
            <a:pPr marL="0" lvl="0" indent="0" eaLnBrk="0" fontAlgn="base" hangingPunct="0">
              <a:spcBef>
                <a:spcPct val="0"/>
              </a:spcBef>
              <a:spcAft>
                <a:spcPct val="0"/>
              </a:spcAft>
              <a:buClrTx/>
              <a:buSzTx/>
              <a:buNone/>
            </a:pPr>
            <a:r>
              <a:rPr kumimoji="0" lang="en-US" altLang="en-US" sz="900" b="0" i="0" u="none" strike="noStrike" cap="none" normalizeH="0" baseline="0" dirty="0">
                <a:ln>
                  <a:noFill/>
                </a:ln>
                <a:solidFill>
                  <a:schemeClr val="tx1"/>
                </a:solidFill>
                <a:effectLst/>
                <a:latin typeface="APL385 Unicode" panose="020B0709000202000203" pitchFamily="49" charset="0"/>
              </a:rPr>
              <a:t>     </a:t>
            </a:r>
            <a:r>
              <a:rPr lang="da-DK" sz="900" dirty="0">
                <a:solidFill>
                  <a:schemeClr val="tx1"/>
                </a:solidFill>
                <a:latin typeface="APL385 Unicode" panose="020B0709000202000203" pitchFamily="49" charset="0"/>
              </a:rPr>
              <a:t> keys←{2 ⎕NQ '.' 'GetEnvironment' ⍵}¨'AWS_AccessKey' 'AWS_SecretKey'</a:t>
            </a:r>
            <a:br>
              <a:rPr kumimoji="0" lang="en-US" altLang="en-US" sz="900" b="0" i="0" u="none" strike="noStrike" cap="none" normalizeH="0" baseline="0" dirty="0">
                <a:ln>
                  <a:noFill/>
                </a:ln>
                <a:solidFill>
                  <a:schemeClr val="tx1"/>
                </a:solidFill>
                <a:effectLst/>
                <a:latin typeface="APL385 Unicode" panose="020B0709000202000203" pitchFamily="49" charset="0"/>
              </a:rPr>
            </a:br>
            <a:r>
              <a:rPr kumimoji="0" lang="en-US" altLang="en-US" sz="900" b="0" i="0" u="none" strike="noStrike" cap="none" normalizeH="0" baseline="0" dirty="0">
                <a:ln>
                  <a:noFill/>
                </a:ln>
                <a:solidFill>
                  <a:schemeClr val="tx1"/>
                </a:solidFill>
                <a:effectLst/>
                <a:latin typeface="APL385 Unicode" panose="020B0709000202000203" pitchFamily="49" charset="0"/>
              </a:rPr>
              <a:t>      c.(</a:t>
            </a:r>
            <a:r>
              <a:rPr kumimoji="0" lang="en-US" altLang="en-US" sz="900" b="0" i="0" u="none" strike="noStrike" cap="none" normalizeH="0" baseline="0" dirty="0" err="1">
                <a:ln>
                  <a:noFill/>
                </a:ln>
                <a:solidFill>
                  <a:schemeClr val="tx1"/>
                </a:solidFill>
                <a:effectLst/>
                <a:latin typeface="APL385 Unicode" panose="020B0709000202000203" pitchFamily="49" charset="0"/>
              </a:rPr>
              <a:t>AccessKey</a:t>
            </a:r>
            <a:r>
              <a:rPr kumimoji="0" lang="en-US" altLang="en-US" sz="900" b="0" i="0" u="none" strike="noStrike" cap="none" normalizeH="0" baseline="0" dirty="0">
                <a:ln>
                  <a:noFill/>
                </a:ln>
                <a:solidFill>
                  <a:schemeClr val="tx1"/>
                </a:solidFill>
                <a:effectLst/>
                <a:latin typeface="APL385 Unicode" panose="020B0709000202000203" pitchFamily="49" charset="0"/>
              </a:rPr>
              <a:t> </a:t>
            </a:r>
            <a:r>
              <a:rPr kumimoji="0" lang="en-US" altLang="en-US" sz="900" b="0" i="0" u="none" strike="noStrike" cap="none" normalizeH="0" baseline="0" dirty="0" err="1">
                <a:ln>
                  <a:noFill/>
                </a:ln>
                <a:solidFill>
                  <a:schemeClr val="tx1"/>
                </a:solidFill>
                <a:effectLst/>
                <a:latin typeface="APL385 Unicode" panose="020B0709000202000203" pitchFamily="49" charset="0"/>
              </a:rPr>
              <a:t>SecretKey</a:t>
            </a:r>
            <a:r>
              <a:rPr kumimoji="0" lang="en-US" altLang="en-US" sz="900" b="0" i="0" u="none" strike="noStrike" cap="none" normalizeH="0" baseline="0" dirty="0">
                <a:ln>
                  <a:noFill/>
                </a:ln>
                <a:solidFill>
                  <a:schemeClr val="tx1"/>
                </a:solidFill>
                <a:effectLst/>
                <a:latin typeface="APL385 Unicode" panose="020B0709000202000203" pitchFamily="49" charset="0"/>
              </a:rPr>
              <a:t>)←keys</a:t>
            </a:r>
            <a:br>
              <a:rPr kumimoji="0" lang="en-US" altLang="en-US" sz="900" b="0" i="0" u="none" strike="noStrike" cap="none" normalizeH="0" baseline="0" dirty="0">
                <a:ln>
                  <a:noFill/>
                </a:ln>
                <a:solidFill>
                  <a:schemeClr val="tx1"/>
                </a:solidFill>
                <a:effectLst/>
                <a:latin typeface="APL385 Unicode" panose="020B0709000202000203" pitchFamily="49" charset="0"/>
              </a:rPr>
            </a:br>
            <a:r>
              <a:rPr kumimoji="0" lang="en-US" altLang="en-US" sz="900" b="0" i="0" u="none" strike="noStrike" cap="none" normalizeH="0" baseline="0" dirty="0">
                <a:ln>
                  <a:noFill/>
                </a:ln>
                <a:solidFill>
                  <a:schemeClr val="tx1"/>
                </a:solidFill>
                <a:effectLst/>
                <a:latin typeface="APL385 Unicode" panose="020B0709000202000203" pitchFamily="49" charset="0"/>
              </a:rPr>
              <a:t>      b←aws.S3.Bucket.New c 'd19apps'</a:t>
            </a:r>
            <a:br>
              <a:rPr kumimoji="0" lang="en-US" altLang="en-US" sz="900" b="0" i="0" u="none" strike="noStrike" cap="none" normalizeH="0" baseline="0" dirty="0">
                <a:ln>
                  <a:noFill/>
                </a:ln>
                <a:solidFill>
                  <a:schemeClr val="tx1"/>
                </a:solidFill>
                <a:effectLst/>
                <a:latin typeface="APL385 Unicode" panose="020B0709000202000203" pitchFamily="49" charset="0"/>
              </a:rPr>
            </a:br>
            <a:r>
              <a:rPr kumimoji="0" lang="en-US" altLang="en-US" sz="900" b="0" i="0" u="none" strike="noStrike" cap="none" normalizeH="0" baseline="0" dirty="0">
                <a:ln>
                  <a:noFill/>
                </a:ln>
                <a:solidFill>
                  <a:schemeClr val="tx1"/>
                </a:solidFill>
                <a:effectLst/>
                <a:latin typeface="APL385 Unicode" panose="020B0709000202000203" pitchFamily="49" charset="0"/>
              </a:rPr>
              <a:t>      </a:t>
            </a:r>
            <a:r>
              <a:rPr kumimoji="0" lang="en-US" altLang="en-US" sz="900" b="0" i="0" u="none" strike="noStrike" cap="none" normalizeH="0" baseline="0" dirty="0" err="1">
                <a:ln>
                  <a:noFill/>
                </a:ln>
                <a:solidFill>
                  <a:schemeClr val="tx1"/>
                </a:solidFill>
                <a:effectLst/>
                <a:latin typeface="APL385 Unicode" panose="020B0709000202000203" pitchFamily="49" charset="0"/>
              </a:rPr>
              <a:t>b.Exists</a:t>
            </a:r>
            <a:r>
              <a:rPr kumimoji="0" lang="en-US" altLang="en-US" sz="900" b="0" i="0" u="none" strike="noStrike" cap="none" normalizeH="0" baseline="0" dirty="0">
                <a:ln>
                  <a:noFill/>
                </a:ln>
                <a:solidFill>
                  <a:schemeClr val="tx1"/>
                </a:solidFill>
                <a:effectLst/>
                <a:latin typeface="APL385 Unicode" panose="020B0709000202000203" pitchFamily="49" charset="0"/>
              </a:rPr>
              <a:t> ⍝ If 0, call </a:t>
            </a:r>
            <a:r>
              <a:rPr kumimoji="0" lang="en-US" altLang="en-US" sz="900" b="0" i="0" u="none" strike="noStrike" cap="none" normalizeH="0" baseline="0" dirty="0" err="1">
                <a:ln>
                  <a:noFill/>
                </a:ln>
                <a:solidFill>
                  <a:schemeClr val="tx1"/>
                </a:solidFill>
                <a:effectLst/>
                <a:latin typeface="APL385 Unicode" panose="020B0709000202000203" pitchFamily="49" charset="0"/>
              </a:rPr>
              <a:t>b.Create</a:t>
            </a:r>
            <a:br>
              <a:rPr kumimoji="0" lang="en-US" altLang="en-US" sz="900" b="0" i="0" u="none" strike="noStrike" cap="none" normalizeH="0" baseline="0" dirty="0">
                <a:ln>
                  <a:noFill/>
                </a:ln>
                <a:solidFill>
                  <a:schemeClr val="tx1"/>
                </a:solidFill>
                <a:effectLst/>
                <a:latin typeface="APL385 Unicode" panose="020B0709000202000203" pitchFamily="49" charset="0"/>
              </a:rPr>
            </a:br>
            <a:r>
              <a:rPr kumimoji="0" lang="en-US" altLang="en-US" sz="900" b="0" i="0" u="none" strike="noStrike" cap="none" normalizeH="0" baseline="0" dirty="0">
                <a:ln>
                  <a:noFill/>
                </a:ln>
                <a:solidFill>
                  <a:schemeClr val="tx1"/>
                </a:solidFill>
                <a:effectLst/>
                <a:latin typeface="APL385 Unicode" panose="020B0709000202000203" pitchFamily="49" charset="0"/>
              </a:rPr>
              <a:t>1</a:t>
            </a:r>
            <a:r>
              <a:rPr kumimoji="0" lang="en-US" altLang="en-US" sz="900" b="0" i="0" u="none" strike="noStrike" cap="none" normalizeH="0" baseline="0" dirty="0">
                <a:ln>
                  <a:noFill/>
                </a:ln>
                <a:solidFill>
                  <a:schemeClr val="tx1"/>
                </a:solidFill>
                <a:effectLst/>
                <a:latin typeface="Arial" panose="020B0604020202020204" pitchFamily="34" charset="0"/>
              </a:rPr>
              <a:t> </a:t>
            </a:r>
            <a:br>
              <a:rPr kumimoji="0" lang="en-US" altLang="en-US" sz="900" b="0" i="0" u="none" strike="noStrike" cap="none" normalizeH="0" baseline="0" dirty="0">
                <a:ln>
                  <a:noFill/>
                </a:ln>
                <a:solidFill>
                  <a:schemeClr val="tx1"/>
                </a:solidFill>
                <a:effectLst/>
                <a:latin typeface="Arial" panose="020B0604020202020204" pitchFamily="34" charset="0"/>
              </a:rPr>
            </a:br>
            <a:endParaRPr kumimoji="0" lang="en-US" altLang="en-US" sz="900" b="0" i="0" u="none" strike="noStrike" cap="none" normalizeH="0" baseline="0" dirty="0">
              <a:ln>
                <a:noFill/>
              </a:ln>
              <a:solidFill>
                <a:schemeClr val="tx1"/>
              </a:solidFill>
              <a:effectLst/>
              <a:latin typeface="Arial" panose="020B0604020202020204" pitchFamily="34" charset="0"/>
            </a:endParaRPr>
          </a:p>
          <a:p>
            <a:pPr marL="0" lvl="0" indent="0" eaLnBrk="0" fontAlgn="base" hangingPunct="0">
              <a:spcBef>
                <a:spcPct val="0"/>
              </a:spcBef>
              <a:spcAft>
                <a:spcPct val="0"/>
              </a:spcAft>
              <a:buClrTx/>
              <a:buSzTx/>
              <a:buNone/>
            </a:pPr>
            <a:r>
              <a:rPr lang="en-US" altLang="en-US" sz="900" dirty="0">
                <a:solidFill>
                  <a:schemeClr val="tx1"/>
                </a:solidFill>
                <a:latin typeface="Arial" panose="020B0604020202020204" pitchFamily="34" charset="0"/>
              </a:rPr>
              <a:t>Write to object and generate Secure URI:</a:t>
            </a:r>
            <a:br>
              <a:rPr lang="en-US" altLang="en-US" sz="900" dirty="0">
                <a:solidFill>
                  <a:schemeClr val="tx1"/>
                </a:solidFill>
                <a:latin typeface="APL385 Unicode" panose="020B0709000202000203" pitchFamily="49" charset="0"/>
              </a:rPr>
            </a:br>
            <a:r>
              <a:rPr lang="en-US" altLang="en-US" sz="900" dirty="0">
                <a:solidFill>
                  <a:schemeClr val="tx1"/>
                </a:solidFill>
                <a:latin typeface="APL385 Unicode" panose="020B0709000202000203" pitchFamily="49" charset="0"/>
              </a:rPr>
              <a:t>      o←aws.S3.Object.New b</a:t>
            </a:r>
          </a:p>
          <a:p>
            <a:pPr marL="0" lvl="0" indent="0" eaLnBrk="0" fontAlgn="base" hangingPunct="0">
              <a:spcBef>
                <a:spcPct val="0"/>
              </a:spcBef>
              <a:spcAft>
                <a:spcPct val="0"/>
              </a:spcAft>
              <a:buClrTx/>
              <a:buSzTx/>
              <a:buNone/>
            </a:pPr>
            <a:r>
              <a:rPr lang="en-US" altLang="en-US" sz="900" dirty="0">
                <a:solidFill>
                  <a:schemeClr val="tx1"/>
                </a:solidFill>
                <a:latin typeface="APL385 Unicode" panose="020B0709000202000203" pitchFamily="49" charset="0"/>
              </a:rPr>
              <a:t>      o.Key←'sometext.txt'</a:t>
            </a:r>
            <a:br>
              <a:rPr lang="en-US" altLang="en-US" sz="900" dirty="0">
                <a:solidFill>
                  <a:schemeClr val="tx1"/>
                </a:solidFill>
                <a:latin typeface="APL385 Unicode" panose="020B0709000202000203" pitchFamily="49" charset="0"/>
              </a:rPr>
            </a:br>
            <a:r>
              <a:rPr lang="en-US" altLang="en-US" sz="900" dirty="0">
                <a:solidFill>
                  <a:schemeClr val="tx1"/>
                </a:solidFill>
                <a:latin typeface="APL385 Unicode" panose="020B0709000202000203" pitchFamily="49" charset="0"/>
              </a:rPr>
              <a:t>      o.</a:t>
            </a:r>
            <a:r>
              <a:rPr lang="en-US" altLang="en-US" sz="900" dirty="0" err="1">
                <a:solidFill>
                  <a:schemeClr val="tx1"/>
                </a:solidFill>
                <a:latin typeface="APL385 Unicode" panose="020B0709000202000203" pitchFamily="49" charset="0"/>
              </a:rPr>
              <a:t>ContentType</a:t>
            </a:r>
            <a:r>
              <a:rPr lang="en-US" altLang="en-US" sz="900" dirty="0">
                <a:solidFill>
                  <a:schemeClr val="tx1"/>
                </a:solidFill>
                <a:latin typeface="APL385 Unicode" panose="020B0709000202000203" pitchFamily="49" charset="0"/>
              </a:rPr>
              <a:t>←'text/plain'</a:t>
            </a:r>
          </a:p>
          <a:p>
            <a:pPr marL="0" lvl="0" indent="0" eaLnBrk="0" fontAlgn="base" hangingPunct="0">
              <a:spcBef>
                <a:spcPct val="0"/>
              </a:spcBef>
              <a:spcAft>
                <a:spcPct val="0"/>
              </a:spcAft>
              <a:buClrTx/>
              <a:buSzTx/>
              <a:buNone/>
            </a:pPr>
            <a:r>
              <a:rPr lang="en-US" altLang="en-US" sz="900" dirty="0">
                <a:solidFill>
                  <a:schemeClr val="tx1"/>
                </a:solidFill>
                <a:latin typeface="APL385 Unicode" panose="020B0709000202000203" pitchFamily="49" charset="0"/>
              </a:rPr>
              <a:t>      </a:t>
            </a:r>
            <a:r>
              <a:rPr lang="en-US" altLang="en-US" sz="900" dirty="0" err="1">
                <a:solidFill>
                  <a:schemeClr val="tx1"/>
                </a:solidFill>
                <a:latin typeface="APL385 Unicode" panose="020B0709000202000203" pitchFamily="49" charset="0"/>
              </a:rPr>
              <a:t>o.Value←'This</a:t>
            </a:r>
            <a:r>
              <a:rPr lang="en-US" altLang="en-US" sz="900" dirty="0">
                <a:solidFill>
                  <a:schemeClr val="tx1"/>
                </a:solidFill>
                <a:latin typeface="APL385 Unicode" panose="020B0709000202000203" pitchFamily="49" charset="0"/>
              </a:rPr>
              <a:t> is some text'</a:t>
            </a:r>
          </a:p>
          <a:p>
            <a:pPr marL="0" lvl="0" indent="0" eaLnBrk="0" fontAlgn="base" hangingPunct="0">
              <a:spcBef>
                <a:spcPct val="0"/>
              </a:spcBef>
              <a:spcAft>
                <a:spcPct val="0"/>
              </a:spcAft>
              <a:buClrTx/>
              <a:buSzTx/>
              <a:buNone/>
            </a:pPr>
            <a:r>
              <a:rPr lang="en-US" altLang="en-US" sz="900" dirty="0">
                <a:solidFill>
                  <a:schemeClr val="tx1"/>
                </a:solidFill>
                <a:latin typeface="APL385 Unicode" panose="020B0709000202000203" pitchFamily="49" charset="0"/>
              </a:rPr>
              <a:t>      </a:t>
            </a:r>
            <a:r>
              <a:rPr lang="en-US" altLang="en-US" sz="900" dirty="0" err="1">
                <a:solidFill>
                  <a:schemeClr val="tx1"/>
                </a:solidFill>
                <a:latin typeface="APL385 Unicode" panose="020B0709000202000203" pitchFamily="49" charset="0"/>
              </a:rPr>
              <a:t>o.Put</a:t>
            </a:r>
            <a:br>
              <a:rPr lang="en-US" altLang="en-US" sz="900" dirty="0">
                <a:solidFill>
                  <a:schemeClr val="tx1"/>
                </a:solidFill>
                <a:latin typeface="APL385 Unicode" panose="020B0709000202000203" pitchFamily="49" charset="0"/>
              </a:rPr>
            </a:br>
            <a:r>
              <a:rPr lang="en-US" altLang="en-US" sz="900" dirty="0">
                <a:solidFill>
                  <a:schemeClr val="tx1"/>
                </a:solidFill>
                <a:latin typeface="APL385 Unicode" panose="020B0709000202000203" pitchFamily="49" charset="0"/>
              </a:rPr>
              <a:t>      </a:t>
            </a:r>
            <a:r>
              <a:rPr lang="en-US" altLang="en-US" sz="900" dirty="0" err="1">
                <a:solidFill>
                  <a:schemeClr val="tx1"/>
                </a:solidFill>
                <a:latin typeface="APL385 Unicode" panose="020B0709000202000203" pitchFamily="49" charset="0"/>
              </a:rPr>
              <a:t>o.GeneratePreSigned</a:t>
            </a:r>
            <a:r>
              <a:rPr lang="en-US" altLang="en-US" sz="900" dirty="0">
                <a:solidFill>
                  <a:schemeClr val="tx1"/>
                </a:solidFill>
                <a:latin typeface="APL385 Unicode" panose="020B0709000202000203" pitchFamily="49" charset="0"/>
              </a:rPr>
              <a:t> 120</a:t>
            </a:r>
            <a:br>
              <a:rPr lang="en-US" altLang="en-US" sz="900" dirty="0">
                <a:solidFill>
                  <a:schemeClr val="tx1"/>
                </a:solidFill>
                <a:latin typeface="APL385 Unicode" panose="020B0709000202000203" pitchFamily="49" charset="0"/>
              </a:rPr>
            </a:br>
            <a:r>
              <a:rPr lang="en-US" altLang="en-US" sz="900" dirty="0">
                <a:solidFill>
                  <a:schemeClr val="tx1"/>
                </a:solidFill>
                <a:latin typeface="APL385 Unicode" panose="020B0709000202000203" pitchFamily="49" charset="0"/>
              </a:rPr>
              <a:t>https:// … something …</a:t>
            </a:r>
          </a:p>
          <a:p>
            <a:pPr marL="0" lvl="0" indent="0" eaLnBrk="0" fontAlgn="base" hangingPunct="0">
              <a:spcBef>
                <a:spcPct val="0"/>
              </a:spcBef>
              <a:spcAft>
                <a:spcPct val="0"/>
              </a:spcAft>
              <a:buClrTx/>
              <a:buSzTx/>
              <a:buNone/>
            </a:pPr>
            <a:endParaRPr kumimoji="0" lang="en-US" altLang="en-US" sz="900" b="0" i="0" u="none" strike="noStrike" cap="none" normalizeH="0" baseline="0" dirty="0">
              <a:ln>
                <a:noFill/>
              </a:ln>
              <a:solidFill>
                <a:schemeClr val="tx1"/>
              </a:solidFill>
              <a:effectLst/>
              <a:latin typeface="APL385 Unicode" panose="020B0709000202000203" pitchFamily="49" charset="0"/>
            </a:endParaRPr>
          </a:p>
          <a:p>
            <a:pPr marL="0" lvl="0" indent="0" eaLnBrk="0" fontAlgn="base" hangingPunct="0">
              <a:spcBef>
                <a:spcPct val="0"/>
              </a:spcBef>
              <a:spcAft>
                <a:spcPct val="0"/>
              </a:spcAft>
              <a:buClrTx/>
              <a:buSzTx/>
              <a:buNone/>
            </a:pPr>
            <a:r>
              <a:rPr lang="en-US" altLang="en-US" sz="900" dirty="0">
                <a:solidFill>
                  <a:schemeClr val="tx1"/>
                </a:solidFill>
                <a:latin typeface="Arial" panose="020B0604020202020204" pitchFamily="34" charset="0"/>
                <a:cs typeface="Arial" panose="020B0604020202020204" pitchFamily="34" charset="0"/>
              </a:rPr>
              <a:t>Read value back:</a:t>
            </a:r>
          </a:p>
          <a:p>
            <a:pPr marL="0" lvl="0" indent="0" eaLnBrk="0" fontAlgn="base" hangingPunct="0">
              <a:spcBef>
                <a:spcPct val="0"/>
              </a:spcBef>
              <a:spcAft>
                <a:spcPct val="0"/>
              </a:spcAft>
              <a:buClrTx/>
              <a:buSzTx/>
              <a:buNone/>
            </a:pPr>
            <a:r>
              <a:rPr lang="en-US" altLang="en-US" sz="900" dirty="0">
                <a:solidFill>
                  <a:schemeClr val="tx1"/>
                </a:solidFill>
                <a:latin typeface="APL385 Unicode" panose="020B0709000202000203" pitchFamily="49" charset="0"/>
              </a:rPr>
              <a:t>      o←aws.S3.Object.New b</a:t>
            </a:r>
          </a:p>
          <a:p>
            <a:pPr marL="0" lvl="0" indent="0" eaLnBrk="0" fontAlgn="base" hangingPunct="0">
              <a:spcBef>
                <a:spcPct val="0"/>
              </a:spcBef>
              <a:spcAft>
                <a:spcPct val="0"/>
              </a:spcAft>
              <a:buClrTx/>
              <a:buSzTx/>
              <a:buNone/>
            </a:pPr>
            <a:r>
              <a:rPr lang="en-US" altLang="en-US" sz="900" dirty="0">
                <a:solidFill>
                  <a:schemeClr val="tx1"/>
                </a:solidFill>
                <a:latin typeface="APL385 Unicode" panose="020B0709000202000203" pitchFamily="49" charset="0"/>
              </a:rPr>
              <a:t>      o.Key←'sometext.txt'</a:t>
            </a:r>
            <a:br>
              <a:rPr lang="en-US" altLang="en-US" sz="900" dirty="0">
                <a:solidFill>
                  <a:schemeClr val="tx1"/>
                </a:solidFill>
                <a:latin typeface="APL385 Unicode" panose="020B0709000202000203" pitchFamily="49" charset="0"/>
              </a:rPr>
            </a:br>
            <a:r>
              <a:rPr lang="en-US" altLang="en-US" sz="900" dirty="0">
                <a:solidFill>
                  <a:schemeClr val="tx1"/>
                </a:solidFill>
                <a:latin typeface="APL385 Unicode" panose="020B0709000202000203" pitchFamily="49" charset="0"/>
              </a:rPr>
              <a:t>      </a:t>
            </a:r>
            <a:r>
              <a:rPr lang="en-US" altLang="en-US" sz="900" dirty="0" err="1">
                <a:solidFill>
                  <a:schemeClr val="tx1"/>
                </a:solidFill>
                <a:latin typeface="APL385 Unicode" panose="020B0709000202000203" pitchFamily="49" charset="0"/>
              </a:rPr>
              <a:t>o.GetValue</a:t>
            </a:r>
            <a:endParaRPr lang="en-US" altLang="en-US" sz="900" dirty="0">
              <a:solidFill>
                <a:schemeClr val="tx1"/>
              </a:solidFill>
              <a:latin typeface="APL385 Unicode" panose="020B0709000202000203" pitchFamily="49" charset="0"/>
            </a:endParaRPr>
          </a:p>
          <a:p>
            <a:pPr marL="0" lvl="0" indent="0" eaLnBrk="0" fontAlgn="base" hangingPunct="0">
              <a:spcBef>
                <a:spcPct val="0"/>
              </a:spcBef>
              <a:spcAft>
                <a:spcPct val="0"/>
              </a:spcAft>
              <a:buClrTx/>
              <a:buSzTx/>
              <a:buNone/>
            </a:pPr>
            <a:r>
              <a:rPr lang="en-US" altLang="en-US" sz="900" dirty="0">
                <a:solidFill>
                  <a:schemeClr val="tx1"/>
                </a:solidFill>
                <a:latin typeface="APL385 Unicode" panose="020B0709000202000203" pitchFamily="49" charset="0"/>
              </a:rPr>
              <a:t>      </a:t>
            </a:r>
            <a:r>
              <a:rPr lang="en-US" altLang="en-US" sz="900" dirty="0" err="1">
                <a:solidFill>
                  <a:schemeClr val="tx1"/>
                </a:solidFill>
                <a:latin typeface="APL385 Unicode" panose="020B0709000202000203" pitchFamily="49" charset="0"/>
              </a:rPr>
              <a:t>o.Value</a:t>
            </a:r>
            <a:endParaRPr lang="en-US" altLang="en-US" sz="900" dirty="0">
              <a:solidFill>
                <a:schemeClr val="tx1"/>
              </a:solidFill>
              <a:latin typeface="APL385 Unicode" panose="020B0709000202000203" pitchFamily="49" charset="0"/>
            </a:endParaRPr>
          </a:p>
          <a:p>
            <a:pPr marL="0" lvl="0" indent="0" eaLnBrk="0" fontAlgn="base" hangingPunct="0">
              <a:spcBef>
                <a:spcPct val="0"/>
              </a:spcBef>
              <a:spcAft>
                <a:spcPct val="0"/>
              </a:spcAft>
              <a:buClrTx/>
              <a:buSzTx/>
              <a:buNone/>
            </a:pPr>
            <a:r>
              <a:rPr lang="en-US" altLang="en-US" sz="900" dirty="0">
                <a:solidFill>
                  <a:schemeClr val="tx1"/>
                </a:solidFill>
                <a:latin typeface="APL385 Unicode" panose="020B0709000202000203" pitchFamily="49" charset="0"/>
              </a:rPr>
              <a:t>This is some text</a:t>
            </a:r>
          </a:p>
        </p:txBody>
      </p:sp>
    </p:spTree>
    <p:extLst>
      <p:ext uri="{BB962C8B-B14F-4D97-AF65-F5344CB8AC3E}">
        <p14:creationId xmlns:p14="http://schemas.microsoft.com/office/powerpoint/2010/main" val="4252277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E28A7-E23F-4693-A2F6-D9BF2633647C}"/>
              </a:ext>
            </a:extLst>
          </p:cNvPr>
          <p:cNvSpPr>
            <a:spLocks noGrp="1"/>
          </p:cNvSpPr>
          <p:nvPr>
            <p:ph type="title"/>
          </p:nvPr>
        </p:nvSpPr>
        <p:spPr/>
        <p:txBody>
          <a:bodyPr/>
          <a:lstStyle/>
          <a:p>
            <a:r>
              <a:rPr lang="da-DK" dirty="0"/>
              <a:t>In addition to Dyalog APL, we will use ...</a:t>
            </a:r>
            <a:endParaRPr lang="en-GB" dirty="0"/>
          </a:p>
        </p:txBody>
      </p:sp>
      <p:graphicFrame>
        <p:nvGraphicFramePr>
          <p:cNvPr id="5" name="Table 5">
            <a:extLst>
              <a:ext uri="{FF2B5EF4-FFF2-40B4-BE49-F238E27FC236}">
                <a16:creationId xmlns:a16="http://schemas.microsoft.com/office/drawing/2014/main" id="{53329604-7841-4290-A135-EE7CB275B3DD}"/>
              </a:ext>
            </a:extLst>
          </p:cNvPr>
          <p:cNvGraphicFramePr>
            <a:graphicFrameLocks noGrp="1"/>
          </p:cNvGraphicFramePr>
          <p:nvPr>
            <p:ph idx="10"/>
            <p:extLst>
              <p:ext uri="{D42A27DB-BD31-4B8C-83A1-F6EECF244321}">
                <p14:modId xmlns:p14="http://schemas.microsoft.com/office/powerpoint/2010/main" val="2400741482"/>
              </p:ext>
            </p:extLst>
          </p:nvPr>
        </p:nvGraphicFramePr>
        <p:xfrm>
          <a:off x="539552" y="1419622"/>
          <a:ext cx="7344816" cy="2790704"/>
        </p:xfrm>
        <a:graphic>
          <a:graphicData uri="http://schemas.openxmlformats.org/drawingml/2006/table">
            <a:tbl>
              <a:tblPr firstRow="1" bandRow="1">
                <a:tableStyleId>{5C22544A-7EE6-4342-B048-85BDC9FD1C3A}</a:tableStyleId>
              </a:tblPr>
              <a:tblGrid>
                <a:gridCol w="3672408">
                  <a:extLst>
                    <a:ext uri="{9D8B030D-6E8A-4147-A177-3AD203B41FA5}">
                      <a16:colId xmlns:a16="http://schemas.microsoft.com/office/drawing/2014/main" val="806891625"/>
                    </a:ext>
                  </a:extLst>
                </a:gridCol>
                <a:gridCol w="3672408">
                  <a:extLst>
                    <a:ext uri="{9D8B030D-6E8A-4147-A177-3AD203B41FA5}">
                      <a16:colId xmlns:a16="http://schemas.microsoft.com/office/drawing/2014/main" val="3626936265"/>
                    </a:ext>
                  </a:extLst>
                </a:gridCol>
              </a:tblGrid>
              <a:tr h="348838">
                <a:tc>
                  <a:txBody>
                    <a:bodyPr/>
                    <a:lstStyle/>
                    <a:p>
                      <a:r>
                        <a:rPr lang="da-DK" sz="1600" dirty="0"/>
                        <a:t>Component Names</a:t>
                      </a:r>
                      <a:endParaRPr lang="en-GB" sz="1600" dirty="0"/>
                    </a:p>
                  </a:txBody>
                  <a:tcPr/>
                </a:tc>
                <a:tc>
                  <a:txBody>
                    <a:bodyPr/>
                    <a:lstStyle/>
                    <a:p>
                      <a:r>
                        <a:rPr lang="da-DK" sz="1600" dirty="0"/>
                        <a:t>Used for...</a:t>
                      </a:r>
                      <a:endParaRPr lang="en-GB" sz="1600" dirty="0"/>
                    </a:p>
                  </a:txBody>
                  <a:tcPr/>
                </a:tc>
                <a:extLst>
                  <a:ext uri="{0D108BD9-81ED-4DB2-BD59-A6C34878D82A}">
                    <a16:rowId xmlns:a16="http://schemas.microsoft.com/office/drawing/2014/main" val="542856833"/>
                  </a:ext>
                </a:extLst>
              </a:tr>
              <a:tr h="348838">
                <a:tc>
                  <a:txBody>
                    <a:bodyPr/>
                    <a:lstStyle/>
                    <a:p>
                      <a:r>
                        <a:rPr lang="da-DK" sz="1600" dirty="0"/>
                        <a:t>Git Client + GitHub</a:t>
                      </a:r>
                      <a:endParaRPr lang="en-GB" sz="1600" dirty="0"/>
                    </a:p>
                  </a:txBody>
                  <a:tcPr/>
                </a:tc>
                <a:tc>
                  <a:txBody>
                    <a:bodyPr/>
                    <a:lstStyle/>
                    <a:p>
                      <a:r>
                        <a:rPr lang="da-DK" sz="1600" dirty="0"/>
                        <a:t>Source Code Management</a:t>
                      </a:r>
                    </a:p>
                  </a:txBody>
                  <a:tcPr/>
                </a:tc>
                <a:extLst>
                  <a:ext uri="{0D108BD9-81ED-4DB2-BD59-A6C34878D82A}">
                    <a16:rowId xmlns:a16="http://schemas.microsoft.com/office/drawing/2014/main" val="2671984837"/>
                  </a:ext>
                </a:extLst>
              </a:tr>
              <a:tr h="348838">
                <a:tc>
                  <a:txBody>
                    <a:bodyPr/>
                    <a:lstStyle/>
                    <a:p>
                      <a:r>
                        <a:rPr lang="da-DK" sz="1600" dirty="0"/>
                        <a:t>Acre Desktop</a:t>
                      </a:r>
                      <a:endParaRPr lang="en-GB" sz="1600" dirty="0"/>
                    </a:p>
                  </a:txBody>
                  <a:tcPr/>
                </a:tc>
                <a:tc>
                  <a:txBody>
                    <a:bodyPr/>
                    <a:lstStyle/>
                    <a:p>
                      <a:r>
                        <a:rPr lang="da-DK" sz="1600" dirty="0"/>
                        <a:t>Project Management</a:t>
                      </a:r>
                      <a:endParaRPr lang="en-GB" sz="1600" dirty="0"/>
                    </a:p>
                  </a:txBody>
                  <a:tcPr/>
                </a:tc>
                <a:extLst>
                  <a:ext uri="{0D108BD9-81ED-4DB2-BD59-A6C34878D82A}">
                    <a16:rowId xmlns:a16="http://schemas.microsoft.com/office/drawing/2014/main" val="439183436"/>
                  </a:ext>
                </a:extLst>
              </a:tr>
              <a:tr h="348838">
                <a:tc>
                  <a:txBody>
                    <a:bodyPr/>
                    <a:lstStyle/>
                    <a:p>
                      <a:r>
                        <a:rPr lang="da-DK" sz="1600" dirty="0"/>
                        <a:t>Conga + Rumba</a:t>
                      </a:r>
                      <a:endParaRPr lang="en-GB" sz="1600" dirty="0"/>
                    </a:p>
                  </a:txBody>
                  <a:tcPr/>
                </a:tc>
                <a:tc>
                  <a:txBody>
                    <a:bodyPr/>
                    <a:lstStyle/>
                    <a:p>
                      <a:r>
                        <a:rPr lang="da-DK" sz="1600" dirty="0"/>
                        <a:t>TCP Services</a:t>
                      </a:r>
                      <a:endParaRPr lang="en-GB" sz="1600" dirty="0"/>
                    </a:p>
                  </a:txBody>
                  <a:tcPr/>
                </a:tc>
                <a:extLst>
                  <a:ext uri="{0D108BD9-81ED-4DB2-BD59-A6C34878D82A}">
                    <a16:rowId xmlns:a16="http://schemas.microsoft.com/office/drawing/2014/main" val="3162523756"/>
                  </a:ext>
                </a:extLst>
              </a:tr>
              <a:tr h="348838">
                <a:tc>
                  <a:txBody>
                    <a:bodyPr/>
                    <a:lstStyle/>
                    <a:p>
                      <a:r>
                        <a:rPr lang="da-DK" sz="1600" dirty="0"/>
                        <a:t>DyaCrypt</a:t>
                      </a:r>
                      <a:endParaRPr lang="en-GB" sz="1600" dirty="0"/>
                    </a:p>
                  </a:txBody>
                  <a:tcPr/>
                </a:tc>
                <a:tc>
                  <a:txBody>
                    <a:bodyPr/>
                    <a:lstStyle/>
                    <a:p>
                      <a:r>
                        <a:rPr lang="da-DK" sz="1600" dirty="0"/>
                        <a:t>Encryption</a:t>
                      </a:r>
                      <a:endParaRPr lang="en-GB" sz="1600" dirty="0"/>
                    </a:p>
                  </a:txBody>
                  <a:tcPr/>
                </a:tc>
                <a:extLst>
                  <a:ext uri="{0D108BD9-81ED-4DB2-BD59-A6C34878D82A}">
                    <a16:rowId xmlns:a16="http://schemas.microsoft.com/office/drawing/2014/main" val="3092975483"/>
                  </a:ext>
                </a:extLst>
              </a:tr>
              <a:tr h="348838">
                <a:tc>
                  <a:txBody>
                    <a:bodyPr/>
                    <a:lstStyle/>
                    <a:p>
                      <a:r>
                        <a:rPr lang="da-DK" sz="1600" dirty="0"/>
                        <a:t>Amazon Simple Storage Service (S3)</a:t>
                      </a:r>
                      <a:endParaRPr lang="en-GB" sz="1600" dirty="0"/>
                    </a:p>
                  </a:txBody>
                  <a:tcPr/>
                </a:tc>
                <a:tc>
                  <a:txBody>
                    <a:bodyPr/>
                    <a:lstStyle/>
                    <a:p>
                      <a:r>
                        <a:rPr lang="da-DK" sz="1600" dirty="0"/>
                        <a:t>Cloud Storage</a:t>
                      </a:r>
                      <a:endParaRPr lang="en-GB" sz="1600" dirty="0"/>
                    </a:p>
                  </a:txBody>
                  <a:tcPr/>
                </a:tc>
                <a:extLst>
                  <a:ext uri="{0D108BD9-81ED-4DB2-BD59-A6C34878D82A}">
                    <a16:rowId xmlns:a16="http://schemas.microsoft.com/office/drawing/2014/main" val="2088018584"/>
                  </a:ext>
                </a:extLst>
              </a:tr>
              <a:tr h="348838">
                <a:tc>
                  <a:txBody>
                    <a:bodyPr/>
                    <a:lstStyle/>
                    <a:p>
                      <a:r>
                        <a:rPr lang="da-DK" sz="1600" dirty="0"/>
                        <a:t>Amazon Elastic Compute Cloud (EC2)</a:t>
                      </a:r>
                      <a:endParaRPr lang="en-GB" sz="1600" dirty="0"/>
                    </a:p>
                  </a:txBody>
                  <a:tcPr/>
                </a:tc>
                <a:tc>
                  <a:txBody>
                    <a:bodyPr/>
                    <a:lstStyle/>
                    <a:p>
                      <a:r>
                        <a:rPr lang="da-DK" sz="1600" dirty="0"/>
                        <a:t>Virtual Linux Machines in the Cloud</a:t>
                      </a:r>
                      <a:endParaRPr lang="en-GB" sz="1600" dirty="0"/>
                    </a:p>
                  </a:txBody>
                  <a:tcPr/>
                </a:tc>
                <a:extLst>
                  <a:ext uri="{0D108BD9-81ED-4DB2-BD59-A6C34878D82A}">
                    <a16:rowId xmlns:a16="http://schemas.microsoft.com/office/drawing/2014/main" val="3773536414"/>
                  </a:ext>
                </a:extLst>
              </a:tr>
              <a:tr h="348838">
                <a:tc>
                  <a:txBody>
                    <a:bodyPr/>
                    <a:lstStyle/>
                    <a:p>
                      <a:r>
                        <a:rPr lang="da-DK" sz="1600" dirty="0"/>
                        <a:t>Docker</a:t>
                      </a:r>
                      <a:endParaRPr lang="en-GB" sz="1600" dirty="0"/>
                    </a:p>
                  </a:txBody>
                  <a:tcPr/>
                </a:tc>
                <a:tc>
                  <a:txBody>
                    <a:bodyPr/>
                    <a:lstStyle/>
                    <a:p>
                      <a:r>
                        <a:rPr lang="da-DK" sz="1600" dirty="0"/>
                        <a:t>Deploying Applications</a:t>
                      </a:r>
                      <a:endParaRPr lang="en-GB" sz="1600" dirty="0"/>
                    </a:p>
                  </a:txBody>
                  <a:tcPr/>
                </a:tc>
                <a:extLst>
                  <a:ext uri="{0D108BD9-81ED-4DB2-BD59-A6C34878D82A}">
                    <a16:rowId xmlns:a16="http://schemas.microsoft.com/office/drawing/2014/main" val="211731532"/>
                  </a:ext>
                </a:extLst>
              </a:tr>
            </a:tbl>
          </a:graphicData>
        </a:graphic>
      </p:graphicFrame>
    </p:spTree>
    <p:extLst>
      <p:ext uri="{BB962C8B-B14F-4D97-AF65-F5344CB8AC3E}">
        <p14:creationId xmlns:p14="http://schemas.microsoft.com/office/powerpoint/2010/main" val="12261738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4A053-9752-4519-85A8-5A14F3BDB4D3}"/>
              </a:ext>
            </a:extLst>
          </p:cNvPr>
          <p:cNvSpPr>
            <a:spLocks noGrp="1"/>
          </p:cNvSpPr>
          <p:nvPr>
            <p:ph type="title"/>
          </p:nvPr>
        </p:nvSpPr>
        <p:spPr/>
        <p:txBody>
          <a:bodyPr/>
          <a:lstStyle/>
          <a:p>
            <a:r>
              <a:rPr lang="da-DK" dirty="0"/>
              <a:t>Session 2   15:15-16:30</a:t>
            </a:r>
            <a:endParaRPr lang="en-GB" dirty="0"/>
          </a:p>
        </p:txBody>
      </p:sp>
      <p:sp>
        <p:nvSpPr>
          <p:cNvPr id="3" name="Content Placeholder 2">
            <a:extLst>
              <a:ext uri="{FF2B5EF4-FFF2-40B4-BE49-F238E27FC236}">
                <a16:creationId xmlns:a16="http://schemas.microsoft.com/office/drawing/2014/main" id="{24327D0D-233F-4E8F-95DE-D5FC8FDCE041}"/>
              </a:ext>
            </a:extLst>
          </p:cNvPr>
          <p:cNvSpPr>
            <a:spLocks noGrp="1"/>
          </p:cNvSpPr>
          <p:nvPr>
            <p:ph idx="1"/>
          </p:nvPr>
        </p:nvSpPr>
        <p:spPr/>
        <p:txBody>
          <a:bodyPr/>
          <a:lstStyle/>
          <a:p>
            <a:r>
              <a:rPr lang="da-DK" dirty="0"/>
              <a:t>Introducing HTTP and REST</a:t>
            </a:r>
          </a:p>
          <a:p>
            <a:r>
              <a:rPr lang="da-DK" dirty="0"/>
              <a:t>The D19SP1 RESTFul App Framework</a:t>
            </a:r>
          </a:p>
          <a:p>
            <a:r>
              <a:rPr lang="da-DK" dirty="0"/>
              <a:t>The "chatter" App</a:t>
            </a:r>
          </a:p>
        </p:txBody>
      </p:sp>
      <p:sp>
        <p:nvSpPr>
          <p:cNvPr id="4" name="Content Placeholder 3">
            <a:extLst>
              <a:ext uri="{FF2B5EF4-FFF2-40B4-BE49-F238E27FC236}">
                <a16:creationId xmlns:a16="http://schemas.microsoft.com/office/drawing/2014/main" id="{DB9283DF-E948-4B45-B6EF-72A2378074DA}"/>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38810056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04CF7-FD8D-4A42-A89B-CB21F598F6EA}"/>
              </a:ext>
            </a:extLst>
          </p:cNvPr>
          <p:cNvSpPr>
            <a:spLocks noGrp="1"/>
          </p:cNvSpPr>
          <p:nvPr>
            <p:ph type="title"/>
          </p:nvPr>
        </p:nvSpPr>
        <p:spPr/>
        <p:txBody>
          <a:bodyPr/>
          <a:lstStyle/>
          <a:p>
            <a:r>
              <a:rPr lang="da-DK" dirty="0"/>
              <a:t>What is HTTP?</a:t>
            </a:r>
            <a:endParaRPr lang="en-GB" dirty="0"/>
          </a:p>
        </p:txBody>
      </p:sp>
      <p:sp>
        <p:nvSpPr>
          <p:cNvPr id="3" name="Content Placeholder 2">
            <a:extLst>
              <a:ext uri="{FF2B5EF4-FFF2-40B4-BE49-F238E27FC236}">
                <a16:creationId xmlns:a16="http://schemas.microsoft.com/office/drawing/2014/main" id="{7BD813CA-1FA4-4F59-9DA4-AB43B71E3B71}"/>
              </a:ext>
            </a:extLst>
          </p:cNvPr>
          <p:cNvSpPr>
            <a:spLocks noGrp="1"/>
          </p:cNvSpPr>
          <p:nvPr>
            <p:ph idx="1"/>
          </p:nvPr>
        </p:nvSpPr>
        <p:spPr/>
        <p:txBody>
          <a:bodyPr/>
          <a:lstStyle/>
          <a:p>
            <a:r>
              <a:rPr lang="da-DK" dirty="0"/>
              <a:t>HyperText Transfer Protocol</a:t>
            </a:r>
          </a:p>
          <a:p>
            <a:r>
              <a:rPr lang="da-DK" dirty="0"/>
              <a:t>The format of messages used by web browsers</a:t>
            </a:r>
          </a:p>
          <a:p>
            <a:r>
              <a:rPr lang="da-DK" dirty="0"/>
              <a:t>Most common uses:</a:t>
            </a:r>
          </a:p>
          <a:p>
            <a:pPr lvl="1"/>
            <a:r>
              <a:rPr lang="da-DK" dirty="0"/>
              <a:t>View web content, using GET requests</a:t>
            </a:r>
          </a:p>
          <a:p>
            <a:pPr lvl="1"/>
            <a:r>
              <a:rPr lang="da-DK" dirty="0"/>
              <a:t>Input data from forms, using POST requests</a:t>
            </a:r>
          </a:p>
          <a:p>
            <a:endParaRPr lang="en-GB" dirty="0"/>
          </a:p>
        </p:txBody>
      </p:sp>
      <p:sp>
        <p:nvSpPr>
          <p:cNvPr id="4" name="Content Placeholder 3">
            <a:extLst>
              <a:ext uri="{FF2B5EF4-FFF2-40B4-BE49-F238E27FC236}">
                <a16:creationId xmlns:a16="http://schemas.microsoft.com/office/drawing/2014/main" id="{78707921-6CE9-4FEE-8B96-726B172D1689}"/>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37998377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F998C34-DD9A-419F-8271-68EAB8489355}"/>
              </a:ext>
            </a:extLst>
          </p:cNvPr>
          <p:cNvSpPr/>
          <p:nvPr/>
        </p:nvSpPr>
        <p:spPr>
          <a:xfrm>
            <a:off x="3188611" y="2543671"/>
            <a:ext cx="5256584" cy="1448826"/>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1">
            <a:extLst>
              <a:ext uri="{FF2B5EF4-FFF2-40B4-BE49-F238E27FC236}">
                <a16:creationId xmlns:a16="http://schemas.microsoft.com/office/drawing/2014/main" id="{56E26ACD-EFB9-4066-8131-175927A08508}"/>
              </a:ext>
            </a:extLst>
          </p:cNvPr>
          <p:cNvSpPr>
            <a:spLocks noGrp="1" noChangeArrowheads="1"/>
          </p:cNvSpPr>
          <p:nvPr>
            <p:ph idx="10"/>
          </p:nvPr>
        </p:nvSpPr>
        <p:spPr bwMode="auto">
          <a:xfrm>
            <a:off x="3153016" y="2119599"/>
            <a:ext cx="523977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POST  /chatter/chat  HTTP/1.1</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br>
              <a:rPr kumimoji="0" lang="en-GB" altLang="en-US" sz="7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Host: localhost</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Authorization: Basic dXNlcl8xOnBhc3N3b3Jk</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User-Agent: curl/7.55.1</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Accept: */*</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Content-type: application/json</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Content-Length: 36</a:t>
            </a:r>
            <a:br>
              <a:rPr lang="en-GB" altLang="en-US" sz="1600" dirty="0">
                <a:solidFill>
                  <a:schemeClr val="tx1"/>
                </a:solidFill>
                <a:latin typeface="Courier New" panose="02070309020205020404" pitchFamily="49" charset="0"/>
                <a:ea typeface="Calibri" panose="020F0502020204030204" pitchFamily="34" charset="0"/>
                <a:cs typeface="Courier New" panose="02070309020205020404" pitchFamily="49" charset="0"/>
              </a:rPr>
            </a:br>
            <a:br>
              <a:rPr kumimoji="0" lang="en-GB" altLang="en-US" sz="6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 "message": "Good morning to you!"}</a:t>
            </a:r>
            <a:r>
              <a:rPr kumimoji="0" lang="en-GB" altLang="en-US" sz="800" b="0" i="0" u="none" strike="noStrike" cap="none" normalizeH="0" baseline="0" dirty="0">
                <a:ln>
                  <a:noFill/>
                </a:ln>
                <a:solidFill>
                  <a:schemeClr val="tx1"/>
                </a:solidFill>
                <a:effectLst/>
              </a:rPr>
              <a:t> </a:t>
            </a:r>
            <a:endParaRPr kumimoji="0" lang="en-GB" altLang="en-US" sz="3600" b="0" i="0" u="none" strike="noStrike" cap="none" normalizeH="0" baseline="0" dirty="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id="{8B015397-AD2D-4B56-9000-DAEB6EFE93BA}"/>
              </a:ext>
            </a:extLst>
          </p:cNvPr>
          <p:cNvSpPr/>
          <p:nvPr/>
        </p:nvSpPr>
        <p:spPr>
          <a:xfrm>
            <a:off x="3197042" y="2139402"/>
            <a:ext cx="585789" cy="331261"/>
          </a:xfrm>
          <a:prstGeom prst="rect">
            <a:avLst/>
          </a:prstGeom>
          <a:solidFill>
            <a:schemeClr val="accent1">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045162A-BFA0-4989-8A0A-7305B8463539}"/>
              </a:ext>
            </a:extLst>
          </p:cNvPr>
          <p:cNvSpPr>
            <a:spLocks noGrp="1"/>
          </p:cNvSpPr>
          <p:nvPr>
            <p:ph type="title"/>
          </p:nvPr>
        </p:nvSpPr>
        <p:spPr/>
        <p:txBody>
          <a:bodyPr/>
          <a:lstStyle/>
          <a:p>
            <a:r>
              <a:rPr lang="da-DK" dirty="0"/>
              <a:t>HTTP Request</a:t>
            </a:r>
            <a:endParaRPr lang="en-GB" dirty="0"/>
          </a:p>
        </p:txBody>
      </p:sp>
      <p:cxnSp>
        <p:nvCxnSpPr>
          <p:cNvPr id="8" name="Straight Connector 7">
            <a:extLst>
              <a:ext uri="{FF2B5EF4-FFF2-40B4-BE49-F238E27FC236}">
                <a16:creationId xmlns:a16="http://schemas.microsoft.com/office/drawing/2014/main" id="{7A2BF547-5966-41C1-91B4-0278F0A216D0}"/>
              </a:ext>
            </a:extLst>
          </p:cNvPr>
          <p:cNvCxnSpPr>
            <a:cxnSpLocks/>
            <a:stCxn id="6" idx="1"/>
            <a:endCxn id="10" idx="3"/>
          </p:cNvCxnSpPr>
          <p:nvPr/>
        </p:nvCxnSpPr>
        <p:spPr>
          <a:xfrm flipH="1">
            <a:off x="2556146" y="2305033"/>
            <a:ext cx="640896" cy="73006"/>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920083F-A112-4C59-9A0D-88A8E28CF52E}"/>
              </a:ext>
            </a:extLst>
          </p:cNvPr>
          <p:cNvSpPr/>
          <p:nvPr/>
        </p:nvSpPr>
        <p:spPr>
          <a:xfrm>
            <a:off x="1187993" y="2081006"/>
            <a:ext cx="1368153" cy="594066"/>
          </a:xfrm>
          <a:prstGeom prst="rect">
            <a:avLst/>
          </a:prstGeom>
          <a:solidFill>
            <a:schemeClr val="accent1">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Command or Verb</a:t>
            </a:r>
            <a:endParaRPr lang="en-GB" dirty="0">
              <a:solidFill>
                <a:schemeClr val="tx1"/>
              </a:solidFill>
            </a:endParaRPr>
          </a:p>
        </p:txBody>
      </p:sp>
      <p:sp>
        <p:nvSpPr>
          <p:cNvPr id="11" name="Rectangle 10">
            <a:extLst>
              <a:ext uri="{FF2B5EF4-FFF2-40B4-BE49-F238E27FC236}">
                <a16:creationId xmlns:a16="http://schemas.microsoft.com/office/drawing/2014/main" id="{F6008DB9-A62E-4D6E-95D1-FD24002589E7}"/>
              </a:ext>
            </a:extLst>
          </p:cNvPr>
          <p:cNvSpPr/>
          <p:nvPr/>
        </p:nvSpPr>
        <p:spPr>
          <a:xfrm>
            <a:off x="3911625" y="2122110"/>
            <a:ext cx="1681743" cy="342347"/>
          </a:xfrm>
          <a:prstGeom prst="rect">
            <a:avLst/>
          </a:prstGeom>
          <a:solidFill>
            <a:schemeClr val="accent2">
              <a:lumMod val="20000"/>
              <a:lumOff val="80000"/>
              <a:alpha val="5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F567296A-F19B-413E-9A79-4F115285CF89}"/>
              </a:ext>
            </a:extLst>
          </p:cNvPr>
          <p:cNvCxnSpPr>
            <a:cxnSpLocks/>
            <a:stCxn id="11" idx="0"/>
            <a:endCxn id="13" idx="2"/>
          </p:cNvCxnSpPr>
          <p:nvPr/>
        </p:nvCxnSpPr>
        <p:spPr>
          <a:xfrm flipV="1">
            <a:off x="4752497" y="1862788"/>
            <a:ext cx="12674" cy="259322"/>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120CB81D-4E86-4E6B-8EF3-6B779853DEFF}"/>
              </a:ext>
            </a:extLst>
          </p:cNvPr>
          <p:cNvSpPr/>
          <p:nvPr/>
        </p:nvSpPr>
        <p:spPr>
          <a:xfrm>
            <a:off x="3924299" y="715577"/>
            <a:ext cx="1681743" cy="1147211"/>
          </a:xfrm>
          <a:prstGeom prst="rect">
            <a:avLst/>
          </a:prstGeom>
          <a:solidFill>
            <a:schemeClr val="accent2">
              <a:lumMod val="20000"/>
              <a:lumOff val="80000"/>
              <a:alpha val="5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Uniform</a:t>
            </a:r>
            <a:br>
              <a:rPr lang="da-DK" dirty="0">
                <a:solidFill>
                  <a:schemeClr val="tx1"/>
                </a:solidFill>
              </a:rPr>
            </a:br>
            <a:r>
              <a:rPr lang="da-DK" dirty="0">
                <a:solidFill>
                  <a:schemeClr val="tx1"/>
                </a:solidFill>
              </a:rPr>
              <a:t>Resource</a:t>
            </a:r>
            <a:br>
              <a:rPr lang="da-DK" dirty="0">
                <a:solidFill>
                  <a:schemeClr val="tx1"/>
                </a:solidFill>
              </a:rPr>
            </a:br>
            <a:r>
              <a:rPr lang="da-DK" dirty="0">
                <a:solidFill>
                  <a:schemeClr val="tx1"/>
                </a:solidFill>
              </a:rPr>
              <a:t>Identifier (URI)</a:t>
            </a:r>
            <a:endParaRPr lang="en-GB" dirty="0">
              <a:solidFill>
                <a:schemeClr val="tx1"/>
              </a:solidFill>
            </a:endParaRPr>
          </a:p>
        </p:txBody>
      </p:sp>
      <p:cxnSp>
        <p:nvCxnSpPr>
          <p:cNvPr id="19" name="Straight Connector 18">
            <a:extLst>
              <a:ext uri="{FF2B5EF4-FFF2-40B4-BE49-F238E27FC236}">
                <a16:creationId xmlns:a16="http://schemas.microsoft.com/office/drawing/2014/main" id="{74CC32F0-807C-4294-99D2-9B7ABE0B0C87}"/>
              </a:ext>
            </a:extLst>
          </p:cNvPr>
          <p:cNvCxnSpPr>
            <a:cxnSpLocks/>
            <a:stCxn id="20" idx="3"/>
            <a:endCxn id="18" idx="1"/>
          </p:cNvCxnSpPr>
          <p:nvPr/>
        </p:nvCxnSpPr>
        <p:spPr>
          <a:xfrm flipV="1">
            <a:off x="2542893" y="3268084"/>
            <a:ext cx="645718" cy="131487"/>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BEC5EDC2-A2B8-43C6-BD93-3EF067137BFA}"/>
              </a:ext>
            </a:extLst>
          </p:cNvPr>
          <p:cNvSpPr/>
          <p:nvPr/>
        </p:nvSpPr>
        <p:spPr>
          <a:xfrm>
            <a:off x="1174740" y="3102538"/>
            <a:ext cx="1368153" cy="594066"/>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Headers</a:t>
            </a:r>
            <a:endParaRPr lang="en-GB" dirty="0">
              <a:solidFill>
                <a:schemeClr val="tx1"/>
              </a:solidFill>
            </a:endParaRPr>
          </a:p>
        </p:txBody>
      </p:sp>
      <p:sp>
        <p:nvSpPr>
          <p:cNvPr id="35" name="Rectangle 34">
            <a:extLst>
              <a:ext uri="{FF2B5EF4-FFF2-40B4-BE49-F238E27FC236}">
                <a16:creationId xmlns:a16="http://schemas.microsoft.com/office/drawing/2014/main" id="{2970FDFB-3525-4BF3-979A-66E4A7846A66}"/>
              </a:ext>
            </a:extLst>
          </p:cNvPr>
          <p:cNvSpPr/>
          <p:nvPr/>
        </p:nvSpPr>
        <p:spPr>
          <a:xfrm>
            <a:off x="5716669" y="2139402"/>
            <a:ext cx="1156814" cy="342347"/>
          </a:xfrm>
          <a:prstGeom prst="rect">
            <a:avLst/>
          </a:prstGeom>
          <a:solidFill>
            <a:schemeClr val="accent4">
              <a:lumMod val="60000"/>
              <a:lumOff val="40000"/>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Connector 35">
            <a:extLst>
              <a:ext uri="{FF2B5EF4-FFF2-40B4-BE49-F238E27FC236}">
                <a16:creationId xmlns:a16="http://schemas.microsoft.com/office/drawing/2014/main" id="{BA1BA301-B272-4644-8530-5317BE1B3E67}"/>
              </a:ext>
            </a:extLst>
          </p:cNvPr>
          <p:cNvCxnSpPr>
            <a:cxnSpLocks/>
            <a:stCxn id="35" idx="0"/>
            <a:endCxn id="37" idx="2"/>
          </p:cNvCxnSpPr>
          <p:nvPr/>
        </p:nvCxnSpPr>
        <p:spPr>
          <a:xfrm flipV="1">
            <a:off x="6295076" y="1879072"/>
            <a:ext cx="381593" cy="26033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0E7C6939-C139-4CD5-ABD9-2C1DAD49F3C7}"/>
              </a:ext>
            </a:extLst>
          </p:cNvPr>
          <p:cNvSpPr/>
          <p:nvPr/>
        </p:nvSpPr>
        <p:spPr>
          <a:xfrm>
            <a:off x="5992592" y="1487411"/>
            <a:ext cx="1368153" cy="391661"/>
          </a:xfrm>
          <a:prstGeom prst="rect">
            <a:avLst/>
          </a:prstGeom>
          <a:solidFill>
            <a:schemeClr val="accent4">
              <a:lumMod val="60000"/>
              <a:lumOff val="40000"/>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Protocol</a:t>
            </a:r>
            <a:endParaRPr lang="en-GB" dirty="0">
              <a:solidFill>
                <a:schemeClr val="tx1"/>
              </a:solidFill>
            </a:endParaRPr>
          </a:p>
        </p:txBody>
      </p:sp>
      <p:sp>
        <p:nvSpPr>
          <p:cNvPr id="50" name="Rectangle 49">
            <a:extLst>
              <a:ext uri="{FF2B5EF4-FFF2-40B4-BE49-F238E27FC236}">
                <a16:creationId xmlns:a16="http://schemas.microsoft.com/office/drawing/2014/main" id="{D5B53820-8394-4C7D-9313-5A9618E41EA4}"/>
              </a:ext>
            </a:extLst>
          </p:cNvPr>
          <p:cNvSpPr/>
          <p:nvPr/>
        </p:nvSpPr>
        <p:spPr>
          <a:xfrm>
            <a:off x="3205419" y="4054655"/>
            <a:ext cx="5239775" cy="393071"/>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Connector 50">
            <a:extLst>
              <a:ext uri="{FF2B5EF4-FFF2-40B4-BE49-F238E27FC236}">
                <a16:creationId xmlns:a16="http://schemas.microsoft.com/office/drawing/2014/main" id="{1AF6B90A-B03E-474E-A2ED-287034448D40}"/>
              </a:ext>
            </a:extLst>
          </p:cNvPr>
          <p:cNvCxnSpPr>
            <a:cxnSpLocks/>
            <a:stCxn id="52" idx="3"/>
            <a:endCxn id="50" idx="1"/>
          </p:cNvCxnSpPr>
          <p:nvPr/>
        </p:nvCxnSpPr>
        <p:spPr>
          <a:xfrm>
            <a:off x="2555328" y="4251190"/>
            <a:ext cx="650091" cy="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0F74C9FB-B72F-48BE-B0D5-B89BBE531999}"/>
              </a:ext>
            </a:extLst>
          </p:cNvPr>
          <p:cNvSpPr/>
          <p:nvPr/>
        </p:nvSpPr>
        <p:spPr>
          <a:xfrm>
            <a:off x="1191550" y="4054656"/>
            <a:ext cx="1363778" cy="393068"/>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Content</a:t>
            </a:r>
            <a:endParaRPr lang="en-GB" dirty="0">
              <a:solidFill>
                <a:schemeClr val="tx1"/>
              </a:solidFill>
            </a:endParaRPr>
          </a:p>
        </p:txBody>
      </p:sp>
    </p:spTree>
    <p:extLst>
      <p:ext uri="{BB962C8B-B14F-4D97-AF65-F5344CB8AC3E}">
        <p14:creationId xmlns:p14="http://schemas.microsoft.com/office/powerpoint/2010/main" val="5476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6" grpId="0" animBg="1"/>
      <p:bldP spid="10" grpId="0" animBg="1"/>
      <p:bldP spid="11" grpId="0" animBg="1"/>
      <p:bldP spid="13" grpId="0" animBg="1"/>
      <p:bldP spid="20" grpId="0" animBg="1"/>
      <p:bldP spid="35" grpId="0" animBg="1"/>
      <p:bldP spid="37" grpId="0" animBg="1"/>
      <p:bldP spid="50" grpId="0" animBg="1"/>
      <p:bldP spid="5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F998C34-DD9A-419F-8271-68EAB8489355}"/>
              </a:ext>
            </a:extLst>
          </p:cNvPr>
          <p:cNvSpPr/>
          <p:nvPr/>
        </p:nvSpPr>
        <p:spPr>
          <a:xfrm>
            <a:off x="3382062" y="1823361"/>
            <a:ext cx="5420408" cy="1468357"/>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1">
            <a:extLst>
              <a:ext uri="{FF2B5EF4-FFF2-40B4-BE49-F238E27FC236}">
                <a16:creationId xmlns:a16="http://schemas.microsoft.com/office/drawing/2014/main" id="{56E26ACD-EFB9-4066-8131-175927A08508}"/>
              </a:ext>
            </a:extLst>
          </p:cNvPr>
          <p:cNvSpPr>
            <a:spLocks noGrp="1" noChangeArrowheads="1"/>
          </p:cNvSpPr>
          <p:nvPr>
            <p:ph idx="10"/>
          </p:nvPr>
        </p:nvSpPr>
        <p:spPr bwMode="auto">
          <a:xfrm>
            <a:off x="3393209" y="1434770"/>
            <a:ext cx="5519776"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lnSpc>
                <a:spcPct val="100000"/>
              </a:lnSpc>
              <a:spcBef>
                <a:spcPct val="0"/>
              </a:spcBef>
              <a:spcAft>
                <a:spcPct val="0"/>
              </a:spcAft>
              <a:buClrTx/>
              <a:buSzTx/>
            </a:pPr>
            <a: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t>HTTP/1.1  201  Created</a:t>
            </a:r>
            <a:b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br>
            <a:br>
              <a:rPr lang="en-GB" altLang="en-US" sz="5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br>
            <a: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t>Location          </a:t>
            </a:r>
            <a:r>
              <a:rPr lang="en-GB" altLang="en-US" sz="12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t>/chatter/chat/user_1/20190905…</a:t>
            </a:r>
            <a:b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br>
            <a: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t>Content-Encoding  </a:t>
            </a:r>
            <a:r>
              <a:rPr lang="en-GB" altLang="en-US" sz="1600" dirty="0" err="1">
                <a:solidFill>
                  <a:schemeClr val="tx1"/>
                </a:solidFill>
                <a:latin typeface="APL385 Unicode" panose="020B0709000202000203" pitchFamily="49" charset="0"/>
                <a:ea typeface="Calibri" panose="020F0502020204030204" pitchFamily="34" charset="0"/>
                <a:cs typeface="Courier New" panose="02070309020205020404" pitchFamily="49" charset="0"/>
              </a:rPr>
              <a:t>gzip</a:t>
            </a:r>
            <a:b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br>
            <a: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t>Date              </a:t>
            </a:r>
            <a:r>
              <a:rPr lang="en-GB" altLang="en-US" sz="14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t>Thu, 05 Sep 2019 16:09:50 GMT</a:t>
            </a:r>
            <a:b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br>
            <a: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t>Server            </a:t>
            </a:r>
            <a:b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br>
            <a: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t>Content-Length    221</a:t>
            </a:r>
            <a:b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br>
            <a: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t>Content-Type      application/json</a:t>
            </a:r>
            <a:br>
              <a:rPr lang="en-GB" altLang="en-US" sz="16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br>
            <a:br>
              <a:rPr lang="en-GB" altLang="en-US" sz="11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br>
            <a:r>
              <a:rPr lang="en-GB" altLang="en-US" sz="1200" dirty="0">
                <a:solidFill>
                  <a:schemeClr val="tx1"/>
                </a:solidFill>
                <a:latin typeface="APL385 Unicode" panose="020B0709000202000203" pitchFamily="49" charset="0"/>
                <a:ea typeface="Calibri" panose="020F0502020204030204" pitchFamily="34" charset="0"/>
                <a:cs typeface="Courier New" panose="02070309020205020404" pitchFamily="49" charset="0"/>
              </a:rPr>
              <a:t>{"createdBy":"user_1","createdByName":"user_1","createdOn":"20190905T160950Z","href":"/chatter/chat/user_1/20190905T160950Z_31424903","message":"Good morning to you!","s3Link"…}</a:t>
            </a:r>
            <a:endParaRPr kumimoji="0" lang="en-GB" altLang="en-US" sz="2800" b="0" i="0" u="none" strike="noStrike" cap="none" normalizeH="0" baseline="0" dirty="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id="{8B015397-AD2D-4B56-9000-DAEB6EFE93BA}"/>
              </a:ext>
            </a:extLst>
          </p:cNvPr>
          <p:cNvSpPr/>
          <p:nvPr/>
        </p:nvSpPr>
        <p:spPr>
          <a:xfrm>
            <a:off x="3382062" y="1425848"/>
            <a:ext cx="1101308" cy="336805"/>
          </a:xfrm>
          <a:prstGeom prst="rect">
            <a:avLst/>
          </a:prstGeom>
          <a:solidFill>
            <a:schemeClr val="accent1">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045162A-BFA0-4989-8A0A-7305B8463539}"/>
              </a:ext>
            </a:extLst>
          </p:cNvPr>
          <p:cNvSpPr>
            <a:spLocks noGrp="1"/>
          </p:cNvSpPr>
          <p:nvPr>
            <p:ph type="title"/>
          </p:nvPr>
        </p:nvSpPr>
        <p:spPr/>
        <p:txBody>
          <a:bodyPr/>
          <a:lstStyle/>
          <a:p>
            <a:r>
              <a:rPr lang="da-DK" dirty="0"/>
              <a:t>HTTP Response</a:t>
            </a:r>
            <a:endParaRPr lang="en-GB" dirty="0"/>
          </a:p>
        </p:txBody>
      </p:sp>
      <p:cxnSp>
        <p:nvCxnSpPr>
          <p:cNvPr id="8" name="Straight Connector 7">
            <a:extLst>
              <a:ext uri="{FF2B5EF4-FFF2-40B4-BE49-F238E27FC236}">
                <a16:creationId xmlns:a16="http://schemas.microsoft.com/office/drawing/2014/main" id="{7A2BF547-5966-41C1-91B4-0278F0A216D0}"/>
              </a:ext>
            </a:extLst>
          </p:cNvPr>
          <p:cNvCxnSpPr>
            <a:cxnSpLocks/>
            <a:stCxn id="6" idx="1"/>
            <a:endCxn id="10" idx="3"/>
          </p:cNvCxnSpPr>
          <p:nvPr/>
        </p:nvCxnSpPr>
        <p:spPr>
          <a:xfrm flipH="1" flipV="1">
            <a:off x="2279940" y="1575311"/>
            <a:ext cx="1102122" cy="1894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920083F-A112-4C59-9A0D-88A8E28CF52E}"/>
              </a:ext>
            </a:extLst>
          </p:cNvPr>
          <p:cNvSpPr/>
          <p:nvPr/>
        </p:nvSpPr>
        <p:spPr>
          <a:xfrm>
            <a:off x="911787" y="1387968"/>
            <a:ext cx="1368153" cy="374685"/>
          </a:xfrm>
          <a:prstGeom prst="rect">
            <a:avLst/>
          </a:prstGeom>
          <a:solidFill>
            <a:schemeClr val="accent1">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Protocol</a:t>
            </a:r>
            <a:endParaRPr lang="en-GB" dirty="0">
              <a:solidFill>
                <a:schemeClr val="tx1"/>
              </a:solidFill>
            </a:endParaRPr>
          </a:p>
        </p:txBody>
      </p:sp>
      <p:sp>
        <p:nvSpPr>
          <p:cNvPr id="11" name="Rectangle 10">
            <a:extLst>
              <a:ext uri="{FF2B5EF4-FFF2-40B4-BE49-F238E27FC236}">
                <a16:creationId xmlns:a16="http://schemas.microsoft.com/office/drawing/2014/main" id="{F6008DB9-A62E-4D6E-95D1-FD24002589E7}"/>
              </a:ext>
            </a:extLst>
          </p:cNvPr>
          <p:cNvSpPr/>
          <p:nvPr/>
        </p:nvSpPr>
        <p:spPr>
          <a:xfrm>
            <a:off x="4562998" y="1420307"/>
            <a:ext cx="604273" cy="342347"/>
          </a:xfrm>
          <a:prstGeom prst="rect">
            <a:avLst/>
          </a:prstGeom>
          <a:solidFill>
            <a:schemeClr val="accent2">
              <a:lumMod val="20000"/>
              <a:lumOff val="80000"/>
              <a:alpha val="5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F567296A-F19B-413E-9A79-4F115285CF89}"/>
              </a:ext>
            </a:extLst>
          </p:cNvPr>
          <p:cNvCxnSpPr>
            <a:cxnSpLocks/>
            <a:stCxn id="11" idx="0"/>
            <a:endCxn id="13" idx="2"/>
          </p:cNvCxnSpPr>
          <p:nvPr/>
        </p:nvCxnSpPr>
        <p:spPr>
          <a:xfrm flipH="1" flipV="1">
            <a:off x="4765171" y="1059582"/>
            <a:ext cx="99964" cy="360725"/>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120CB81D-4E86-4E6B-8EF3-6B779853DEFF}"/>
              </a:ext>
            </a:extLst>
          </p:cNvPr>
          <p:cNvSpPr/>
          <p:nvPr/>
        </p:nvSpPr>
        <p:spPr>
          <a:xfrm>
            <a:off x="3924299" y="715577"/>
            <a:ext cx="1681743" cy="344005"/>
          </a:xfrm>
          <a:prstGeom prst="rect">
            <a:avLst/>
          </a:prstGeom>
          <a:solidFill>
            <a:schemeClr val="accent2">
              <a:lumMod val="20000"/>
              <a:lumOff val="80000"/>
              <a:alpha val="5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Status Code</a:t>
            </a:r>
            <a:endParaRPr lang="en-GB" dirty="0">
              <a:solidFill>
                <a:schemeClr val="tx1"/>
              </a:solidFill>
            </a:endParaRPr>
          </a:p>
        </p:txBody>
      </p:sp>
      <p:cxnSp>
        <p:nvCxnSpPr>
          <p:cNvPr id="19" name="Straight Connector 18">
            <a:extLst>
              <a:ext uri="{FF2B5EF4-FFF2-40B4-BE49-F238E27FC236}">
                <a16:creationId xmlns:a16="http://schemas.microsoft.com/office/drawing/2014/main" id="{74CC32F0-807C-4294-99D2-9B7ABE0B0C87}"/>
              </a:ext>
            </a:extLst>
          </p:cNvPr>
          <p:cNvCxnSpPr>
            <a:cxnSpLocks/>
            <a:stCxn id="20" idx="3"/>
            <a:endCxn id="5" idx="1"/>
          </p:cNvCxnSpPr>
          <p:nvPr/>
        </p:nvCxnSpPr>
        <p:spPr>
          <a:xfrm>
            <a:off x="2279940" y="2440579"/>
            <a:ext cx="1113269" cy="39457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BEC5EDC2-A2B8-43C6-BD93-3EF067137BFA}"/>
              </a:ext>
            </a:extLst>
          </p:cNvPr>
          <p:cNvSpPr/>
          <p:nvPr/>
        </p:nvSpPr>
        <p:spPr>
          <a:xfrm>
            <a:off x="911787" y="2143546"/>
            <a:ext cx="1368153" cy="594066"/>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Headers</a:t>
            </a:r>
            <a:endParaRPr lang="en-GB" dirty="0">
              <a:solidFill>
                <a:schemeClr val="tx1"/>
              </a:solidFill>
            </a:endParaRPr>
          </a:p>
        </p:txBody>
      </p:sp>
      <p:sp>
        <p:nvSpPr>
          <p:cNvPr id="35" name="Rectangle 34">
            <a:extLst>
              <a:ext uri="{FF2B5EF4-FFF2-40B4-BE49-F238E27FC236}">
                <a16:creationId xmlns:a16="http://schemas.microsoft.com/office/drawing/2014/main" id="{2970FDFB-3525-4BF3-979A-66E4A7846A66}"/>
              </a:ext>
            </a:extLst>
          </p:cNvPr>
          <p:cNvSpPr/>
          <p:nvPr/>
        </p:nvSpPr>
        <p:spPr>
          <a:xfrm>
            <a:off x="5246899" y="1420306"/>
            <a:ext cx="1010703" cy="342347"/>
          </a:xfrm>
          <a:prstGeom prst="rect">
            <a:avLst/>
          </a:prstGeom>
          <a:solidFill>
            <a:schemeClr val="accent4">
              <a:lumMod val="60000"/>
              <a:lumOff val="40000"/>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Connector 35">
            <a:extLst>
              <a:ext uri="{FF2B5EF4-FFF2-40B4-BE49-F238E27FC236}">
                <a16:creationId xmlns:a16="http://schemas.microsoft.com/office/drawing/2014/main" id="{BA1BA301-B272-4644-8530-5317BE1B3E67}"/>
              </a:ext>
            </a:extLst>
          </p:cNvPr>
          <p:cNvCxnSpPr>
            <a:cxnSpLocks/>
            <a:stCxn id="35" idx="0"/>
            <a:endCxn id="37" idx="2"/>
          </p:cNvCxnSpPr>
          <p:nvPr/>
        </p:nvCxnSpPr>
        <p:spPr>
          <a:xfrm flipV="1">
            <a:off x="5752251" y="1059582"/>
            <a:ext cx="1294241" cy="360724"/>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0E7C6939-C139-4CD5-ABD9-2C1DAD49F3C7}"/>
              </a:ext>
            </a:extLst>
          </p:cNvPr>
          <p:cNvSpPr/>
          <p:nvPr/>
        </p:nvSpPr>
        <p:spPr>
          <a:xfrm>
            <a:off x="5992592" y="715577"/>
            <a:ext cx="2107800" cy="344005"/>
          </a:xfrm>
          <a:prstGeom prst="rect">
            <a:avLst/>
          </a:prstGeom>
          <a:solidFill>
            <a:schemeClr val="accent4">
              <a:lumMod val="60000"/>
              <a:lumOff val="40000"/>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Status</a:t>
            </a:r>
            <a:endParaRPr lang="en-GB" dirty="0">
              <a:solidFill>
                <a:schemeClr val="tx1"/>
              </a:solidFill>
            </a:endParaRPr>
          </a:p>
        </p:txBody>
      </p:sp>
      <p:sp>
        <p:nvSpPr>
          <p:cNvPr id="50" name="Rectangle 49">
            <a:extLst>
              <a:ext uri="{FF2B5EF4-FFF2-40B4-BE49-F238E27FC236}">
                <a16:creationId xmlns:a16="http://schemas.microsoft.com/office/drawing/2014/main" id="{D5B53820-8394-4C7D-9313-5A9618E41EA4}"/>
              </a:ext>
            </a:extLst>
          </p:cNvPr>
          <p:cNvSpPr/>
          <p:nvPr/>
        </p:nvSpPr>
        <p:spPr>
          <a:xfrm>
            <a:off x="3357633" y="3362973"/>
            <a:ext cx="5429766" cy="855343"/>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Connector 50">
            <a:extLst>
              <a:ext uri="{FF2B5EF4-FFF2-40B4-BE49-F238E27FC236}">
                <a16:creationId xmlns:a16="http://schemas.microsoft.com/office/drawing/2014/main" id="{1AF6B90A-B03E-474E-A2ED-287034448D40}"/>
              </a:ext>
            </a:extLst>
          </p:cNvPr>
          <p:cNvCxnSpPr>
            <a:cxnSpLocks/>
            <a:stCxn id="52" idx="3"/>
            <a:endCxn id="50" idx="1"/>
          </p:cNvCxnSpPr>
          <p:nvPr/>
        </p:nvCxnSpPr>
        <p:spPr>
          <a:xfrm flipV="1">
            <a:off x="2291087" y="3790645"/>
            <a:ext cx="1066546" cy="13846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0F74C9FB-B72F-48BE-B0D5-B89BBE531999}"/>
              </a:ext>
            </a:extLst>
          </p:cNvPr>
          <p:cNvSpPr/>
          <p:nvPr/>
        </p:nvSpPr>
        <p:spPr>
          <a:xfrm>
            <a:off x="927309" y="3732580"/>
            <a:ext cx="1363778" cy="393068"/>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Content</a:t>
            </a:r>
            <a:endParaRPr lang="en-GB" dirty="0">
              <a:solidFill>
                <a:schemeClr val="tx1"/>
              </a:solidFill>
            </a:endParaRPr>
          </a:p>
        </p:txBody>
      </p:sp>
    </p:spTree>
    <p:extLst>
      <p:ext uri="{BB962C8B-B14F-4D97-AF65-F5344CB8AC3E}">
        <p14:creationId xmlns:p14="http://schemas.microsoft.com/office/powerpoint/2010/main" val="42873882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CB0F6-2556-4FCD-81DC-2DA19F930323}"/>
              </a:ext>
            </a:extLst>
          </p:cNvPr>
          <p:cNvSpPr>
            <a:spLocks noGrp="1"/>
          </p:cNvSpPr>
          <p:nvPr>
            <p:ph type="title"/>
          </p:nvPr>
        </p:nvSpPr>
        <p:spPr/>
        <p:txBody>
          <a:bodyPr/>
          <a:lstStyle/>
          <a:p>
            <a:r>
              <a:rPr lang="da-DK" dirty="0"/>
              <a:t>HTTP GET and POST – Traditional Use</a:t>
            </a:r>
            <a:endParaRPr lang="en-GB" dirty="0"/>
          </a:p>
        </p:txBody>
      </p:sp>
      <p:sp>
        <p:nvSpPr>
          <p:cNvPr id="3" name="Content Placeholder 2">
            <a:extLst>
              <a:ext uri="{FF2B5EF4-FFF2-40B4-BE49-F238E27FC236}">
                <a16:creationId xmlns:a16="http://schemas.microsoft.com/office/drawing/2014/main" id="{D67B2B0A-217F-4F24-A607-27637F192FC8}"/>
              </a:ext>
            </a:extLst>
          </p:cNvPr>
          <p:cNvSpPr>
            <a:spLocks noGrp="1"/>
          </p:cNvSpPr>
          <p:nvPr>
            <p:ph idx="1"/>
          </p:nvPr>
        </p:nvSpPr>
        <p:spPr/>
        <p:txBody>
          <a:bodyPr>
            <a:normAutofit fontScale="85000" lnSpcReduction="20000"/>
          </a:bodyPr>
          <a:lstStyle/>
          <a:p>
            <a:r>
              <a:rPr lang="da-DK" dirty="0"/>
              <a:t>As previously mentioned, most web browsers use GET to read and POST to send input to a server</a:t>
            </a:r>
          </a:p>
          <a:p>
            <a:r>
              <a:rPr lang="da-DK" dirty="0"/>
              <a:t>Any client/server API can be built on top of these two commands:</a:t>
            </a:r>
          </a:p>
          <a:p>
            <a:pPr lvl="1"/>
            <a:r>
              <a:rPr lang="da-DK" dirty="0"/>
              <a:t>Use GET to perform queries</a:t>
            </a:r>
          </a:p>
          <a:p>
            <a:pPr lvl="1"/>
            <a:r>
              <a:rPr lang="da-DK" dirty="0"/>
              <a:t>Use POST to make function calls with more complex input data</a:t>
            </a:r>
          </a:p>
          <a:p>
            <a:r>
              <a:rPr lang="en-GB" dirty="0"/>
              <a:t>"Cookies" are variables set in the browser and </a:t>
            </a:r>
            <a:r>
              <a:rPr lang="en-GB" dirty="0" err="1"/>
              <a:t>tranmitted</a:t>
            </a:r>
            <a:r>
              <a:rPr lang="en-GB" dirty="0"/>
              <a:t> with each request</a:t>
            </a:r>
          </a:p>
          <a:p>
            <a:pPr lvl="1"/>
            <a:r>
              <a:rPr lang="en-GB" dirty="0"/>
              <a:t>Cookies allow the server to relate each request to a server-side session.</a:t>
            </a:r>
          </a:p>
        </p:txBody>
      </p:sp>
      <p:sp>
        <p:nvSpPr>
          <p:cNvPr id="4" name="Content Placeholder 3">
            <a:extLst>
              <a:ext uri="{FF2B5EF4-FFF2-40B4-BE49-F238E27FC236}">
                <a16:creationId xmlns:a16="http://schemas.microsoft.com/office/drawing/2014/main" id="{3EE3AC4C-C8D3-443B-A514-9E0B044DC6E5}"/>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33910798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A1DF-78B0-45ED-A41C-0D82180EC328}"/>
              </a:ext>
            </a:extLst>
          </p:cNvPr>
          <p:cNvSpPr>
            <a:spLocks noGrp="1"/>
          </p:cNvSpPr>
          <p:nvPr>
            <p:ph type="title"/>
          </p:nvPr>
        </p:nvSpPr>
        <p:spPr/>
        <p:txBody>
          <a:bodyPr/>
          <a:lstStyle/>
          <a:p>
            <a:r>
              <a:rPr lang="da-DK" dirty="0"/>
              <a:t>What is "REST" (and why might we care?)</a:t>
            </a:r>
            <a:endParaRPr lang="en-GB" dirty="0"/>
          </a:p>
        </p:txBody>
      </p:sp>
      <p:sp>
        <p:nvSpPr>
          <p:cNvPr id="3" name="Content Placeholder 2">
            <a:extLst>
              <a:ext uri="{FF2B5EF4-FFF2-40B4-BE49-F238E27FC236}">
                <a16:creationId xmlns:a16="http://schemas.microsoft.com/office/drawing/2014/main" id="{579B8526-D8A2-44D6-A221-F77B24FB2452}"/>
              </a:ext>
            </a:extLst>
          </p:cNvPr>
          <p:cNvSpPr>
            <a:spLocks noGrp="1"/>
          </p:cNvSpPr>
          <p:nvPr>
            <p:ph idx="1"/>
          </p:nvPr>
        </p:nvSpPr>
        <p:spPr>
          <a:xfrm>
            <a:off x="323527" y="1356615"/>
            <a:ext cx="6696745" cy="3150350"/>
          </a:xfrm>
        </p:spPr>
        <p:txBody>
          <a:bodyPr>
            <a:normAutofit fontScale="70000" lnSpcReduction="20000"/>
          </a:bodyPr>
          <a:lstStyle/>
          <a:p>
            <a:r>
              <a:rPr lang="da-DK" dirty="0"/>
              <a:t>REST stands for REpresentational State Transfer</a:t>
            </a:r>
          </a:p>
          <a:p>
            <a:r>
              <a:rPr lang="da-DK" dirty="0"/>
              <a:t>A philosophy where server resources are strictly identified by URIs</a:t>
            </a:r>
          </a:p>
          <a:p>
            <a:r>
              <a:rPr lang="da-DK" dirty="0"/>
              <a:t>RESTful API's focus on things vs actions, nouns vs verbs</a:t>
            </a:r>
          </a:p>
          <a:p>
            <a:r>
              <a:rPr lang="da-DK" dirty="0"/>
              <a:t>A larger set of HTTP methods is used to manipulate resources</a:t>
            </a:r>
          </a:p>
          <a:p>
            <a:pPr lvl="1"/>
            <a:r>
              <a:rPr lang="da-DK" dirty="0"/>
              <a:t>POST /persons {name: morten} to add a resource and let the server decide the URI (and return it)</a:t>
            </a:r>
          </a:p>
          <a:p>
            <a:pPr lvl="1"/>
            <a:r>
              <a:rPr lang="da-DK" dirty="0"/>
              <a:t>GET /persons/morten to retrieve a record</a:t>
            </a:r>
          </a:p>
          <a:p>
            <a:pPr lvl="1"/>
            <a:r>
              <a:rPr lang="da-DK" dirty="0"/>
              <a:t>DELETE /persons/morten to get rid of him</a:t>
            </a:r>
          </a:p>
          <a:p>
            <a:pPr lvl="1"/>
            <a:r>
              <a:rPr lang="da-DK" dirty="0"/>
              <a:t>PUT /persons/morten overwrites or creates a resource</a:t>
            </a:r>
          </a:p>
          <a:p>
            <a:pPr lvl="1"/>
            <a:r>
              <a:rPr lang="da-DK" dirty="0"/>
              <a:t>HEAD /persons/morten returns metadata</a:t>
            </a:r>
          </a:p>
          <a:p>
            <a:pPr lvl="1"/>
            <a:r>
              <a:rPr lang="da-DK" dirty="0"/>
              <a:t>OPTIONS /persons/morten queries communication methods are allowed</a:t>
            </a:r>
          </a:p>
        </p:txBody>
      </p:sp>
      <p:sp>
        <p:nvSpPr>
          <p:cNvPr id="4" name="Content Placeholder 3">
            <a:extLst>
              <a:ext uri="{FF2B5EF4-FFF2-40B4-BE49-F238E27FC236}">
                <a16:creationId xmlns:a16="http://schemas.microsoft.com/office/drawing/2014/main" id="{B41C562A-F2F0-4B24-9F64-74D263E33F5F}"/>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1680872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A81B7-6D09-4EB5-ADB4-472BF1B56603}"/>
              </a:ext>
            </a:extLst>
          </p:cNvPr>
          <p:cNvSpPr>
            <a:spLocks noGrp="1"/>
          </p:cNvSpPr>
          <p:nvPr>
            <p:ph type="title"/>
          </p:nvPr>
        </p:nvSpPr>
        <p:spPr/>
        <p:txBody>
          <a:bodyPr/>
          <a:lstStyle/>
          <a:p>
            <a:r>
              <a:rPr lang="en-GB" sz="2800" dirty="0"/>
              <a:t>https://restapitutorial.com/lessons/whatisrest.html</a:t>
            </a:r>
          </a:p>
        </p:txBody>
      </p:sp>
      <p:sp>
        <p:nvSpPr>
          <p:cNvPr id="3" name="Content Placeholder 2">
            <a:extLst>
              <a:ext uri="{FF2B5EF4-FFF2-40B4-BE49-F238E27FC236}">
                <a16:creationId xmlns:a16="http://schemas.microsoft.com/office/drawing/2014/main" id="{C5BCC0EB-ED71-4787-B9D0-AEA288AC239B}"/>
              </a:ext>
            </a:extLst>
          </p:cNvPr>
          <p:cNvSpPr>
            <a:spLocks noGrp="1"/>
          </p:cNvSpPr>
          <p:nvPr>
            <p:ph idx="1"/>
          </p:nvPr>
        </p:nvSpPr>
        <p:spPr>
          <a:xfrm>
            <a:off x="323527" y="1356615"/>
            <a:ext cx="8478943" cy="3150350"/>
          </a:xfrm>
        </p:spPr>
        <p:txBody>
          <a:bodyPr>
            <a:normAutofit fontScale="62500" lnSpcReduction="20000"/>
          </a:bodyPr>
          <a:lstStyle/>
          <a:p>
            <a:pPr marL="0" indent="0">
              <a:buNone/>
            </a:pPr>
            <a:r>
              <a:rPr lang="en-GB" sz="3000" b="1" dirty="0"/>
              <a:t>Constraint #1 (of 6): Uniform Interface (abbreviated)</a:t>
            </a:r>
          </a:p>
          <a:p>
            <a:pPr marL="0" indent="0">
              <a:buNone/>
            </a:pPr>
            <a:r>
              <a:rPr lang="en-GB" dirty="0"/>
              <a:t>The four guiding principles of the uniform interface (between clients and servers):</a:t>
            </a:r>
          </a:p>
          <a:p>
            <a:pPr marL="0" indent="0">
              <a:buNone/>
            </a:pPr>
            <a:r>
              <a:rPr lang="en-GB" b="1" dirty="0"/>
              <a:t>Resource-Based</a:t>
            </a:r>
          </a:p>
          <a:p>
            <a:pPr marL="0" indent="0">
              <a:buNone/>
            </a:pPr>
            <a:r>
              <a:rPr lang="en-GB" dirty="0"/>
              <a:t>Resources are identified in requests using URIs as resource identifiers. The server typically responds to requests with an HTML, XML or JSON representation of the identified resource.</a:t>
            </a:r>
          </a:p>
          <a:p>
            <a:pPr marL="0" indent="0">
              <a:buNone/>
            </a:pPr>
            <a:r>
              <a:rPr lang="en-GB" b="1" dirty="0"/>
              <a:t>Manipulation of Resources Through Representations</a:t>
            </a:r>
          </a:p>
          <a:p>
            <a:pPr marL="0" indent="0">
              <a:buNone/>
            </a:pPr>
            <a:r>
              <a:rPr lang="en-GB" dirty="0"/>
              <a:t>When a client holds a representation of a resource, including any metadata attached, it has enough information to modify or delete the resource on the server, provided it has permission to do so.</a:t>
            </a:r>
          </a:p>
          <a:p>
            <a:pPr marL="0" indent="0">
              <a:buNone/>
            </a:pPr>
            <a:r>
              <a:rPr lang="en-GB" b="1" dirty="0"/>
              <a:t>Self-descriptive Messages</a:t>
            </a:r>
          </a:p>
          <a:p>
            <a:pPr marL="0" indent="0">
              <a:buNone/>
            </a:pPr>
            <a:r>
              <a:rPr lang="en-GB" dirty="0"/>
              <a:t>Each message includes enough information to describe how to process the message. For example, which parser to invoke may be specified by an Internet media type (previously known as a MIME type). </a:t>
            </a:r>
            <a:r>
              <a:rPr lang="en-GB" b="1" dirty="0"/>
              <a:t>Responses also explicitly indicate their cache-ability.</a:t>
            </a:r>
          </a:p>
        </p:txBody>
      </p:sp>
    </p:spTree>
    <p:extLst>
      <p:ext uri="{BB962C8B-B14F-4D97-AF65-F5344CB8AC3E}">
        <p14:creationId xmlns:p14="http://schemas.microsoft.com/office/powerpoint/2010/main" val="34665541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A81B7-6D09-4EB5-ADB4-472BF1B56603}"/>
              </a:ext>
            </a:extLst>
          </p:cNvPr>
          <p:cNvSpPr>
            <a:spLocks noGrp="1"/>
          </p:cNvSpPr>
          <p:nvPr>
            <p:ph type="title"/>
          </p:nvPr>
        </p:nvSpPr>
        <p:spPr/>
        <p:txBody>
          <a:bodyPr/>
          <a:lstStyle/>
          <a:p>
            <a:r>
              <a:rPr lang="en-GB" sz="2800" dirty="0"/>
              <a:t>https://restapitutorial.com/lessons/whatisrest.html</a:t>
            </a:r>
          </a:p>
        </p:txBody>
      </p:sp>
      <p:sp>
        <p:nvSpPr>
          <p:cNvPr id="3" name="Content Placeholder 2">
            <a:extLst>
              <a:ext uri="{FF2B5EF4-FFF2-40B4-BE49-F238E27FC236}">
                <a16:creationId xmlns:a16="http://schemas.microsoft.com/office/drawing/2014/main" id="{C5BCC0EB-ED71-4787-B9D0-AEA288AC239B}"/>
              </a:ext>
            </a:extLst>
          </p:cNvPr>
          <p:cNvSpPr>
            <a:spLocks noGrp="1"/>
          </p:cNvSpPr>
          <p:nvPr>
            <p:ph idx="1"/>
          </p:nvPr>
        </p:nvSpPr>
        <p:spPr>
          <a:xfrm>
            <a:off x="323527" y="1356615"/>
            <a:ext cx="8478943" cy="3150350"/>
          </a:xfrm>
        </p:spPr>
        <p:txBody>
          <a:bodyPr>
            <a:normAutofit/>
          </a:bodyPr>
          <a:lstStyle/>
          <a:p>
            <a:pPr marL="0" indent="0">
              <a:buNone/>
            </a:pPr>
            <a:r>
              <a:rPr lang="en-GB" sz="1600" b="1" dirty="0"/>
              <a:t>2. Stateless</a:t>
            </a:r>
          </a:p>
          <a:p>
            <a:pPr marL="0" indent="0">
              <a:buNone/>
            </a:pPr>
            <a:r>
              <a:rPr lang="en-GB" sz="1200" dirty="0"/>
              <a:t>The necessary state to handle the request is contained within the request itself, whether as part of the URI, query-string parameters, body, or headers.</a:t>
            </a:r>
          </a:p>
          <a:p>
            <a:pPr marL="0" indent="0">
              <a:buNone/>
            </a:pPr>
            <a:r>
              <a:rPr lang="en-GB" sz="1200" dirty="0"/>
              <a:t>The URI uniquely identifies the resource and the body contains the state (or state change) of that resource. </a:t>
            </a:r>
          </a:p>
          <a:p>
            <a:pPr marL="0" indent="0">
              <a:buNone/>
            </a:pPr>
            <a:r>
              <a:rPr lang="en-GB" sz="1200" dirty="0"/>
              <a:t>The server communicates the appropriate state, or the piece(s) of state that matter, back to the client via headers, status and response body.</a:t>
            </a:r>
          </a:p>
          <a:p>
            <a:pPr marL="0" indent="0">
              <a:buNone/>
            </a:pPr>
            <a:r>
              <a:rPr lang="en-GB" sz="1200" b="1" dirty="0"/>
              <a:t>There is no "session": </a:t>
            </a:r>
            <a:r>
              <a:rPr lang="en-GB" sz="1200" dirty="0"/>
              <a:t>the client must include all information for the server to fulfill the request, resending state as necessary if that state must span multiple requests. Statelessness enables greater scalability since the server does not have to maintain, update or communicate that session state. Additionally, load balancers don't have to worry about session affinity for stateless systems.</a:t>
            </a:r>
          </a:p>
          <a:p>
            <a:pPr marL="0" indent="0">
              <a:buNone/>
            </a:pPr>
            <a:endParaRPr lang="en-GB" sz="1200" dirty="0"/>
          </a:p>
        </p:txBody>
      </p:sp>
    </p:spTree>
    <p:extLst>
      <p:ext uri="{BB962C8B-B14F-4D97-AF65-F5344CB8AC3E}">
        <p14:creationId xmlns:p14="http://schemas.microsoft.com/office/powerpoint/2010/main" val="6308211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A81B7-6D09-4EB5-ADB4-472BF1B56603}"/>
              </a:ext>
            </a:extLst>
          </p:cNvPr>
          <p:cNvSpPr>
            <a:spLocks noGrp="1"/>
          </p:cNvSpPr>
          <p:nvPr>
            <p:ph type="title"/>
          </p:nvPr>
        </p:nvSpPr>
        <p:spPr/>
        <p:txBody>
          <a:bodyPr/>
          <a:lstStyle/>
          <a:p>
            <a:r>
              <a:rPr lang="en-GB" sz="2800" dirty="0"/>
              <a:t>https://restapitutorial.com/lessons/whatisrest.html</a:t>
            </a:r>
          </a:p>
        </p:txBody>
      </p:sp>
      <p:sp>
        <p:nvSpPr>
          <p:cNvPr id="3" name="Content Placeholder 2">
            <a:extLst>
              <a:ext uri="{FF2B5EF4-FFF2-40B4-BE49-F238E27FC236}">
                <a16:creationId xmlns:a16="http://schemas.microsoft.com/office/drawing/2014/main" id="{C5BCC0EB-ED71-4787-B9D0-AEA288AC239B}"/>
              </a:ext>
            </a:extLst>
          </p:cNvPr>
          <p:cNvSpPr>
            <a:spLocks noGrp="1"/>
          </p:cNvSpPr>
          <p:nvPr>
            <p:ph idx="1"/>
          </p:nvPr>
        </p:nvSpPr>
        <p:spPr>
          <a:xfrm>
            <a:off x="323527" y="1356615"/>
            <a:ext cx="8478943" cy="3150350"/>
          </a:xfrm>
        </p:spPr>
        <p:txBody>
          <a:bodyPr>
            <a:normAutofit lnSpcReduction="10000"/>
          </a:bodyPr>
          <a:lstStyle/>
          <a:p>
            <a:pPr marL="0" indent="0">
              <a:buNone/>
            </a:pPr>
            <a:r>
              <a:rPr lang="en-GB" sz="1200" b="1" dirty="0"/>
              <a:t>3. Cacheable</a:t>
            </a:r>
          </a:p>
          <a:p>
            <a:pPr marL="0" indent="0">
              <a:buNone/>
            </a:pPr>
            <a:r>
              <a:rPr lang="en-GB" sz="1200" dirty="0"/>
              <a:t>Clients can cache responses. Responses </a:t>
            </a:r>
            <a:r>
              <a:rPr lang="en-GB" sz="1200" b="1" dirty="0"/>
              <a:t>must</a:t>
            </a:r>
            <a:r>
              <a:rPr lang="en-GB" sz="1200" dirty="0"/>
              <a:t> therefore, implicitly or explicitly, define themselves as cacheable, or not, to prevent clients reusing stale or inappropriate data in response to further requests.</a:t>
            </a:r>
          </a:p>
          <a:p>
            <a:pPr marL="0" indent="0">
              <a:buNone/>
            </a:pPr>
            <a:r>
              <a:rPr lang="en-GB" sz="1200" b="1" dirty="0"/>
              <a:t>Well-managed caching partially or completely eliminates some client–server interactions, further improving scalability and performance.</a:t>
            </a:r>
          </a:p>
          <a:p>
            <a:pPr marL="0" indent="0">
              <a:buNone/>
            </a:pPr>
            <a:r>
              <a:rPr lang="en-GB" sz="1200" b="1" dirty="0"/>
              <a:t>4. Client-Server</a:t>
            </a:r>
          </a:p>
          <a:p>
            <a:pPr marL="0" indent="0">
              <a:buNone/>
            </a:pPr>
            <a:r>
              <a:rPr lang="en-GB" sz="1200" dirty="0"/>
              <a:t>The uniform interface separates clients from servers. This separation of concerns means that, for example, clients are not concerned with data storage, which remains internal to each server, so that the portability of client code is improved. Servers are not concerned with the user interface or user state, so that servers can be simpler and more scalable. Servers and clients may also be replaced and developed independently, as long as the interface is not altered.</a:t>
            </a:r>
          </a:p>
          <a:p>
            <a:pPr marL="0" indent="0">
              <a:buNone/>
            </a:pPr>
            <a:r>
              <a:rPr lang="en-GB" sz="1200" b="1" dirty="0"/>
              <a:t>5. Layered System</a:t>
            </a:r>
          </a:p>
          <a:p>
            <a:pPr marL="0" indent="0">
              <a:buNone/>
            </a:pPr>
            <a:r>
              <a:rPr lang="en-GB" sz="1200" dirty="0"/>
              <a:t>A client cannot ordinarily tell whether it is connected directly to the end server, or to an intermediary along the way. Intermediary servers may improve system scalability by enabling load-balancing and by providing shared caches. </a:t>
            </a:r>
          </a:p>
          <a:p>
            <a:pPr marL="0" indent="0">
              <a:buNone/>
            </a:pPr>
            <a:r>
              <a:rPr lang="en-GB" sz="1200" b="1" dirty="0"/>
              <a:t>Layers may also enforce security policies.</a:t>
            </a:r>
            <a:br>
              <a:rPr lang="en-GB" sz="1200" b="1" dirty="0"/>
            </a:br>
            <a:r>
              <a:rPr lang="en-GB" sz="1200" b="1" dirty="0"/>
              <a:t>(Possible because the resource and operation is always defined in the request)</a:t>
            </a:r>
          </a:p>
        </p:txBody>
      </p:sp>
    </p:spTree>
    <p:extLst>
      <p:ext uri="{BB962C8B-B14F-4D97-AF65-F5344CB8AC3E}">
        <p14:creationId xmlns:p14="http://schemas.microsoft.com/office/powerpoint/2010/main" val="33195072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A81B7-6D09-4EB5-ADB4-472BF1B56603}"/>
              </a:ext>
            </a:extLst>
          </p:cNvPr>
          <p:cNvSpPr>
            <a:spLocks noGrp="1"/>
          </p:cNvSpPr>
          <p:nvPr>
            <p:ph type="title"/>
          </p:nvPr>
        </p:nvSpPr>
        <p:spPr/>
        <p:txBody>
          <a:bodyPr/>
          <a:lstStyle/>
          <a:p>
            <a:r>
              <a:rPr lang="en-GB" sz="2800" dirty="0"/>
              <a:t>https://restapitutorial.com/lessons/whatisrest.html</a:t>
            </a:r>
          </a:p>
        </p:txBody>
      </p:sp>
      <p:sp>
        <p:nvSpPr>
          <p:cNvPr id="3" name="Content Placeholder 2">
            <a:extLst>
              <a:ext uri="{FF2B5EF4-FFF2-40B4-BE49-F238E27FC236}">
                <a16:creationId xmlns:a16="http://schemas.microsoft.com/office/drawing/2014/main" id="{C5BCC0EB-ED71-4787-B9D0-AEA288AC239B}"/>
              </a:ext>
            </a:extLst>
          </p:cNvPr>
          <p:cNvSpPr>
            <a:spLocks noGrp="1"/>
          </p:cNvSpPr>
          <p:nvPr>
            <p:ph idx="1"/>
          </p:nvPr>
        </p:nvSpPr>
        <p:spPr>
          <a:xfrm>
            <a:off x="323527" y="1356615"/>
            <a:ext cx="8478943" cy="3150350"/>
          </a:xfrm>
        </p:spPr>
        <p:txBody>
          <a:bodyPr>
            <a:normAutofit/>
          </a:bodyPr>
          <a:lstStyle/>
          <a:p>
            <a:pPr marL="0" indent="0">
              <a:buNone/>
            </a:pPr>
            <a:r>
              <a:rPr lang="en-GB" sz="1200" b="1" dirty="0"/>
              <a:t>6. Code on Demand (optional)</a:t>
            </a:r>
          </a:p>
          <a:p>
            <a:pPr marL="0" indent="0">
              <a:buNone/>
            </a:pPr>
            <a:r>
              <a:rPr lang="en-GB" sz="1200" dirty="0"/>
              <a:t>Servers are able to temporarily extend or customize the functionality of a client by transferring logic to it that it can execute. Examples of this may include compiled components such as Java applets and client-side scripts such as JavaScript.</a:t>
            </a:r>
          </a:p>
          <a:p>
            <a:pPr marL="0" indent="0">
              <a:buNone/>
            </a:pPr>
            <a:endParaRPr lang="en-GB" sz="1200" dirty="0"/>
          </a:p>
        </p:txBody>
      </p:sp>
    </p:spTree>
    <p:extLst>
      <p:ext uri="{BB962C8B-B14F-4D97-AF65-F5344CB8AC3E}">
        <p14:creationId xmlns:p14="http://schemas.microsoft.com/office/powerpoint/2010/main" val="499005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4A053-9752-4519-85A8-5A14F3BDB4D3}"/>
              </a:ext>
            </a:extLst>
          </p:cNvPr>
          <p:cNvSpPr>
            <a:spLocks noGrp="1"/>
          </p:cNvSpPr>
          <p:nvPr>
            <p:ph type="title"/>
          </p:nvPr>
        </p:nvSpPr>
        <p:spPr/>
        <p:txBody>
          <a:bodyPr/>
          <a:lstStyle/>
          <a:p>
            <a:r>
              <a:rPr lang="da-DK" dirty="0"/>
              <a:t>Session 1   14:00-15:00</a:t>
            </a:r>
            <a:endParaRPr lang="en-GB" dirty="0"/>
          </a:p>
        </p:txBody>
      </p:sp>
      <p:sp>
        <p:nvSpPr>
          <p:cNvPr id="3" name="Content Placeholder 2">
            <a:extLst>
              <a:ext uri="{FF2B5EF4-FFF2-40B4-BE49-F238E27FC236}">
                <a16:creationId xmlns:a16="http://schemas.microsoft.com/office/drawing/2014/main" id="{24327D0D-233F-4E8F-95DE-D5FC8FDCE041}"/>
              </a:ext>
            </a:extLst>
          </p:cNvPr>
          <p:cNvSpPr>
            <a:spLocks noGrp="1"/>
          </p:cNvSpPr>
          <p:nvPr>
            <p:ph idx="1"/>
          </p:nvPr>
        </p:nvSpPr>
        <p:spPr/>
        <p:txBody>
          <a:bodyPr/>
          <a:lstStyle/>
          <a:p>
            <a:r>
              <a:rPr lang="da-DK" dirty="0"/>
              <a:t>Installation and Initialisation</a:t>
            </a:r>
          </a:p>
          <a:p>
            <a:r>
              <a:rPr lang="da-DK" dirty="0"/>
              <a:t>Amazon Simple Storage Service (S3)</a:t>
            </a:r>
          </a:p>
          <a:p>
            <a:endParaRPr lang="da-DK" dirty="0"/>
          </a:p>
        </p:txBody>
      </p:sp>
      <p:sp>
        <p:nvSpPr>
          <p:cNvPr id="4" name="Content Placeholder 3">
            <a:extLst>
              <a:ext uri="{FF2B5EF4-FFF2-40B4-BE49-F238E27FC236}">
                <a16:creationId xmlns:a16="http://schemas.microsoft.com/office/drawing/2014/main" id="{DB9283DF-E948-4B45-B6EF-72A2378074DA}"/>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14851779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14AFA-B901-4ABD-9999-89BF38829396}"/>
              </a:ext>
            </a:extLst>
          </p:cNvPr>
          <p:cNvSpPr>
            <a:spLocks noGrp="1"/>
          </p:cNvSpPr>
          <p:nvPr>
            <p:ph type="title"/>
          </p:nvPr>
        </p:nvSpPr>
        <p:spPr/>
        <p:txBody>
          <a:bodyPr/>
          <a:lstStyle/>
          <a:p>
            <a:r>
              <a:rPr lang="da-DK" dirty="0"/>
              <a:t>Why Should we try to be RESTFul?</a:t>
            </a:r>
            <a:endParaRPr lang="en-GB" dirty="0"/>
          </a:p>
        </p:txBody>
      </p:sp>
      <p:sp>
        <p:nvSpPr>
          <p:cNvPr id="3" name="Content Placeholder 2">
            <a:extLst>
              <a:ext uri="{FF2B5EF4-FFF2-40B4-BE49-F238E27FC236}">
                <a16:creationId xmlns:a16="http://schemas.microsoft.com/office/drawing/2014/main" id="{18ED8B56-5C6D-48CA-921F-F4EA7356E281}"/>
              </a:ext>
            </a:extLst>
          </p:cNvPr>
          <p:cNvSpPr>
            <a:spLocks noGrp="1"/>
          </p:cNvSpPr>
          <p:nvPr>
            <p:ph idx="1"/>
          </p:nvPr>
        </p:nvSpPr>
        <p:spPr/>
        <p:txBody>
          <a:bodyPr>
            <a:normAutofit fontScale="70000" lnSpcReduction="20000"/>
          </a:bodyPr>
          <a:lstStyle/>
          <a:p>
            <a:r>
              <a:rPr lang="da-DK" dirty="0"/>
              <a:t>Stateless transactions, where all the information is in a request/response, allows highly scalable architectures</a:t>
            </a:r>
          </a:p>
          <a:p>
            <a:pPr lvl="1"/>
            <a:r>
              <a:rPr lang="da-DK" b="1" dirty="0"/>
              <a:t>Load Balancing</a:t>
            </a:r>
            <a:r>
              <a:rPr lang="da-DK" dirty="0"/>
              <a:t> is easier because servers do not maintain state (state is either in the database or on the client)</a:t>
            </a:r>
          </a:p>
          <a:p>
            <a:pPr lvl="1"/>
            <a:r>
              <a:rPr lang="da-DK" b="1" dirty="0"/>
              <a:t>Caching</a:t>
            </a:r>
            <a:r>
              <a:rPr lang="da-DK" dirty="0"/>
              <a:t> is possible: if multiple clients make the same request, it may never reach servers.</a:t>
            </a:r>
          </a:p>
          <a:p>
            <a:pPr lvl="1"/>
            <a:r>
              <a:rPr lang="da-DK" b="1" dirty="0"/>
              <a:t>Security</a:t>
            </a:r>
            <a:r>
              <a:rPr lang="da-DK" dirty="0"/>
              <a:t> can happen in a layer before the server. This can enormously simplify the server architecture – application code may not need to know about security at all.</a:t>
            </a:r>
          </a:p>
          <a:p>
            <a:r>
              <a:rPr lang="da-DK" dirty="0"/>
              <a:t>Of course a lot of real world applications are too RESTLess, but it is worth sticking to REST</a:t>
            </a:r>
          </a:p>
          <a:p>
            <a:r>
              <a:rPr lang="da-DK" dirty="0"/>
              <a:t>Note that URIs which identify state at a </a:t>
            </a:r>
            <a:r>
              <a:rPr lang="da-DK"/>
              <a:t>particular point in time, and operations which always lead to a known state, can </a:t>
            </a:r>
            <a:r>
              <a:rPr lang="da-DK" dirty="0"/>
              <a:t>be cached indefinitely ("idempotence")</a:t>
            </a:r>
            <a:endParaRPr lang="en-GB" dirty="0"/>
          </a:p>
        </p:txBody>
      </p:sp>
      <p:pic>
        <p:nvPicPr>
          <p:cNvPr id="21506" name="Picture 2" descr="Image result for rest logo">
            <a:extLst>
              <a:ext uri="{FF2B5EF4-FFF2-40B4-BE49-F238E27FC236}">
                <a16:creationId xmlns:a16="http://schemas.microsoft.com/office/drawing/2014/main" id="{F9F2E14D-3FF6-41E4-BB01-E310855C9F0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94304" y="2283718"/>
            <a:ext cx="2764351" cy="1674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27062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32A8C-2327-439C-9B53-8ABABD793B70}"/>
              </a:ext>
            </a:extLst>
          </p:cNvPr>
          <p:cNvSpPr>
            <a:spLocks noGrp="1"/>
          </p:cNvSpPr>
          <p:nvPr>
            <p:ph type="title"/>
          </p:nvPr>
        </p:nvSpPr>
        <p:spPr/>
        <p:txBody>
          <a:bodyPr/>
          <a:lstStyle/>
          <a:p>
            <a:r>
              <a:rPr lang="da-DK" dirty="0"/>
              <a:t>Do we need to explain JSON?</a:t>
            </a:r>
            <a:endParaRPr lang="en-GB" dirty="0"/>
          </a:p>
        </p:txBody>
      </p:sp>
      <p:sp>
        <p:nvSpPr>
          <p:cNvPr id="7" name="Content Placeholder 6">
            <a:extLst>
              <a:ext uri="{FF2B5EF4-FFF2-40B4-BE49-F238E27FC236}">
                <a16:creationId xmlns:a16="http://schemas.microsoft.com/office/drawing/2014/main" id="{DADB61B7-3AC6-4425-B8C1-5797A8542E80}"/>
              </a:ext>
            </a:extLst>
          </p:cNvPr>
          <p:cNvSpPr>
            <a:spLocks noGrp="1"/>
          </p:cNvSpPr>
          <p:nvPr>
            <p:ph idx="1"/>
          </p:nvPr>
        </p:nvSpPr>
        <p:spPr>
          <a:xfrm>
            <a:off x="323527" y="1356615"/>
            <a:ext cx="6192003" cy="1427669"/>
          </a:xfrm>
        </p:spPr>
        <p:txBody>
          <a:bodyPr>
            <a:normAutofit fontScale="77500" lnSpcReduction="20000"/>
          </a:bodyPr>
          <a:lstStyle/>
          <a:p>
            <a:r>
              <a:rPr lang="da-DK" dirty="0"/>
              <a:t>JSON is the most widely used representation for data sent to or from modern web applications</a:t>
            </a:r>
          </a:p>
          <a:p>
            <a:r>
              <a:rPr lang="da-DK" dirty="0"/>
              <a:t>It can represent almost any APL array or namespace</a:t>
            </a:r>
          </a:p>
          <a:p>
            <a:r>
              <a:rPr lang="da-DK" dirty="0"/>
              <a:t>So long as no array rank exceeds 1 </a:t>
            </a:r>
            <a:r>
              <a:rPr lang="da-DK" dirty="0">
                <a:sym typeface="Wingdings" panose="05000000000000000000" pitchFamily="2" charset="2"/>
              </a:rPr>
              <a:t></a:t>
            </a:r>
            <a:endParaRPr lang="da-DK" dirty="0"/>
          </a:p>
          <a:p>
            <a:endParaRPr lang="en-GB" dirty="0"/>
          </a:p>
        </p:txBody>
      </p:sp>
      <p:pic>
        <p:nvPicPr>
          <p:cNvPr id="25602" name="Picture 2" descr="Image result for json logo">
            <a:extLst>
              <a:ext uri="{FF2B5EF4-FFF2-40B4-BE49-F238E27FC236}">
                <a16:creationId xmlns:a16="http://schemas.microsoft.com/office/drawing/2014/main" id="{C0C9CAAC-F8BF-4853-AAAE-68833ABE02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9914" y="1356615"/>
            <a:ext cx="2152556" cy="853455"/>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3">
            <a:extLst>
              <a:ext uri="{FF2B5EF4-FFF2-40B4-BE49-F238E27FC236}">
                <a16:creationId xmlns:a16="http://schemas.microsoft.com/office/drawing/2014/main" id="{7B08DDB4-9708-4257-AD81-F3051E64A5BE}"/>
              </a:ext>
            </a:extLst>
          </p:cNvPr>
          <p:cNvSpPr txBox="1">
            <a:spLocks/>
          </p:cNvSpPr>
          <p:nvPr/>
        </p:nvSpPr>
        <p:spPr>
          <a:xfrm>
            <a:off x="899592" y="2859782"/>
            <a:ext cx="4752529" cy="1787709"/>
          </a:xfrm>
          <a:prstGeom prst="rect">
            <a:avLst/>
          </a:prstGeom>
        </p:spPr>
        <p:txBody>
          <a:bodyPr vert="horz" lIns="91440" tIns="45720" rIns="91440" bIns="45720" rtlCol="0">
            <a:normAutofit/>
          </a:bodyPr>
          <a:lstStyle>
            <a:lvl1pPr marL="458788" indent="-458788" algn="l" defTabSz="914400" rtl="0" eaLnBrk="1" latinLnBrk="0" hangingPunct="1">
              <a:lnSpc>
                <a:spcPct val="100000"/>
              </a:lnSpc>
              <a:spcBef>
                <a:spcPts val="600"/>
              </a:spcBef>
              <a:buClr>
                <a:srgbClr val="FF9421"/>
              </a:buClr>
              <a:buSzPct val="75000"/>
              <a:buFont typeface="Wingdings 2" panose="05020102010507070707" pitchFamily="18" charset="2"/>
              <a:buChar char=""/>
              <a:defRPr lang="en-US" sz="2400" kern="1200" dirty="0">
                <a:solidFill>
                  <a:schemeClr val="accent4">
                    <a:lumMod val="50000"/>
                  </a:schemeClr>
                </a:solidFill>
                <a:latin typeface="+mn-lt"/>
                <a:ea typeface="+mn-ea"/>
                <a:cs typeface="+mn-cs"/>
              </a:defRPr>
            </a:lvl1pPr>
            <a:lvl2pPr marL="858838" indent="-401638" algn="l" defTabSz="914400" rtl="0" eaLnBrk="1" latinLnBrk="0" hangingPunct="1">
              <a:lnSpc>
                <a:spcPct val="100000"/>
              </a:lnSpc>
              <a:spcBef>
                <a:spcPts val="600"/>
              </a:spcBef>
              <a:buClr>
                <a:srgbClr val="FF9421"/>
              </a:buClr>
              <a:buSzPct val="75000"/>
              <a:buFont typeface="Wingdings 2" panose="05020102010507070707" pitchFamily="18" charset="2"/>
              <a:buChar char=""/>
              <a:defRPr lang="en-US" sz="2000" kern="1200" dirty="0">
                <a:solidFill>
                  <a:schemeClr val="accent4">
                    <a:lumMod val="50000"/>
                  </a:schemeClr>
                </a:solidFill>
                <a:latin typeface="+mn-lt"/>
                <a:ea typeface="+mn-ea"/>
                <a:cs typeface="+mn-cs"/>
              </a:defRPr>
            </a:lvl2pPr>
            <a:lvl3pPr marL="1257300" indent="-342900" algn="l" defTabSz="914400" rtl="0" eaLnBrk="1" latinLnBrk="0" hangingPunct="1">
              <a:lnSpc>
                <a:spcPct val="100000"/>
              </a:lnSpc>
              <a:spcBef>
                <a:spcPts val="600"/>
              </a:spcBef>
              <a:buClr>
                <a:srgbClr val="FF9421"/>
              </a:buClr>
              <a:buSzPct val="75000"/>
              <a:buFont typeface="Wingdings 2" panose="05020102010507070707" pitchFamily="18" charset="2"/>
              <a:buChar char=""/>
              <a:defRPr lang="en-US" sz="1800" kern="1200" dirty="0">
                <a:solidFill>
                  <a:schemeClr val="accent4">
                    <a:lumMod val="50000"/>
                  </a:schemeClr>
                </a:solidFill>
                <a:latin typeface="+mn-lt"/>
                <a:ea typeface="+mn-ea"/>
                <a:cs typeface="+mn-cs"/>
              </a:defRPr>
            </a:lvl3pPr>
            <a:lvl4pPr marL="1655763" indent="-284163" algn="l" defTabSz="914400" rtl="0" eaLnBrk="1" latinLnBrk="0" hangingPunct="1">
              <a:lnSpc>
                <a:spcPct val="100000"/>
              </a:lnSpc>
              <a:spcBef>
                <a:spcPts val="600"/>
              </a:spcBef>
              <a:buClr>
                <a:srgbClr val="FF9421"/>
              </a:buClr>
              <a:buSzPct val="75000"/>
              <a:buFont typeface="Wingdings 2" panose="05020102010507070707" pitchFamily="18" charset="2"/>
              <a:buChar char=""/>
              <a:defRPr lang="en-US" sz="1400" kern="1200" dirty="0">
                <a:solidFill>
                  <a:schemeClr val="accent4">
                    <a:lumMod val="50000"/>
                  </a:schemeClr>
                </a:solidFill>
                <a:latin typeface="+mn-lt"/>
                <a:ea typeface="+mn-ea"/>
                <a:cs typeface="+mn-cs"/>
              </a:defRPr>
            </a:lvl4pPr>
            <a:lvl5pPr marL="1828800" indent="0" algn="l" defTabSz="914400" rtl="0" eaLnBrk="1" latinLnBrk="0" hangingPunct="1">
              <a:spcBef>
                <a:spcPct val="20000"/>
              </a:spcBef>
              <a:buClr>
                <a:srgbClr val="FF9421"/>
              </a:buClr>
              <a:buFont typeface="Calibri" panose="020F050202020403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Wingdings 2" panose="05020102010507070707" pitchFamily="18" charset="2"/>
              <a:buNone/>
            </a:pPr>
            <a:r>
              <a:rPr lang="en-GB" sz="2000" dirty="0"/>
              <a:t>JSON:</a:t>
            </a:r>
          </a:p>
          <a:p>
            <a:pPr marL="0" indent="0">
              <a:buFont typeface="Wingdings 2" panose="05020102010507070707" pitchFamily="18" charset="2"/>
              <a:buNone/>
            </a:pPr>
            <a:r>
              <a:rPr lang="en-GB" sz="2000" dirty="0"/>
              <a:t>	</a:t>
            </a:r>
            <a:r>
              <a:rPr lang="en-GB" sz="2000" dirty="0">
                <a:latin typeface="Courier New" panose="02070309020205020404" pitchFamily="49" charset="0"/>
                <a:cs typeface="Courier New" panose="02070309020205020404" pitchFamily="49" charset="0"/>
              </a:rPr>
              <a:t>[1,2,[3,"Hello"]]</a:t>
            </a:r>
            <a:endParaRPr lang="en-GB" sz="2000" dirty="0"/>
          </a:p>
          <a:p>
            <a:pPr marL="0" indent="0">
              <a:buFont typeface="Wingdings 2" panose="05020102010507070707" pitchFamily="18" charset="2"/>
              <a:buNone/>
            </a:pPr>
            <a:r>
              <a:rPr lang="en-GB" sz="2000" dirty="0"/>
              <a:t>APL:</a:t>
            </a:r>
          </a:p>
          <a:p>
            <a:pPr marL="0" indent="0">
              <a:buFont typeface="Wingdings 2" panose="05020102010507070707" pitchFamily="18" charset="2"/>
              <a:buNone/>
            </a:pPr>
            <a:r>
              <a:rPr lang="en-GB" sz="2000" dirty="0"/>
              <a:t>	</a:t>
            </a:r>
            <a:r>
              <a:rPr lang="en-GB" sz="2000" dirty="0">
                <a:latin typeface="APL385 Unicode" panose="020B0709000202000203" pitchFamily="49" charset="0"/>
              </a:rPr>
              <a:t>1 2 (3 'Hello')</a:t>
            </a:r>
          </a:p>
          <a:p>
            <a:pPr marL="0" indent="0">
              <a:buFont typeface="Wingdings 2" panose="05020102010507070707" pitchFamily="18" charset="2"/>
              <a:buNone/>
            </a:pPr>
            <a:endParaRPr lang="en-GB" sz="2000" dirty="0"/>
          </a:p>
        </p:txBody>
      </p:sp>
    </p:spTree>
    <p:extLst>
      <p:ext uri="{BB962C8B-B14F-4D97-AF65-F5344CB8AC3E}">
        <p14:creationId xmlns:p14="http://schemas.microsoft.com/office/powerpoint/2010/main" val="36983178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1"/>
          </p:nvPr>
        </p:nvSpPr>
        <p:spPr>
          <a:xfrm>
            <a:off x="338654" y="1347614"/>
            <a:ext cx="5097442" cy="3429381"/>
          </a:xfrm>
        </p:spPr>
        <p:txBody>
          <a:bodyPr>
            <a:normAutofit/>
          </a:bodyPr>
          <a:lstStyle/>
          <a:p>
            <a:pPr marL="0" indent="0">
              <a:lnSpc>
                <a:spcPct val="120000"/>
              </a:lnSpc>
              <a:buNone/>
            </a:pPr>
            <a:r>
              <a:rPr lang="en-GB" sz="900" b="1" dirty="0">
                <a:latin typeface="Courier New" panose="02070309020205020404" pitchFamily="49" charset="0"/>
                <a:cs typeface="Courier New" panose="02070309020205020404" pitchFamily="49" charset="0"/>
              </a:rPr>
              <a:t>{</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r>
              <a:rPr lang="en-GB" sz="900" b="1" dirty="0" err="1">
                <a:latin typeface="Courier New" panose="02070309020205020404" pitchFamily="49" charset="0"/>
                <a:cs typeface="Courier New" panose="02070309020205020404" pitchFamily="49" charset="0"/>
              </a:rPr>
              <a:t>name":"</a:t>
            </a:r>
            <a:r>
              <a:rPr lang="en-GB" sz="900" b="1" dirty="0" err="1">
                <a:highlight>
                  <a:srgbClr val="FFFF00"/>
                </a:highlight>
                <a:latin typeface="Courier New" panose="02070309020205020404" pitchFamily="49" charset="0"/>
                <a:cs typeface="Courier New" panose="02070309020205020404" pitchFamily="49" charset="0"/>
              </a:rPr>
              <a:t>Product</a:t>
            </a:r>
            <a:r>
              <a:rPr lang="en-GB" sz="900" b="1" dirty="0">
                <a:latin typeface="Courier New" panose="02070309020205020404" pitchFamily="49" charset="0"/>
                <a:cs typeface="Courier New" panose="02070309020205020404" pitchFamily="49" charset="0"/>
              </a:rPr>
              <a:t>",</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"properties":</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"id":</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r>
              <a:rPr lang="en-GB" sz="900" b="1" dirty="0" err="1">
                <a:latin typeface="Courier New" panose="02070309020205020404" pitchFamily="49" charset="0"/>
                <a:cs typeface="Courier New" panose="02070309020205020404" pitchFamily="49" charset="0"/>
              </a:rPr>
              <a:t>type":"number</a:t>
            </a:r>
            <a:r>
              <a:rPr lang="en-GB" sz="900" b="1" dirty="0">
                <a:latin typeface="Courier New" panose="02070309020205020404" pitchFamily="49" charset="0"/>
                <a:cs typeface="Courier New" panose="02070309020205020404" pitchFamily="49" charset="0"/>
              </a:rPr>
              <a:t>",</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r>
              <a:rPr lang="en-GB" sz="900" b="1" dirty="0" err="1">
                <a:latin typeface="Courier New" panose="02070309020205020404" pitchFamily="49" charset="0"/>
                <a:cs typeface="Courier New" panose="02070309020205020404" pitchFamily="49" charset="0"/>
              </a:rPr>
              <a:t>description":"</a:t>
            </a:r>
            <a:r>
              <a:rPr lang="en-GB" sz="900" b="1" dirty="0" err="1">
                <a:highlight>
                  <a:srgbClr val="FFFF00"/>
                </a:highlight>
                <a:latin typeface="Courier New" panose="02070309020205020404" pitchFamily="49" charset="0"/>
                <a:cs typeface="Courier New" panose="02070309020205020404" pitchFamily="49" charset="0"/>
              </a:rPr>
              <a:t>Product</a:t>
            </a:r>
            <a:r>
              <a:rPr lang="en-GB" sz="900" b="1" dirty="0">
                <a:highlight>
                  <a:srgbClr val="FFFF00"/>
                </a:highlight>
                <a:latin typeface="Courier New" panose="02070309020205020404" pitchFamily="49" charset="0"/>
                <a:cs typeface="Courier New" panose="02070309020205020404" pitchFamily="49" charset="0"/>
              </a:rPr>
              <a:t> identifier</a:t>
            </a:r>
            <a:r>
              <a:rPr lang="en-GB" sz="900" b="1" dirty="0">
                <a:latin typeface="Courier New" panose="02070309020205020404" pitchFamily="49" charset="0"/>
                <a:cs typeface="Courier New" panose="02070309020205020404" pitchFamily="49" charset="0"/>
              </a:rPr>
              <a:t>",</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r>
              <a:rPr lang="en-GB" sz="900" b="1" dirty="0" err="1">
                <a:latin typeface="Courier New" panose="02070309020205020404" pitchFamily="49" charset="0"/>
                <a:cs typeface="Courier New" panose="02070309020205020404" pitchFamily="49" charset="0"/>
              </a:rPr>
              <a:t>required":true</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"name":</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r>
              <a:rPr lang="en-GB" sz="900" b="1" dirty="0" err="1">
                <a:latin typeface="Courier New" panose="02070309020205020404" pitchFamily="49" charset="0"/>
                <a:cs typeface="Courier New" panose="02070309020205020404" pitchFamily="49" charset="0"/>
              </a:rPr>
              <a:t>description":"Name</a:t>
            </a:r>
            <a:r>
              <a:rPr lang="en-GB" sz="900" b="1" dirty="0">
                <a:latin typeface="Courier New" panose="02070309020205020404" pitchFamily="49" charset="0"/>
                <a:cs typeface="Courier New" panose="02070309020205020404" pitchFamily="49" charset="0"/>
              </a:rPr>
              <a:t> of the product",</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r>
              <a:rPr lang="en-GB" sz="900" b="1" dirty="0" err="1">
                <a:latin typeface="Courier New" panose="02070309020205020404" pitchFamily="49" charset="0"/>
                <a:cs typeface="Courier New" panose="02070309020205020404" pitchFamily="49" charset="0"/>
              </a:rPr>
              <a:t>type":"string</a:t>
            </a:r>
            <a:r>
              <a:rPr lang="en-GB" sz="900" b="1" dirty="0">
                <a:latin typeface="Courier New" panose="02070309020205020404" pitchFamily="49" charset="0"/>
                <a:cs typeface="Courier New" panose="02070309020205020404" pitchFamily="49" charset="0"/>
              </a:rPr>
              <a:t>",</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r>
              <a:rPr lang="en-GB" sz="900" b="1" dirty="0" err="1">
                <a:latin typeface="Courier New" panose="02070309020205020404" pitchFamily="49" charset="0"/>
                <a:cs typeface="Courier New" panose="02070309020205020404" pitchFamily="49" charset="0"/>
              </a:rPr>
              <a:t>required":true</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        }</a:t>
            </a:r>
            <a:br>
              <a:rPr lang="en-GB" sz="900" b="1" dirty="0">
                <a:latin typeface="Courier New" panose="02070309020205020404" pitchFamily="49" charset="0"/>
                <a:cs typeface="Courier New" panose="02070309020205020404" pitchFamily="49" charset="0"/>
              </a:rPr>
            </a:br>
            <a:r>
              <a:rPr lang="en-GB" sz="900" b="1" dirty="0">
                <a:latin typeface="Courier New" panose="02070309020205020404" pitchFamily="49" charset="0"/>
                <a:cs typeface="Courier New" panose="02070309020205020404" pitchFamily="49" charset="0"/>
              </a:rPr>
              <a:t>}</a:t>
            </a:r>
            <a:br>
              <a:rPr lang="en-GB" sz="900" b="1" dirty="0">
                <a:latin typeface="Courier New" panose="02070309020205020404" pitchFamily="49" charset="0"/>
                <a:cs typeface="Courier New" panose="02070309020205020404" pitchFamily="49" charset="0"/>
              </a:rPr>
            </a:br>
            <a:r>
              <a:rPr lang="en-GB" sz="900" dirty="0">
                <a:cs typeface="Courier New" panose="02070309020205020404" pitchFamily="49" charset="0"/>
              </a:rPr>
              <a:t>https://www.sitepoint.com/products-database-json-file/</a:t>
            </a:r>
          </a:p>
        </p:txBody>
      </p:sp>
      <p:sp>
        <p:nvSpPr>
          <p:cNvPr id="3" name="Title 2"/>
          <p:cNvSpPr>
            <a:spLocks noGrp="1"/>
          </p:cNvSpPr>
          <p:nvPr>
            <p:ph type="title"/>
          </p:nvPr>
        </p:nvSpPr>
        <p:spPr/>
        <p:txBody>
          <a:bodyPr/>
          <a:lstStyle/>
          <a:p>
            <a:r>
              <a:rPr lang="da-DK" dirty="0">
                <a:latin typeface="APL385 Unicode" panose="020B0709000202000203" pitchFamily="49" charset="0"/>
              </a:rPr>
              <a:t>⎕JSON</a:t>
            </a:r>
            <a:r>
              <a:rPr lang="da-DK" dirty="0"/>
              <a:t> converts to and from JSON</a:t>
            </a:r>
            <a:endParaRPr lang="en-GB" dirty="0"/>
          </a:p>
        </p:txBody>
      </p:sp>
      <p:sp>
        <p:nvSpPr>
          <p:cNvPr id="8" name="TextBox 7"/>
          <p:cNvSpPr txBox="1"/>
          <p:nvPr/>
        </p:nvSpPr>
        <p:spPr>
          <a:xfrm>
            <a:off x="5940152" y="1345751"/>
            <a:ext cx="3033337" cy="2723823"/>
          </a:xfrm>
          <a:prstGeom prst="rect">
            <a:avLst/>
          </a:prstGeom>
          <a:noFill/>
          <a:ln>
            <a:solidFill>
              <a:schemeClr val="tx1"/>
            </a:solidFill>
          </a:ln>
        </p:spPr>
        <p:txBody>
          <a:bodyPr wrap="square" rtlCol="0">
            <a:spAutoFit/>
          </a:bodyPr>
          <a:lstStyle/>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Dyalog APL/W-64 Version 16.0.27696</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Serial No : 000000</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Unicode Edition</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Mon Mar  6 10:04:59 2017</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clear </a:t>
            </a:r>
            <a:r>
              <a:rPr lang="en-GB" sz="900" dirty="0" err="1">
                <a:solidFill>
                  <a:srgbClr val="000000"/>
                </a:solidFill>
                <a:latin typeface="APL385 Unicode" panose="020B0709000202000203" pitchFamily="49" charset="0"/>
                <a:cs typeface="Arial" charset="0"/>
              </a:rPr>
              <a:t>ws</a:t>
            </a:r>
            <a:endParaRPr lang="en-GB" sz="900" dirty="0">
              <a:solidFill>
                <a:srgbClr val="000000"/>
              </a:solidFill>
              <a:latin typeface="APL385 Unicode" panose="020B0709000202000203" pitchFamily="49" charset="0"/>
              <a:cs typeface="Arial" charset="0"/>
            </a:endParaRPr>
          </a:p>
          <a:p>
            <a:pPr defTabSz="685800" fontAlgn="base">
              <a:spcBef>
                <a:spcPct val="0"/>
              </a:spcBef>
              <a:spcAft>
                <a:spcPct val="0"/>
              </a:spcAft>
              <a:defRPr/>
            </a:pPr>
            <a:endParaRPr lang="en-GB" sz="900" dirty="0">
              <a:solidFill>
                <a:srgbClr val="000000"/>
              </a:solidFill>
              <a:latin typeface="APL385 Unicode" panose="020B0709000202000203" pitchFamily="49" charset="0"/>
              <a:cs typeface="Arial" charset="0"/>
            </a:endParaRP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      x←⎕JSON ⊃ ⎕NGET'json.txt'</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      x.name</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Product</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      </a:t>
            </a:r>
            <a:r>
              <a:rPr lang="en-GB" sz="900" dirty="0" err="1">
                <a:solidFill>
                  <a:srgbClr val="000000"/>
                </a:solidFill>
                <a:latin typeface="APL385 Unicode" panose="020B0709000202000203" pitchFamily="49" charset="0"/>
                <a:cs typeface="Arial" charset="0"/>
              </a:rPr>
              <a:t>x.properties.name.description</a:t>
            </a:r>
            <a:endParaRPr lang="en-GB" sz="900" dirty="0">
              <a:solidFill>
                <a:srgbClr val="000000"/>
              </a:solidFill>
              <a:latin typeface="APL385 Unicode" panose="020B0709000202000203" pitchFamily="49" charset="0"/>
              <a:cs typeface="Arial" charset="0"/>
            </a:endParaRP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Name of the product</a:t>
            </a:r>
            <a:br>
              <a:rPr lang="en-GB" sz="900" dirty="0">
                <a:solidFill>
                  <a:srgbClr val="000000"/>
                </a:solidFill>
                <a:latin typeface="APL385 Unicode" panose="020B0709000202000203" pitchFamily="49" charset="0"/>
                <a:cs typeface="Arial" charset="0"/>
              </a:rPr>
            </a:br>
            <a:endParaRPr lang="en-GB" sz="900" dirty="0">
              <a:solidFill>
                <a:srgbClr val="000000"/>
              </a:solidFill>
              <a:latin typeface="APL385 Unicode" panose="020B0709000202000203" pitchFamily="49" charset="0"/>
              <a:cs typeface="Arial" charset="0"/>
            </a:endParaRP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      ⎕JSON ⍳4 ⍝ APL→JSON</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[1,2,3,4]</a:t>
            </a:r>
            <a:br>
              <a:rPr lang="en-GB" sz="900" dirty="0">
                <a:solidFill>
                  <a:srgbClr val="000000"/>
                </a:solidFill>
                <a:latin typeface="APL385 Unicode" panose="020B0709000202000203" pitchFamily="49" charset="0"/>
                <a:cs typeface="Arial" charset="0"/>
              </a:rPr>
            </a:br>
            <a:br>
              <a:rPr lang="en-GB" sz="900" dirty="0">
                <a:solidFill>
                  <a:srgbClr val="000000"/>
                </a:solidFill>
                <a:latin typeface="APL385 Unicode" panose="020B0709000202000203" pitchFamily="49" charset="0"/>
                <a:cs typeface="Arial" charset="0"/>
              </a:rPr>
            </a:br>
            <a:r>
              <a:rPr lang="en-GB" sz="900" dirty="0">
                <a:solidFill>
                  <a:srgbClr val="000000"/>
                </a:solidFill>
                <a:latin typeface="APL385 Unicode" panose="020B0709000202000203" pitchFamily="49" charset="0"/>
                <a:cs typeface="Arial" charset="0"/>
              </a:rPr>
              <a:t>      ⎕JSON '[[1,2],[3,4]]' ⍝ JSON→APL</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│1 2│3 4│</a:t>
            </a:r>
          </a:p>
          <a:p>
            <a:pPr defTabSz="685800" fontAlgn="base">
              <a:spcBef>
                <a:spcPct val="0"/>
              </a:spcBef>
              <a:spcAft>
                <a:spcPct val="0"/>
              </a:spcAft>
              <a:defRPr/>
            </a:pPr>
            <a:r>
              <a:rPr lang="en-GB" sz="900" dirty="0">
                <a:solidFill>
                  <a:srgbClr val="000000"/>
                </a:solidFill>
                <a:latin typeface="APL385 Unicode" panose="020B0709000202000203" pitchFamily="49" charset="0"/>
                <a:cs typeface="Arial" charset="0"/>
              </a:rPr>
              <a:t>└───┴───┘</a:t>
            </a:r>
          </a:p>
        </p:txBody>
      </p:sp>
    </p:spTree>
    <p:extLst>
      <p:ext uri="{BB962C8B-B14F-4D97-AF65-F5344CB8AC3E}">
        <p14:creationId xmlns:p14="http://schemas.microsoft.com/office/powerpoint/2010/main" val="9736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xEl>
                                              <p:pRg st="13" end="1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14" end="14"/>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246A2-752D-46E5-9761-E537DD0A8C7D}"/>
              </a:ext>
            </a:extLst>
          </p:cNvPr>
          <p:cNvSpPr>
            <a:spLocks noGrp="1"/>
          </p:cNvSpPr>
          <p:nvPr>
            <p:ph type="title"/>
          </p:nvPr>
        </p:nvSpPr>
        <p:spPr>
          <a:xfrm>
            <a:off x="341530" y="411510"/>
            <a:ext cx="8478943" cy="594066"/>
          </a:xfrm>
        </p:spPr>
        <p:txBody>
          <a:bodyPr/>
          <a:lstStyle/>
          <a:p>
            <a:r>
              <a:rPr lang="da-DK" dirty="0"/>
              <a:t>JSON is human readable</a:t>
            </a:r>
            <a:endParaRPr lang="en-GB" dirty="0"/>
          </a:p>
        </p:txBody>
      </p:sp>
      <p:sp>
        <p:nvSpPr>
          <p:cNvPr id="4" name="Content Placeholder 3">
            <a:extLst>
              <a:ext uri="{FF2B5EF4-FFF2-40B4-BE49-F238E27FC236}">
                <a16:creationId xmlns:a16="http://schemas.microsoft.com/office/drawing/2014/main" id="{E22C204E-AC61-4686-8738-BE02DDAB76FD}"/>
              </a:ext>
            </a:extLst>
          </p:cNvPr>
          <p:cNvSpPr>
            <a:spLocks noGrp="1"/>
          </p:cNvSpPr>
          <p:nvPr>
            <p:ph idx="10"/>
          </p:nvPr>
        </p:nvSpPr>
        <p:spPr/>
        <p:txBody>
          <a:bodyPr/>
          <a:lstStyle/>
          <a:p>
            <a:endParaRPr lang="en-GB"/>
          </a:p>
        </p:txBody>
      </p:sp>
      <p:sp>
        <p:nvSpPr>
          <p:cNvPr id="5" name="Rectangle 1">
            <a:extLst>
              <a:ext uri="{FF2B5EF4-FFF2-40B4-BE49-F238E27FC236}">
                <a16:creationId xmlns:a16="http://schemas.microsoft.com/office/drawing/2014/main" id="{314F9B0A-DA36-4094-9832-F9005610B03B}"/>
              </a:ext>
            </a:extLst>
          </p:cNvPr>
          <p:cNvSpPr>
            <a:spLocks noGrp="1" noChangeArrowheads="1"/>
          </p:cNvSpPr>
          <p:nvPr>
            <p:ph idx="1"/>
          </p:nvPr>
        </p:nvSpPr>
        <p:spPr bwMode="auto">
          <a:xfrm>
            <a:off x="323527" y="881602"/>
            <a:ext cx="4955203" cy="4216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lvl="0" indent="0" eaLnBrk="0" fontAlgn="base" hangingPunct="0">
              <a:spcBef>
                <a:spcPct val="0"/>
              </a:spcBef>
              <a:spcAft>
                <a:spcPct val="0"/>
              </a:spcAft>
              <a:buClrTx/>
              <a:buSzTx/>
              <a:buNone/>
            </a:pPr>
            <a:r>
              <a:rPr kumimoji="0" lang="en-US" altLang="en-US" sz="1000" b="0" i="0" u="none" strike="noStrike" cap="none" normalizeH="0" baseline="0" dirty="0">
                <a:ln>
                  <a:noFill/>
                </a:ln>
                <a:solidFill>
                  <a:schemeClr val="tx1"/>
                </a:solidFill>
                <a:effectLst/>
                <a:latin typeface="APL385 Unicode" panose="020B0709000202000203" pitchFamily="49" charset="0"/>
              </a:rPr>
              <a:t>      (⎕</a:t>
            </a:r>
            <a:r>
              <a:rPr kumimoji="0" lang="en-US" altLang="en-US" sz="1000" b="0" i="0" u="none" strike="noStrike" cap="none" normalizeH="0" baseline="0" dirty="0" err="1">
                <a:ln>
                  <a:noFill/>
                </a:ln>
                <a:solidFill>
                  <a:schemeClr val="tx1"/>
                </a:solidFill>
                <a:effectLst/>
                <a:latin typeface="APL385 Unicode" panose="020B0709000202000203" pitchFamily="49" charset="0"/>
              </a:rPr>
              <a:t>JSON⍠'Compact</a:t>
            </a:r>
            <a:r>
              <a:rPr kumimoji="0" lang="en-US" altLang="en-US" sz="1000" b="0" i="0" u="none" strike="noStrike" cap="none" normalizeH="0" baseline="0" dirty="0">
                <a:ln>
                  <a:noFill/>
                </a:ln>
                <a:solidFill>
                  <a:schemeClr val="tx1"/>
                </a:solidFill>
                <a:effectLst/>
                <a:latin typeface="APL385 Unicode" panose="020B0709000202000203" pitchFamily="49" charset="0"/>
              </a:rPr>
              <a:t>' 0) ⎕DMX</a:t>
            </a:r>
            <a:br>
              <a:rPr lang="en-US" altLang="en-US" sz="1000" dirty="0">
                <a:solidFill>
                  <a:schemeClr val="tx1"/>
                </a:solidFill>
                <a:latin typeface="APL385 Unicode" panose="020B0709000202000203" pitchFamily="49" charset="0"/>
              </a:rPr>
            </a:br>
            <a:r>
              <a:rPr lang="en-US" altLang="en-US" sz="1000" dirty="0">
                <a:solidFill>
                  <a:schemeClr val="tx1"/>
                </a:solidFill>
                <a:latin typeface="APL385 Unicode" panose="020B0709000202000203" pitchFamily="49" charset="0"/>
              </a:rPr>
              <a:t>{</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"Category": "Native files",</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"DM": [</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"FILE NAME ERROR",</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      'c:\\</a:t>
            </a:r>
            <a:r>
              <a:rPr lang="en-US" altLang="en-US" sz="1000" dirty="0" err="1">
                <a:solidFill>
                  <a:schemeClr val="tx1"/>
                </a:solidFill>
                <a:latin typeface="APL385 Unicode" panose="020B0709000202000203" pitchFamily="49" charset="0"/>
              </a:rPr>
              <a:t>nosuchfile</a:t>
            </a:r>
            <a:r>
              <a:rPr lang="en-US" altLang="en-US" sz="1000" dirty="0">
                <a:solidFill>
                  <a:schemeClr val="tx1"/>
                </a:solidFill>
                <a:latin typeface="APL385 Unicode" panose="020B0709000202000203" pitchFamily="49" charset="0"/>
              </a:rPr>
              <a:t>'⎕NTIE ¯1",</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                     ∧"</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"EM": "FILE NAME ERROR",</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"EN": 22,</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"ENX": 76,</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HelpURL</a:t>
            </a:r>
            <a:r>
              <a:rPr lang="en-US" altLang="en-US" sz="1000" dirty="0">
                <a:solidFill>
                  <a:schemeClr val="tx1"/>
                </a:solidFill>
                <a:latin typeface="APL385 Unicode" panose="020B0709000202000203" pitchFamily="49" charset="0"/>
              </a:rPr>
              <a:t>": "http://help.dyalog.com/</a:t>
            </a:r>
            <a:r>
              <a:rPr lang="en-US" altLang="en-US" sz="1000" dirty="0" err="1">
                <a:solidFill>
                  <a:schemeClr val="tx1"/>
                </a:solidFill>
                <a:latin typeface="APL385 Unicode" panose="020B0709000202000203" pitchFamily="49" charset="0"/>
              </a:rPr>
              <a:t>dmx</a:t>
            </a:r>
            <a:r>
              <a:rPr lang="en-US" altLang="en-US" sz="1000" dirty="0">
                <a:solidFill>
                  <a:schemeClr val="tx1"/>
                </a:solidFill>
                <a:latin typeface="APL385 Unicode" panose="020B0709000202000203" pitchFamily="49" charset="0"/>
              </a:rPr>
              <a:t>/17.1/</a:t>
            </a:r>
            <a:r>
              <a:rPr lang="en-US" altLang="en-US" sz="1000" dirty="0" err="1">
                <a:solidFill>
                  <a:schemeClr val="tx1"/>
                </a:solidFill>
                <a:latin typeface="APL385 Unicode" panose="020B0709000202000203" pitchFamily="49" charset="0"/>
              </a:rPr>
              <a:t>Nativefiles</a:t>
            </a:r>
            <a:r>
              <a:rPr lang="en-US" altLang="en-US" sz="1000" dirty="0">
                <a:solidFill>
                  <a:schemeClr val="tx1"/>
                </a:solidFill>
                <a:latin typeface="APL385 Unicode" panose="020B0709000202000203" pitchFamily="49" charset="0"/>
              </a:rPr>
              <a:t>/76",</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InternalLocation</a:t>
            </a:r>
            <a:r>
              <a:rPr lang="en-US" altLang="en-US" sz="1000" dirty="0">
                <a:solidFill>
                  <a:schemeClr val="tx1"/>
                </a:solidFill>
                <a:latin typeface="APL385 Unicode" panose="020B0709000202000203" pitchFamily="49" charset="0"/>
              </a:rPr>
              <a:t>": [</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qnfiles.c</a:t>
            </a:r>
            <a:r>
              <a:rPr lang="en-US" altLang="en-US" sz="1000" dirty="0">
                <a:solidFill>
                  <a:schemeClr val="tx1"/>
                </a:solidFill>
                <a:latin typeface="APL385 Unicode" panose="020B0709000202000203" pitchFamily="49" charset="0"/>
              </a:rPr>
              <a:t>",</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1844</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"Message": "c:\\nosuchfile: Unable to open file",</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a:t>
            </a:r>
            <a:r>
              <a:rPr lang="en-US" altLang="en-US" sz="1000" dirty="0" err="1">
                <a:solidFill>
                  <a:schemeClr val="tx1"/>
                </a:solidFill>
                <a:latin typeface="APL385 Unicode" panose="020B0709000202000203" pitchFamily="49" charset="0"/>
              </a:rPr>
              <a:t>OSError</a:t>
            </a:r>
            <a:r>
              <a:rPr lang="en-US" altLang="en-US" sz="1000" dirty="0">
                <a:solidFill>
                  <a:schemeClr val="tx1"/>
                </a:solidFill>
                <a:latin typeface="APL385 Unicode" panose="020B0709000202000203" pitchFamily="49" charset="0"/>
              </a:rPr>
              <a:t>": [</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1,</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2,</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"The system cannot find the file specified."</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  "Vendor": "Dyalog"</a:t>
            </a:r>
          </a:p>
          <a:p>
            <a:pPr marL="0" lvl="0" indent="0" eaLnBrk="0" fontAlgn="base" hangingPunct="0">
              <a:spcBef>
                <a:spcPct val="0"/>
              </a:spcBef>
              <a:spcAft>
                <a:spcPct val="0"/>
              </a:spcAft>
              <a:buClrTx/>
              <a:buSzTx/>
              <a:buNone/>
            </a:pPr>
            <a:r>
              <a:rPr lang="en-US" altLang="en-US" sz="1000" dirty="0">
                <a:solidFill>
                  <a:schemeClr val="tx1"/>
                </a:solidFill>
                <a:latin typeface="APL385 Unicode" panose="020B0709000202000203" pitchFamily="49" charset="0"/>
              </a:rPr>
              <a:t>}</a:t>
            </a:r>
            <a:br>
              <a:rPr kumimoji="0" lang="en-US" altLang="en-US" sz="1000" b="0" i="0" u="none" strike="noStrike" cap="none" normalizeH="0" baseline="0" dirty="0">
                <a:ln>
                  <a:noFill/>
                </a:ln>
                <a:solidFill>
                  <a:schemeClr val="tx1"/>
                </a:solidFill>
                <a:effectLst/>
                <a:latin typeface="APL385 Unicode" panose="020B0709000202000203" pitchFamily="49"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969406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49B7-BB18-44E9-88FA-B1B534E7F14A}"/>
              </a:ext>
            </a:extLst>
          </p:cNvPr>
          <p:cNvSpPr>
            <a:spLocks noGrp="1"/>
          </p:cNvSpPr>
          <p:nvPr>
            <p:ph type="title"/>
          </p:nvPr>
        </p:nvSpPr>
        <p:spPr/>
        <p:txBody>
          <a:bodyPr/>
          <a:lstStyle/>
          <a:p>
            <a:r>
              <a:rPr lang="da-DK" dirty="0"/>
              <a:t>The D19SP1 Application Framework</a:t>
            </a:r>
            <a:endParaRPr lang="en-GB" dirty="0"/>
          </a:p>
        </p:txBody>
      </p:sp>
      <p:sp>
        <p:nvSpPr>
          <p:cNvPr id="3" name="Content Placeholder 2">
            <a:extLst>
              <a:ext uri="{FF2B5EF4-FFF2-40B4-BE49-F238E27FC236}">
                <a16:creationId xmlns:a16="http://schemas.microsoft.com/office/drawing/2014/main" id="{8FAFDF48-7A78-4D3C-8341-2287704A960B}"/>
              </a:ext>
            </a:extLst>
          </p:cNvPr>
          <p:cNvSpPr>
            <a:spLocks noGrp="1"/>
          </p:cNvSpPr>
          <p:nvPr>
            <p:ph idx="1"/>
          </p:nvPr>
        </p:nvSpPr>
        <p:spPr>
          <a:xfrm>
            <a:off x="323527" y="1356615"/>
            <a:ext cx="5904657" cy="3150350"/>
          </a:xfrm>
        </p:spPr>
        <p:txBody>
          <a:bodyPr>
            <a:normAutofit fontScale="70000" lnSpcReduction="20000"/>
          </a:bodyPr>
          <a:lstStyle/>
          <a:p>
            <a:r>
              <a:rPr lang="da-DK" dirty="0"/>
              <a:t>The D19SP1 project is a framework for running RESTFul apps</a:t>
            </a:r>
          </a:p>
          <a:p>
            <a:r>
              <a:rPr lang="da-DK" dirty="0"/>
              <a:t>The Settings.json file contains a list of defined apps – each is defined by a name and a namespace reference</a:t>
            </a:r>
          </a:p>
          <a:p>
            <a:r>
              <a:rPr lang="da-DK" dirty="0"/>
              <a:t>The app namespace may contain sub-namespaces which correspond to "endpoints", which are roots for URI's that can be accessed via the RESTFul server</a:t>
            </a:r>
          </a:p>
          <a:p>
            <a:r>
              <a:rPr lang="da-DK" dirty="0"/>
              <a:t>For example</a:t>
            </a:r>
          </a:p>
          <a:p>
            <a:pPr lvl="1"/>
            <a:r>
              <a:rPr lang="da-DK" dirty="0"/>
              <a:t>#.D19SP1.chatter.chat is a namespace which will correspond to the /chatter/chat endpoint, and </a:t>
            </a:r>
          </a:p>
          <a:p>
            <a:pPr lvl="1"/>
            <a:r>
              <a:rPr lang="da-DK" dirty="0"/>
              <a:t>#.D19SP1.Core.appv1.expression corresponds to /demoapp/expression</a:t>
            </a:r>
          </a:p>
        </p:txBody>
      </p:sp>
      <p:sp>
        <p:nvSpPr>
          <p:cNvPr id="4" name="Content Placeholder 3">
            <a:extLst>
              <a:ext uri="{FF2B5EF4-FFF2-40B4-BE49-F238E27FC236}">
                <a16:creationId xmlns:a16="http://schemas.microsoft.com/office/drawing/2014/main" id="{89F9C6F2-818D-40B5-9EB8-2DDBF05DF971}"/>
              </a:ext>
            </a:extLst>
          </p:cNvPr>
          <p:cNvSpPr>
            <a:spLocks noGrp="1"/>
          </p:cNvSpPr>
          <p:nvPr>
            <p:ph idx="10"/>
          </p:nvPr>
        </p:nvSpPr>
        <p:spPr>
          <a:xfrm>
            <a:off x="6212298" y="1356614"/>
            <a:ext cx="2915816" cy="2655295"/>
          </a:xfrm>
          <a:solidFill>
            <a:schemeClr val="bg2"/>
          </a:solidFill>
          <a:ln>
            <a:solidFill>
              <a:srgbClr val="7030A0"/>
            </a:solidFill>
          </a:ln>
        </p:spPr>
        <p:txBody>
          <a:bodyPr>
            <a:normAutofit lnSpcReduction="10000"/>
          </a:bodyPr>
          <a:lstStyle/>
          <a:p>
            <a:r>
              <a:rPr lang="en-GB" sz="1200" dirty="0">
                <a:latin typeface="APL385 Unicode" panose="020B0709000202000203" pitchFamily="49" charset="0"/>
              </a:rPr>
              <a:t>Extract from </a:t>
            </a:r>
            <a:r>
              <a:rPr lang="en-GB" sz="1200" dirty="0" err="1">
                <a:latin typeface="APL385 Unicode" panose="020B0709000202000203" pitchFamily="49" charset="0"/>
              </a:rPr>
              <a:t>Settings.json</a:t>
            </a:r>
            <a:r>
              <a:rPr lang="en-GB" sz="1200" dirty="0">
                <a:latin typeface="APL385 Unicode" panose="020B0709000202000203" pitchFamily="49" charset="0"/>
              </a:rPr>
              <a:t>:</a:t>
            </a:r>
          </a:p>
          <a:p>
            <a:endParaRPr lang="en-GB" sz="1200" dirty="0">
              <a:latin typeface="APL385 Unicode" panose="020B0709000202000203" pitchFamily="49" charset="0"/>
            </a:endParaRPr>
          </a:p>
          <a:p>
            <a:r>
              <a:rPr lang="en-GB" sz="1200" dirty="0">
                <a:latin typeface="APL385 Unicode" panose="020B0709000202000203" pitchFamily="49" charset="0"/>
              </a:rPr>
              <a:t>"Apps":[</a:t>
            </a:r>
          </a:p>
          <a:p>
            <a:r>
              <a:rPr lang="en-GB" sz="1200" dirty="0">
                <a:latin typeface="APL385 Unicode" panose="020B0709000202000203" pitchFamily="49" charset="0"/>
              </a:rPr>
              <a:t> {</a:t>
            </a:r>
          </a:p>
          <a:p>
            <a:r>
              <a:rPr lang="en-GB" sz="1200" dirty="0">
                <a:latin typeface="APL385 Unicode" panose="020B0709000202000203" pitchFamily="49" charset="0"/>
              </a:rPr>
              <a:t>  "name":"</a:t>
            </a:r>
            <a:r>
              <a:rPr lang="en-GB" sz="1200" dirty="0" err="1">
                <a:latin typeface="APL385 Unicode" panose="020B0709000202000203" pitchFamily="49" charset="0"/>
              </a:rPr>
              <a:t>demoapp</a:t>
            </a:r>
            <a:r>
              <a:rPr lang="en-GB" sz="1200" dirty="0">
                <a:latin typeface="APL385 Unicode" panose="020B0709000202000203" pitchFamily="49" charset="0"/>
              </a:rPr>
              <a:t>",</a:t>
            </a:r>
          </a:p>
          <a:p>
            <a:r>
              <a:rPr lang="en-GB" sz="1200" dirty="0">
                <a:latin typeface="APL385 Unicode" panose="020B0709000202000203" pitchFamily="49" charset="0"/>
              </a:rPr>
              <a:t>  "ref":"#.D19SP1.Core.appv1"</a:t>
            </a:r>
          </a:p>
          <a:p>
            <a:r>
              <a:rPr lang="en-GB" sz="1200" dirty="0">
                <a:latin typeface="APL385 Unicode" panose="020B0709000202000203" pitchFamily="49" charset="0"/>
              </a:rPr>
              <a:t> },</a:t>
            </a:r>
          </a:p>
          <a:p>
            <a:r>
              <a:rPr lang="en-GB" sz="1200" dirty="0">
                <a:latin typeface="APL385 Unicode" panose="020B0709000202000203" pitchFamily="49" charset="0"/>
              </a:rPr>
              <a:t> {</a:t>
            </a:r>
          </a:p>
          <a:p>
            <a:r>
              <a:rPr lang="en-GB" sz="1200" dirty="0">
                <a:latin typeface="APL385 Unicode" panose="020B0709000202000203" pitchFamily="49" charset="0"/>
              </a:rPr>
              <a:t>  "</a:t>
            </a:r>
            <a:r>
              <a:rPr lang="en-GB" sz="1200" dirty="0" err="1">
                <a:latin typeface="APL385 Unicode" panose="020B0709000202000203" pitchFamily="49" charset="0"/>
              </a:rPr>
              <a:t>name":"chatter</a:t>
            </a:r>
            <a:r>
              <a:rPr lang="en-GB" sz="1200" dirty="0">
                <a:latin typeface="APL385 Unicode" panose="020B0709000202000203" pitchFamily="49" charset="0"/>
              </a:rPr>
              <a:t>",</a:t>
            </a:r>
          </a:p>
          <a:p>
            <a:r>
              <a:rPr lang="en-GB" sz="1200" dirty="0">
                <a:latin typeface="APL385 Unicode" panose="020B0709000202000203" pitchFamily="49" charset="0"/>
              </a:rPr>
              <a:t>  "ref":"#.D19SP1.chatter"</a:t>
            </a:r>
          </a:p>
          <a:p>
            <a:r>
              <a:rPr lang="en-GB" sz="1200" dirty="0">
                <a:latin typeface="APL385 Unicode" panose="020B0709000202000203" pitchFamily="49" charset="0"/>
              </a:rPr>
              <a:t> }</a:t>
            </a:r>
          </a:p>
          <a:p>
            <a:r>
              <a:rPr lang="en-GB" sz="1200" dirty="0">
                <a:latin typeface="APL385 Unicode" panose="020B0709000202000203" pitchFamily="49" charset="0"/>
              </a:rPr>
              <a:t>],</a:t>
            </a:r>
          </a:p>
        </p:txBody>
      </p:sp>
    </p:spTree>
    <p:extLst>
      <p:ext uri="{BB962C8B-B14F-4D97-AF65-F5344CB8AC3E}">
        <p14:creationId xmlns:p14="http://schemas.microsoft.com/office/powerpoint/2010/main" val="36315308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49B7-BB18-44E9-88FA-B1B534E7F14A}"/>
              </a:ext>
            </a:extLst>
          </p:cNvPr>
          <p:cNvSpPr>
            <a:spLocks noGrp="1"/>
          </p:cNvSpPr>
          <p:nvPr>
            <p:ph type="title"/>
          </p:nvPr>
        </p:nvSpPr>
        <p:spPr/>
        <p:txBody>
          <a:bodyPr/>
          <a:lstStyle/>
          <a:p>
            <a:r>
              <a:rPr lang="da-DK" dirty="0"/>
              <a:t>D19SP1 app namespaces</a:t>
            </a:r>
            <a:endParaRPr lang="en-GB" dirty="0"/>
          </a:p>
        </p:txBody>
      </p:sp>
      <p:sp>
        <p:nvSpPr>
          <p:cNvPr id="3" name="Content Placeholder 2">
            <a:extLst>
              <a:ext uri="{FF2B5EF4-FFF2-40B4-BE49-F238E27FC236}">
                <a16:creationId xmlns:a16="http://schemas.microsoft.com/office/drawing/2014/main" id="{8FAFDF48-7A78-4D3C-8341-2287704A960B}"/>
              </a:ext>
            </a:extLst>
          </p:cNvPr>
          <p:cNvSpPr>
            <a:spLocks noGrp="1"/>
          </p:cNvSpPr>
          <p:nvPr>
            <p:ph idx="1"/>
          </p:nvPr>
        </p:nvSpPr>
        <p:spPr>
          <a:xfrm>
            <a:off x="323527" y="1241495"/>
            <a:ext cx="5904657" cy="3150350"/>
          </a:xfrm>
        </p:spPr>
        <p:txBody>
          <a:bodyPr>
            <a:normAutofit/>
          </a:bodyPr>
          <a:lstStyle/>
          <a:p>
            <a:r>
              <a:rPr lang="da-DK" sz="2000" dirty="0"/>
              <a:t>Each app namespace MUST contain a function called InitApp, run when the framework starts</a:t>
            </a:r>
          </a:p>
        </p:txBody>
      </p:sp>
      <p:sp>
        <p:nvSpPr>
          <p:cNvPr id="6" name="Content Placeholder 5">
            <a:extLst>
              <a:ext uri="{FF2B5EF4-FFF2-40B4-BE49-F238E27FC236}">
                <a16:creationId xmlns:a16="http://schemas.microsoft.com/office/drawing/2014/main" id="{5608F50D-B94A-45DE-85B0-A7DFEFE29383}"/>
              </a:ext>
            </a:extLst>
          </p:cNvPr>
          <p:cNvSpPr>
            <a:spLocks noGrp="1"/>
          </p:cNvSpPr>
          <p:nvPr>
            <p:ph idx="10"/>
          </p:nvPr>
        </p:nvSpPr>
        <p:spPr/>
        <p:txBody>
          <a:bodyPr/>
          <a:lstStyle/>
          <a:p>
            <a:endParaRPr lang="en-GB"/>
          </a:p>
        </p:txBody>
      </p:sp>
      <p:pic>
        <p:nvPicPr>
          <p:cNvPr id="7" name="Picture 6">
            <a:extLst>
              <a:ext uri="{FF2B5EF4-FFF2-40B4-BE49-F238E27FC236}">
                <a16:creationId xmlns:a16="http://schemas.microsoft.com/office/drawing/2014/main" id="{516F8017-7232-4B9C-8651-2A863A2D0426}"/>
              </a:ext>
            </a:extLst>
          </p:cNvPr>
          <p:cNvPicPr>
            <a:picLocks noChangeAspect="1"/>
          </p:cNvPicPr>
          <p:nvPr/>
        </p:nvPicPr>
        <p:blipFill>
          <a:blip r:embed="rId2"/>
          <a:stretch>
            <a:fillRect/>
          </a:stretch>
        </p:blipFill>
        <p:spPr>
          <a:xfrm>
            <a:off x="1701637" y="1998942"/>
            <a:ext cx="7151712" cy="3144558"/>
          </a:xfrm>
          <a:prstGeom prst="rect">
            <a:avLst/>
          </a:prstGeom>
        </p:spPr>
      </p:pic>
    </p:spTree>
    <p:extLst>
      <p:ext uri="{BB962C8B-B14F-4D97-AF65-F5344CB8AC3E}">
        <p14:creationId xmlns:p14="http://schemas.microsoft.com/office/powerpoint/2010/main" val="11623055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49B7-BB18-44E9-88FA-B1B534E7F14A}"/>
              </a:ext>
            </a:extLst>
          </p:cNvPr>
          <p:cNvSpPr>
            <a:spLocks noGrp="1"/>
          </p:cNvSpPr>
          <p:nvPr>
            <p:ph type="title"/>
          </p:nvPr>
        </p:nvSpPr>
        <p:spPr/>
        <p:txBody>
          <a:bodyPr/>
          <a:lstStyle/>
          <a:p>
            <a:r>
              <a:rPr lang="da-DK" dirty="0"/>
              <a:t>D19SP1 endpoint namespaces</a:t>
            </a:r>
            <a:endParaRPr lang="en-GB" dirty="0"/>
          </a:p>
        </p:txBody>
      </p:sp>
      <p:sp>
        <p:nvSpPr>
          <p:cNvPr id="3" name="Content Placeholder 2">
            <a:extLst>
              <a:ext uri="{FF2B5EF4-FFF2-40B4-BE49-F238E27FC236}">
                <a16:creationId xmlns:a16="http://schemas.microsoft.com/office/drawing/2014/main" id="{8FAFDF48-7A78-4D3C-8341-2287704A960B}"/>
              </a:ext>
            </a:extLst>
          </p:cNvPr>
          <p:cNvSpPr>
            <a:spLocks noGrp="1"/>
          </p:cNvSpPr>
          <p:nvPr>
            <p:ph idx="1"/>
          </p:nvPr>
        </p:nvSpPr>
        <p:spPr>
          <a:xfrm>
            <a:off x="323527" y="1356615"/>
            <a:ext cx="5904657" cy="3150350"/>
          </a:xfrm>
        </p:spPr>
        <p:txBody>
          <a:bodyPr>
            <a:normAutofit/>
          </a:bodyPr>
          <a:lstStyle/>
          <a:p>
            <a:r>
              <a:rPr lang="da-DK" sz="2000" dirty="0"/>
              <a:t>Each endpoint namespace MUST contain a function called ValidRequestTypes</a:t>
            </a:r>
          </a:p>
          <a:p>
            <a:r>
              <a:rPr lang="da-DK" sz="2000" dirty="0"/>
              <a:t>... and a function</a:t>
            </a:r>
            <a:br>
              <a:rPr lang="da-DK" sz="2000" dirty="0"/>
            </a:br>
            <a:r>
              <a:rPr lang="da-DK" sz="2000" dirty="0"/>
              <a:t>corresponding to each</a:t>
            </a:r>
            <a:br>
              <a:rPr lang="da-DK" sz="2000" dirty="0"/>
            </a:br>
            <a:r>
              <a:rPr lang="da-DK" sz="2000" dirty="0"/>
              <a:t>method returned here</a:t>
            </a:r>
          </a:p>
        </p:txBody>
      </p:sp>
      <p:sp>
        <p:nvSpPr>
          <p:cNvPr id="6" name="Content Placeholder 5">
            <a:extLst>
              <a:ext uri="{FF2B5EF4-FFF2-40B4-BE49-F238E27FC236}">
                <a16:creationId xmlns:a16="http://schemas.microsoft.com/office/drawing/2014/main" id="{5608F50D-B94A-45DE-85B0-A7DFEFE29383}"/>
              </a:ext>
            </a:extLst>
          </p:cNvPr>
          <p:cNvSpPr>
            <a:spLocks noGrp="1"/>
          </p:cNvSpPr>
          <p:nvPr>
            <p:ph idx="10"/>
          </p:nvPr>
        </p:nvSpPr>
        <p:spPr/>
        <p:txBody>
          <a:bodyPr/>
          <a:lstStyle/>
          <a:p>
            <a:endParaRPr lang="en-GB"/>
          </a:p>
        </p:txBody>
      </p:sp>
      <p:pic>
        <p:nvPicPr>
          <p:cNvPr id="4" name="Picture 3">
            <a:extLst>
              <a:ext uri="{FF2B5EF4-FFF2-40B4-BE49-F238E27FC236}">
                <a16:creationId xmlns:a16="http://schemas.microsoft.com/office/drawing/2014/main" id="{3656514B-6F4C-4CC2-A771-80DDF0C12CC0}"/>
              </a:ext>
            </a:extLst>
          </p:cNvPr>
          <p:cNvPicPr>
            <a:picLocks noChangeAspect="1"/>
          </p:cNvPicPr>
          <p:nvPr/>
        </p:nvPicPr>
        <p:blipFill>
          <a:blip r:embed="rId2"/>
          <a:stretch>
            <a:fillRect/>
          </a:stretch>
        </p:blipFill>
        <p:spPr>
          <a:xfrm>
            <a:off x="4139952" y="2062265"/>
            <a:ext cx="7007696" cy="3081235"/>
          </a:xfrm>
          <a:prstGeom prst="rect">
            <a:avLst/>
          </a:prstGeom>
        </p:spPr>
      </p:pic>
    </p:spTree>
    <p:extLst>
      <p:ext uri="{BB962C8B-B14F-4D97-AF65-F5344CB8AC3E}">
        <p14:creationId xmlns:p14="http://schemas.microsoft.com/office/powerpoint/2010/main" val="3552323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49B7-BB18-44E9-88FA-B1B534E7F14A}"/>
              </a:ext>
            </a:extLst>
          </p:cNvPr>
          <p:cNvSpPr>
            <a:spLocks noGrp="1"/>
          </p:cNvSpPr>
          <p:nvPr>
            <p:ph type="title"/>
          </p:nvPr>
        </p:nvSpPr>
        <p:spPr/>
        <p:txBody>
          <a:bodyPr/>
          <a:lstStyle/>
          <a:p>
            <a:r>
              <a:rPr lang="da-DK" dirty="0"/>
              <a:t>D19SP1 endpoint namespaces</a:t>
            </a:r>
            <a:endParaRPr lang="en-GB" dirty="0"/>
          </a:p>
        </p:txBody>
      </p:sp>
      <p:sp>
        <p:nvSpPr>
          <p:cNvPr id="3" name="Content Placeholder 2">
            <a:extLst>
              <a:ext uri="{FF2B5EF4-FFF2-40B4-BE49-F238E27FC236}">
                <a16:creationId xmlns:a16="http://schemas.microsoft.com/office/drawing/2014/main" id="{8FAFDF48-7A78-4D3C-8341-2287704A960B}"/>
              </a:ext>
            </a:extLst>
          </p:cNvPr>
          <p:cNvSpPr>
            <a:spLocks noGrp="1"/>
          </p:cNvSpPr>
          <p:nvPr>
            <p:ph idx="1"/>
          </p:nvPr>
        </p:nvSpPr>
        <p:spPr>
          <a:xfrm>
            <a:off x="323527" y="1356615"/>
            <a:ext cx="8352929" cy="3150350"/>
          </a:xfrm>
        </p:spPr>
        <p:txBody>
          <a:bodyPr>
            <a:normAutofit/>
          </a:bodyPr>
          <a:lstStyle/>
          <a:p>
            <a:r>
              <a:rPr lang="da-DK" sz="1800" dirty="0"/>
              <a:t>Each endpoint namespace MUST contain a function called Operations</a:t>
            </a:r>
          </a:p>
          <a:p>
            <a:r>
              <a:rPr lang="da-DK" sz="1800" dirty="0"/>
              <a:t>These functions represent API operations that require access rights. The access table will have an entry for each operation.</a:t>
            </a:r>
          </a:p>
        </p:txBody>
      </p:sp>
      <p:pic>
        <p:nvPicPr>
          <p:cNvPr id="4" name="Picture 3">
            <a:extLst>
              <a:ext uri="{FF2B5EF4-FFF2-40B4-BE49-F238E27FC236}">
                <a16:creationId xmlns:a16="http://schemas.microsoft.com/office/drawing/2014/main" id="{3656514B-6F4C-4CC2-A771-80DDF0C12CC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563888" y="2599071"/>
            <a:ext cx="7007695" cy="3081235"/>
          </a:xfrm>
          <a:prstGeom prst="rect">
            <a:avLst/>
          </a:prstGeom>
        </p:spPr>
      </p:pic>
    </p:spTree>
    <p:extLst>
      <p:ext uri="{BB962C8B-B14F-4D97-AF65-F5344CB8AC3E}">
        <p14:creationId xmlns:p14="http://schemas.microsoft.com/office/powerpoint/2010/main" val="30583501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49B7-BB18-44E9-88FA-B1B534E7F14A}"/>
              </a:ext>
            </a:extLst>
          </p:cNvPr>
          <p:cNvSpPr>
            <a:spLocks noGrp="1"/>
          </p:cNvSpPr>
          <p:nvPr>
            <p:ph type="title"/>
          </p:nvPr>
        </p:nvSpPr>
        <p:spPr/>
        <p:txBody>
          <a:bodyPr/>
          <a:lstStyle/>
          <a:p>
            <a:r>
              <a:rPr lang="da-DK" dirty="0"/>
              <a:t>Endpoint Methods</a:t>
            </a:r>
            <a:endParaRPr lang="en-GB" dirty="0"/>
          </a:p>
        </p:txBody>
      </p:sp>
      <p:sp>
        <p:nvSpPr>
          <p:cNvPr id="3" name="Content Placeholder 2">
            <a:extLst>
              <a:ext uri="{FF2B5EF4-FFF2-40B4-BE49-F238E27FC236}">
                <a16:creationId xmlns:a16="http://schemas.microsoft.com/office/drawing/2014/main" id="{8FAFDF48-7A78-4D3C-8341-2287704A960B}"/>
              </a:ext>
            </a:extLst>
          </p:cNvPr>
          <p:cNvSpPr>
            <a:spLocks noGrp="1"/>
          </p:cNvSpPr>
          <p:nvPr>
            <p:ph idx="1"/>
          </p:nvPr>
        </p:nvSpPr>
        <p:spPr>
          <a:xfrm>
            <a:off x="467544" y="1443401"/>
            <a:ext cx="8478943" cy="3150350"/>
          </a:xfrm>
        </p:spPr>
        <p:txBody>
          <a:bodyPr>
            <a:normAutofit/>
          </a:bodyPr>
          <a:lstStyle/>
          <a:p>
            <a:r>
              <a:rPr lang="da-DK" sz="2000" dirty="0"/>
              <a:t>A fn for each Method</a:t>
            </a:r>
          </a:p>
          <a:p>
            <a:endParaRPr lang="da-DK" sz="2000" dirty="0"/>
          </a:p>
        </p:txBody>
      </p:sp>
      <p:pic>
        <p:nvPicPr>
          <p:cNvPr id="7" name="Picture 6">
            <a:extLst>
              <a:ext uri="{FF2B5EF4-FFF2-40B4-BE49-F238E27FC236}">
                <a16:creationId xmlns:a16="http://schemas.microsoft.com/office/drawing/2014/main" id="{F5C4DE5E-4CEF-407A-A6EF-DD18F6CC5972}"/>
              </a:ext>
            </a:extLst>
          </p:cNvPr>
          <p:cNvPicPr>
            <a:picLocks noChangeAspect="1"/>
          </p:cNvPicPr>
          <p:nvPr/>
        </p:nvPicPr>
        <p:blipFill>
          <a:blip r:embed="rId2"/>
          <a:stretch>
            <a:fillRect/>
          </a:stretch>
        </p:blipFill>
        <p:spPr>
          <a:xfrm>
            <a:off x="6366479" y="159038"/>
            <a:ext cx="2276475" cy="2143125"/>
          </a:xfrm>
          <a:prstGeom prst="rect">
            <a:avLst/>
          </a:prstGeom>
          <a:ln>
            <a:solidFill>
              <a:srgbClr val="7030A0"/>
            </a:solidFill>
          </a:ln>
        </p:spPr>
      </p:pic>
      <p:sp>
        <p:nvSpPr>
          <p:cNvPr id="8" name="Rectangle 1">
            <a:extLst>
              <a:ext uri="{FF2B5EF4-FFF2-40B4-BE49-F238E27FC236}">
                <a16:creationId xmlns:a16="http://schemas.microsoft.com/office/drawing/2014/main" id="{5B461BD6-B53F-4430-846D-6912821A1C68}"/>
              </a:ext>
            </a:extLst>
          </p:cNvPr>
          <p:cNvSpPr>
            <a:spLocks noChangeArrowheads="1"/>
          </p:cNvSpPr>
          <p:nvPr/>
        </p:nvSpPr>
        <p:spPr bwMode="auto">
          <a:xfrm>
            <a:off x="503141" y="2433209"/>
            <a:ext cx="9706119" cy="1985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PL385 Unicode" panose="020B0709000202000203" pitchFamily="49" charset="0"/>
              </a:rPr>
              <a:t>GET←{ </a:t>
            </a:r>
            <a:br>
              <a:rPr kumimoji="0" lang="en-US" altLang="en-US" sz="1100" b="0" i="0" u="none" strike="noStrike" cap="none" normalizeH="0" baseline="0" dirty="0">
                <a:ln>
                  <a:noFill/>
                </a:ln>
                <a:solidFill>
                  <a:schemeClr val="tx1"/>
                </a:solidFill>
                <a:effectLst/>
                <a:latin typeface="APL385 Unicode" panose="020B0709000202000203" pitchFamily="49" charset="0"/>
              </a:rPr>
            </a:br>
            <a:r>
              <a:rPr kumimoji="0" lang="en-US" altLang="en-US" sz="1100" b="0" i="0" u="none" strike="noStrike" cap="none" normalizeH="0" baseline="0" dirty="0">
                <a:ln>
                  <a:noFill/>
                </a:ln>
                <a:solidFill>
                  <a:schemeClr val="tx1"/>
                </a:solidFill>
                <a:effectLst/>
                <a:latin typeface="APL385 Unicode" panose="020B0709000202000203" pitchFamily="49" charset="0"/>
              </a:rPr>
              <a:t>⍝ GET HTTP Handler method </a:t>
            </a:r>
            <a:br>
              <a:rPr kumimoji="0" lang="en-US" altLang="en-US" sz="1100" b="0" i="0" u="none" strike="noStrike" cap="none" normalizeH="0" baseline="0" dirty="0">
                <a:ln>
                  <a:noFill/>
                </a:ln>
                <a:solidFill>
                  <a:schemeClr val="tx1"/>
                </a:solidFill>
                <a:effectLst/>
                <a:latin typeface="APL385 Unicode" panose="020B0709000202000203" pitchFamily="49" charset="0"/>
              </a:rPr>
            </a:br>
            <a:r>
              <a:rPr kumimoji="0" lang="en-US" altLang="en-US" sz="1100" b="0" i="0" u="none" strike="noStrike" cap="none" normalizeH="0" baseline="0" dirty="0">
                <a:ln>
                  <a:noFill/>
                </a:ln>
                <a:solidFill>
                  <a:schemeClr val="tx1"/>
                </a:solidFill>
                <a:effectLst/>
                <a:latin typeface="APL385 Unicode" panose="020B0709000202000203" pitchFamily="49" charset="0"/>
              </a:rPr>
              <a:t>⍝ curl -u user_1:password -k -X GET https://localhost/chatter/chat/ </a:t>
            </a:r>
            <a:br>
              <a:rPr kumimoji="0" lang="en-US" altLang="en-US" sz="1100" b="0" i="0" u="none" strike="noStrike" cap="none" normalizeH="0" baseline="0" dirty="0">
                <a:ln>
                  <a:noFill/>
                </a:ln>
                <a:solidFill>
                  <a:schemeClr val="tx1"/>
                </a:solidFill>
                <a:effectLst/>
                <a:latin typeface="APL385 Unicode" panose="020B0709000202000203" pitchFamily="49" charset="0"/>
              </a:rPr>
            </a:br>
            <a:r>
              <a:rPr kumimoji="0" lang="en-US" altLang="en-US" sz="1100" b="0" i="0" u="none" strike="noStrike" cap="none" normalizeH="0" baseline="0" dirty="0">
                <a:ln>
                  <a:noFill/>
                </a:ln>
                <a:solidFill>
                  <a:schemeClr val="tx1"/>
                </a:solidFill>
                <a:effectLst/>
                <a:latin typeface="APL385 Unicode" panose="020B0709000202000203" pitchFamily="49" charset="0"/>
              </a:rPr>
              <a:t>⍝ curl -u user_1:password -k -X GET https://localhost/chatter/chat/dyalog/20190905T023315Z_62413103</a:t>
            </a:r>
            <a:br>
              <a:rPr kumimoji="0" lang="en-US" altLang="en-US" sz="1100" b="0" i="0" u="none" strike="noStrike" cap="none" normalizeH="0" baseline="0" dirty="0">
                <a:ln>
                  <a:noFill/>
                </a:ln>
                <a:solidFill>
                  <a:schemeClr val="tx1"/>
                </a:solidFill>
                <a:effectLst/>
                <a:latin typeface="APL385 Unicode" panose="020B0709000202000203" pitchFamily="49" charset="0"/>
              </a:rPr>
            </a:br>
            <a:r>
              <a:rPr kumimoji="0" lang="en-US" altLang="en-US" sz="1100" b="0" i="0" u="none" strike="noStrike" cap="none" normalizeH="0" baseline="0" dirty="0" err="1">
                <a:ln>
                  <a:noFill/>
                </a:ln>
                <a:solidFill>
                  <a:schemeClr val="tx1"/>
                </a:solidFill>
                <a:effectLst/>
                <a:latin typeface="APL385 Unicode" panose="020B0709000202000203" pitchFamily="49" charset="0"/>
              </a:rPr>
              <a:t>segCt</a:t>
            </a:r>
            <a:r>
              <a:rPr kumimoji="0" lang="en-US" altLang="en-US" sz="1100" b="0" i="0" u="none" strike="noStrike" cap="none" normalizeH="0" baseline="0" dirty="0">
                <a:ln>
                  <a:noFill/>
                </a:ln>
                <a:solidFill>
                  <a:schemeClr val="tx1"/>
                </a:solidFill>
                <a:effectLst/>
                <a:latin typeface="APL385 Unicode" panose="020B0709000202000203" pitchFamily="49" charset="0"/>
              </a:rPr>
              <a:t>←≢⍵.Segments </a:t>
            </a:r>
            <a:br>
              <a:rPr kumimoji="0" lang="en-US" altLang="en-US" sz="1100" b="0" i="0" u="none" strike="noStrike" cap="none" normalizeH="0" baseline="0" dirty="0">
                <a:ln>
                  <a:noFill/>
                </a:ln>
                <a:solidFill>
                  <a:schemeClr val="tx1"/>
                </a:solidFill>
                <a:effectLst/>
                <a:latin typeface="APL385 Unicode" panose="020B0709000202000203" pitchFamily="49" charset="0"/>
              </a:rPr>
            </a:br>
            <a:r>
              <a:rPr kumimoji="0" lang="en-US" altLang="en-US" sz="1100" b="0" i="0" u="none" strike="noStrike" cap="none" normalizeH="0" baseline="0" dirty="0">
                <a:ln>
                  <a:noFill/>
                </a:ln>
                <a:solidFill>
                  <a:schemeClr val="tx1"/>
                </a:solidFill>
                <a:effectLst/>
                <a:latin typeface="APL385 Unicode" panose="020B0709000202000203" pitchFamily="49" charset="0"/>
              </a:rPr>
              <a:t>2=</a:t>
            </a:r>
            <a:r>
              <a:rPr kumimoji="0" lang="en-US" altLang="en-US" sz="1100" b="0" i="0" u="none" strike="noStrike" cap="none" normalizeH="0" baseline="0" dirty="0" err="1">
                <a:ln>
                  <a:noFill/>
                </a:ln>
                <a:solidFill>
                  <a:schemeClr val="tx1"/>
                </a:solidFill>
                <a:effectLst/>
                <a:latin typeface="APL385 Unicode" panose="020B0709000202000203" pitchFamily="49" charset="0"/>
              </a:rPr>
              <a:t>segCt</a:t>
            </a:r>
            <a:r>
              <a:rPr kumimoji="0" lang="en-US" altLang="en-US" sz="1100" b="0" i="0" u="none" strike="noStrike" cap="none" normalizeH="0" baseline="0" dirty="0">
                <a:ln>
                  <a:noFill/>
                </a:ln>
                <a:solidFill>
                  <a:schemeClr val="tx1"/>
                </a:solidFill>
                <a:effectLst/>
                <a:latin typeface="APL385 Unicode" panose="020B0709000202000203" pitchFamily="49" charset="0"/>
              </a:rPr>
              <a:t>:⍺ </a:t>
            </a:r>
            <a:r>
              <a:rPr kumimoji="0" lang="en-US" altLang="en-US" sz="1100" b="0" i="0" u="none" strike="noStrike" cap="none" normalizeH="0" baseline="0" dirty="0" err="1">
                <a:ln>
                  <a:noFill/>
                </a:ln>
                <a:solidFill>
                  <a:schemeClr val="tx1"/>
                </a:solidFill>
                <a:effectLst/>
                <a:latin typeface="APL385 Unicode" panose="020B0709000202000203" pitchFamily="49" charset="0"/>
              </a:rPr>
              <a:t>GetMessages</a:t>
            </a:r>
            <a:r>
              <a:rPr kumimoji="0" lang="en-US" altLang="en-US" sz="1100" b="0" i="0" u="none" strike="noStrike" cap="none" normalizeH="0" baseline="0" dirty="0">
                <a:ln>
                  <a:noFill/>
                </a:ln>
                <a:solidFill>
                  <a:schemeClr val="tx1"/>
                </a:solidFill>
                <a:effectLst/>
                <a:latin typeface="APL385 Unicode" panose="020B0709000202000203" pitchFamily="49" charset="0"/>
              </a:rPr>
              <a:t> ⍵ </a:t>
            </a:r>
            <a:br>
              <a:rPr kumimoji="0" lang="en-US" altLang="en-US" sz="1100" b="0" i="0" u="none" strike="noStrike" cap="none" normalizeH="0" baseline="0" dirty="0">
                <a:ln>
                  <a:noFill/>
                </a:ln>
                <a:solidFill>
                  <a:schemeClr val="tx1"/>
                </a:solidFill>
                <a:effectLst/>
                <a:latin typeface="APL385 Unicode" panose="020B0709000202000203" pitchFamily="49" charset="0"/>
              </a:rPr>
            </a:br>
            <a:r>
              <a:rPr kumimoji="0" lang="en-US" altLang="en-US" sz="1100" b="0" i="0" u="none" strike="noStrike" cap="none" normalizeH="0" baseline="0" dirty="0">
                <a:ln>
                  <a:noFill/>
                </a:ln>
                <a:solidFill>
                  <a:schemeClr val="tx1"/>
                </a:solidFill>
                <a:effectLst/>
                <a:latin typeface="APL385 Unicode" panose="020B0709000202000203" pitchFamily="49" charset="0"/>
              </a:rPr>
              <a:t>4=</a:t>
            </a:r>
            <a:r>
              <a:rPr kumimoji="0" lang="en-US" altLang="en-US" sz="1100" b="0" i="0" u="none" strike="noStrike" cap="none" normalizeH="0" baseline="0" dirty="0" err="1">
                <a:ln>
                  <a:noFill/>
                </a:ln>
                <a:solidFill>
                  <a:schemeClr val="tx1"/>
                </a:solidFill>
                <a:effectLst/>
                <a:latin typeface="APL385 Unicode" panose="020B0709000202000203" pitchFamily="49" charset="0"/>
              </a:rPr>
              <a:t>segCt</a:t>
            </a:r>
            <a:r>
              <a:rPr kumimoji="0" lang="en-US" altLang="en-US" sz="1100" b="0" i="0" u="none" strike="noStrike" cap="none" normalizeH="0" baseline="0" dirty="0">
                <a:ln>
                  <a:noFill/>
                </a:ln>
                <a:solidFill>
                  <a:schemeClr val="tx1"/>
                </a:solidFill>
                <a:effectLst/>
                <a:latin typeface="APL385 Unicode" panose="020B0709000202000203" pitchFamily="49" charset="0"/>
              </a:rPr>
              <a:t>:⍺ </a:t>
            </a:r>
            <a:r>
              <a:rPr kumimoji="0" lang="en-US" altLang="en-US" sz="1100" b="0" i="0" u="none" strike="noStrike" cap="none" normalizeH="0" baseline="0" dirty="0" err="1">
                <a:ln>
                  <a:noFill/>
                </a:ln>
                <a:solidFill>
                  <a:schemeClr val="tx1"/>
                </a:solidFill>
                <a:effectLst/>
                <a:latin typeface="APL385 Unicode" panose="020B0709000202000203" pitchFamily="49" charset="0"/>
              </a:rPr>
              <a:t>GetMessage</a:t>
            </a:r>
            <a:r>
              <a:rPr kumimoji="0" lang="en-US" altLang="en-US" sz="1100" b="0" i="0" u="none" strike="noStrike" cap="none" normalizeH="0" baseline="0" dirty="0">
                <a:ln>
                  <a:noFill/>
                </a:ln>
                <a:solidFill>
                  <a:schemeClr val="tx1"/>
                </a:solidFill>
                <a:effectLst/>
                <a:latin typeface="APL385 Unicode" panose="020B0709000202000203" pitchFamily="49" charset="0"/>
              </a:rPr>
              <a:t> ⍵ </a:t>
            </a:r>
            <a:br>
              <a:rPr kumimoji="0" lang="en-US" altLang="en-US" sz="1100" b="0" i="0" u="none" strike="noStrike" cap="none" normalizeH="0" baseline="0" dirty="0">
                <a:ln>
                  <a:noFill/>
                </a:ln>
                <a:solidFill>
                  <a:schemeClr val="tx1"/>
                </a:solidFill>
                <a:effectLst/>
                <a:latin typeface="APL385 Unicode" panose="020B0709000202000203" pitchFamily="49" charset="0"/>
              </a:rPr>
            </a:br>
            <a:r>
              <a:rPr kumimoji="0" lang="en-US" altLang="en-US" sz="1100" b="0" i="0" u="none" strike="noStrike" cap="none" normalizeH="0" baseline="0" dirty="0">
                <a:ln>
                  <a:noFill/>
                </a:ln>
                <a:solidFill>
                  <a:schemeClr val="tx1"/>
                </a:solidFill>
                <a:effectLst/>
                <a:latin typeface="APL385 Unicode" panose="020B0709000202000203" pitchFamily="49" charset="0"/>
              </a:rPr>
              <a:t>⍺ </a:t>
            </a:r>
            <a:br>
              <a:rPr kumimoji="0" lang="en-US" altLang="en-US" sz="1100" b="0" i="0" u="none" strike="noStrike" cap="none" normalizeH="0" baseline="0" dirty="0">
                <a:ln>
                  <a:noFill/>
                </a:ln>
                <a:solidFill>
                  <a:schemeClr val="tx1"/>
                </a:solidFill>
                <a:effectLst/>
                <a:latin typeface="APL385 Unicode" panose="020B0709000202000203" pitchFamily="49" charset="0"/>
              </a:rPr>
            </a:br>
            <a:r>
              <a:rPr kumimoji="0" lang="en-US" altLang="en-US" sz="1100" b="0" i="0" u="none" strike="noStrike" cap="none" normalizeH="0" baseline="0" dirty="0">
                <a:ln>
                  <a:noFill/>
                </a:ln>
                <a:solidFill>
                  <a:schemeClr val="tx1"/>
                </a:solidFill>
                <a:effectLst/>
                <a:latin typeface="APL385 Unicode" panose="020B0709000202000203" pitchFamily="49" charset="0"/>
              </a:rPr>
              <a:t>} </a:t>
            </a:r>
            <a:br>
              <a:rPr kumimoji="0" lang="en-US" altLang="en-US" sz="1100" b="0" i="0" u="none" strike="noStrike" cap="none" normalizeH="0" baseline="0" dirty="0">
                <a:ln>
                  <a:noFill/>
                </a:ln>
                <a:solidFill>
                  <a:schemeClr val="tx1"/>
                </a:solidFill>
                <a:effectLst/>
                <a:latin typeface="APL385 Unicode" panose="020B0709000202000203" pitchFamily="49" charset="0"/>
              </a:rPr>
            </a:b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899108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49B7-BB18-44E9-88FA-B1B534E7F14A}"/>
              </a:ext>
            </a:extLst>
          </p:cNvPr>
          <p:cNvSpPr>
            <a:spLocks noGrp="1"/>
          </p:cNvSpPr>
          <p:nvPr>
            <p:ph type="title"/>
          </p:nvPr>
        </p:nvSpPr>
        <p:spPr/>
        <p:txBody>
          <a:bodyPr/>
          <a:lstStyle/>
          <a:p>
            <a:r>
              <a:rPr lang="da-DK" dirty="0"/>
              <a:t>Endpoint Methods</a:t>
            </a:r>
            <a:endParaRPr lang="en-GB" dirty="0"/>
          </a:p>
        </p:txBody>
      </p:sp>
      <p:sp>
        <p:nvSpPr>
          <p:cNvPr id="3" name="Content Placeholder 2">
            <a:extLst>
              <a:ext uri="{FF2B5EF4-FFF2-40B4-BE49-F238E27FC236}">
                <a16:creationId xmlns:a16="http://schemas.microsoft.com/office/drawing/2014/main" id="{8FAFDF48-7A78-4D3C-8341-2287704A960B}"/>
              </a:ext>
            </a:extLst>
          </p:cNvPr>
          <p:cNvSpPr>
            <a:spLocks noGrp="1"/>
          </p:cNvSpPr>
          <p:nvPr>
            <p:ph idx="1"/>
          </p:nvPr>
        </p:nvSpPr>
        <p:spPr>
          <a:xfrm>
            <a:off x="467544" y="1443401"/>
            <a:ext cx="8478943" cy="3150350"/>
          </a:xfrm>
        </p:spPr>
        <p:txBody>
          <a:bodyPr>
            <a:normAutofit/>
          </a:bodyPr>
          <a:lstStyle/>
          <a:p>
            <a:r>
              <a:rPr lang="da-DK" sz="2000" dirty="0"/>
              <a:t>A fn for each Method</a:t>
            </a:r>
          </a:p>
          <a:p>
            <a:endParaRPr lang="da-DK" sz="2000" dirty="0"/>
          </a:p>
        </p:txBody>
      </p:sp>
      <p:pic>
        <p:nvPicPr>
          <p:cNvPr id="7" name="Picture 6">
            <a:extLst>
              <a:ext uri="{FF2B5EF4-FFF2-40B4-BE49-F238E27FC236}">
                <a16:creationId xmlns:a16="http://schemas.microsoft.com/office/drawing/2014/main" id="{F5C4DE5E-4CEF-407A-A6EF-DD18F6CC5972}"/>
              </a:ext>
            </a:extLst>
          </p:cNvPr>
          <p:cNvPicPr>
            <a:picLocks noChangeAspect="1"/>
          </p:cNvPicPr>
          <p:nvPr/>
        </p:nvPicPr>
        <p:blipFill>
          <a:blip r:embed="rId2"/>
          <a:stretch>
            <a:fillRect/>
          </a:stretch>
        </p:blipFill>
        <p:spPr>
          <a:xfrm>
            <a:off x="6366479" y="159038"/>
            <a:ext cx="2276475" cy="2143125"/>
          </a:xfrm>
          <a:prstGeom prst="rect">
            <a:avLst/>
          </a:prstGeom>
          <a:ln>
            <a:solidFill>
              <a:srgbClr val="7030A0"/>
            </a:solidFill>
          </a:ln>
        </p:spPr>
      </p:pic>
      <p:sp>
        <p:nvSpPr>
          <p:cNvPr id="8" name="Rectangle 1">
            <a:extLst>
              <a:ext uri="{FF2B5EF4-FFF2-40B4-BE49-F238E27FC236}">
                <a16:creationId xmlns:a16="http://schemas.microsoft.com/office/drawing/2014/main" id="{5B461BD6-B53F-4430-846D-6912821A1C68}"/>
              </a:ext>
            </a:extLst>
          </p:cNvPr>
          <p:cNvSpPr>
            <a:spLocks noChangeArrowheads="1"/>
          </p:cNvSpPr>
          <p:nvPr/>
        </p:nvSpPr>
        <p:spPr bwMode="auto">
          <a:xfrm>
            <a:off x="467544" y="2379939"/>
            <a:ext cx="7992888" cy="1277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1100" dirty="0">
                <a:latin typeface="APL385 Unicode" panose="020B0709000202000203" pitchFamily="49" charset="0"/>
              </a:rPr>
              <a:t>POST←{                                                                                                                                             </a:t>
            </a:r>
          </a:p>
          <a:p>
            <a:pPr lvl="0" eaLnBrk="0" fontAlgn="base" hangingPunct="0">
              <a:spcBef>
                <a:spcPct val="0"/>
              </a:spcBef>
              <a:spcAft>
                <a:spcPct val="0"/>
              </a:spcAft>
            </a:pPr>
            <a:r>
              <a:rPr lang="en-US" altLang="en-US" sz="1100" dirty="0">
                <a:latin typeface="APL385 Unicode" panose="020B0709000202000203" pitchFamily="49" charset="0"/>
              </a:rPr>
              <a:t> ⍝ POST HTTP Handler method                                                                                                                         </a:t>
            </a:r>
          </a:p>
          <a:p>
            <a:pPr lvl="0" eaLnBrk="0" fontAlgn="base" hangingPunct="0">
              <a:spcBef>
                <a:spcPct val="0"/>
              </a:spcBef>
              <a:spcAft>
                <a:spcPct val="0"/>
              </a:spcAft>
            </a:pPr>
            <a:r>
              <a:rPr lang="en-US" altLang="en-US" sz="1100" dirty="0">
                <a:latin typeface="APL385 Unicode" panose="020B0709000202000203" pitchFamily="49" charset="0"/>
              </a:rPr>
              <a:t> ⍝ curl -u </a:t>
            </a:r>
            <a:r>
              <a:rPr lang="en-US" altLang="en-US" sz="1100" dirty="0" err="1">
                <a:latin typeface="APL385 Unicode" panose="020B0709000202000203" pitchFamily="49" charset="0"/>
              </a:rPr>
              <a:t>dyalog:password</a:t>
            </a:r>
            <a:r>
              <a:rPr lang="en-US" altLang="en-US" sz="1100" dirty="0">
                <a:latin typeface="APL385 Unicode" panose="020B0709000202000203" pitchFamily="49" charset="0"/>
              </a:rPr>
              <a:t> -k -X POST https://localhost/chatter/chat -H "Content-type: application/json" -d "{ \"message\": \"this is my message\"}"</a:t>
            </a:r>
          </a:p>
          <a:p>
            <a:pPr lvl="0" eaLnBrk="0" fontAlgn="base" hangingPunct="0">
              <a:spcBef>
                <a:spcPct val="0"/>
              </a:spcBef>
              <a:spcAft>
                <a:spcPct val="0"/>
              </a:spcAft>
            </a:pPr>
            <a:r>
              <a:rPr lang="en-US" altLang="en-US" sz="1100" dirty="0">
                <a:latin typeface="APL385 Unicode" panose="020B0709000202000203" pitchFamily="49" charset="0"/>
              </a:rPr>
              <a:t>     2≠≢⍵.Segments:⍺        ⍝ default 404 not found                                                                                                 </a:t>
            </a:r>
          </a:p>
          <a:p>
            <a:pPr lvl="0" eaLnBrk="0" fontAlgn="base" hangingPunct="0">
              <a:spcBef>
                <a:spcPct val="0"/>
              </a:spcBef>
              <a:spcAft>
                <a:spcPct val="0"/>
              </a:spcAft>
            </a:pPr>
            <a:r>
              <a:rPr lang="en-US" altLang="en-US" sz="1100" dirty="0">
                <a:latin typeface="APL385 Unicode" panose="020B0709000202000203" pitchFamily="49" charset="0"/>
              </a:rPr>
              <a:t>     ⍺ </a:t>
            </a:r>
            <a:r>
              <a:rPr lang="en-US" altLang="en-US" sz="1100" dirty="0" err="1">
                <a:latin typeface="APL385 Unicode" panose="020B0709000202000203" pitchFamily="49" charset="0"/>
              </a:rPr>
              <a:t>AddNewMessage</a:t>
            </a:r>
            <a:r>
              <a:rPr lang="en-US" altLang="en-US" sz="1100" dirty="0">
                <a:latin typeface="APL385 Unicode" panose="020B0709000202000203" pitchFamily="49" charset="0"/>
              </a:rPr>
              <a:t> ⍵                                                                                                                              </a:t>
            </a:r>
          </a:p>
          <a:p>
            <a:pPr lvl="0" eaLnBrk="0" fontAlgn="base" hangingPunct="0">
              <a:spcBef>
                <a:spcPct val="0"/>
              </a:spcBef>
              <a:spcAft>
                <a:spcPct val="0"/>
              </a:spcAft>
            </a:pPr>
            <a:r>
              <a:rPr lang="en-US" altLang="en-US" sz="1100" dirty="0">
                <a:latin typeface="APL385 Unicode" panose="020B0709000202000203" pitchFamily="49" charset="0"/>
              </a:rPr>
              <a:t> } </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99405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4A053-9752-4519-85A8-5A14F3BDB4D3}"/>
              </a:ext>
            </a:extLst>
          </p:cNvPr>
          <p:cNvSpPr>
            <a:spLocks noGrp="1"/>
          </p:cNvSpPr>
          <p:nvPr>
            <p:ph type="title"/>
          </p:nvPr>
        </p:nvSpPr>
        <p:spPr/>
        <p:txBody>
          <a:bodyPr/>
          <a:lstStyle/>
          <a:p>
            <a:r>
              <a:rPr lang="da-DK" dirty="0"/>
              <a:t>Copy Materials</a:t>
            </a:r>
            <a:endParaRPr lang="en-GB" dirty="0"/>
          </a:p>
        </p:txBody>
      </p:sp>
      <p:sp>
        <p:nvSpPr>
          <p:cNvPr id="3" name="Content Placeholder 2">
            <a:extLst>
              <a:ext uri="{FF2B5EF4-FFF2-40B4-BE49-F238E27FC236}">
                <a16:creationId xmlns:a16="http://schemas.microsoft.com/office/drawing/2014/main" id="{24327D0D-233F-4E8F-95DE-D5FC8FDCE041}"/>
              </a:ext>
            </a:extLst>
          </p:cNvPr>
          <p:cNvSpPr>
            <a:spLocks noGrp="1"/>
          </p:cNvSpPr>
          <p:nvPr>
            <p:ph idx="1"/>
          </p:nvPr>
        </p:nvSpPr>
        <p:spPr/>
        <p:txBody>
          <a:bodyPr>
            <a:normAutofit fontScale="92500" lnSpcReduction="10000"/>
          </a:bodyPr>
          <a:lstStyle/>
          <a:p>
            <a:r>
              <a:rPr lang="da-DK" dirty="0"/>
              <a:t>Copy folder "SP1" from USB drive</a:t>
            </a:r>
          </a:p>
          <a:p>
            <a:pPr lvl="1"/>
            <a:r>
              <a:rPr lang="da-DK" dirty="0"/>
              <a:t>In the following, "SP1" will refer to the folder that you copied it to</a:t>
            </a:r>
          </a:p>
          <a:p>
            <a:r>
              <a:rPr lang="da-DK" dirty="0"/>
              <a:t>Install software</a:t>
            </a:r>
          </a:p>
          <a:p>
            <a:pPr lvl="1"/>
            <a:r>
              <a:rPr lang="da-DK" dirty="0"/>
              <a:t>IF you have Git: run clone.bat or clone.sh</a:t>
            </a:r>
          </a:p>
          <a:p>
            <a:pPr lvl="1"/>
            <a:r>
              <a:rPr lang="da-DK" dirty="0"/>
              <a:t>ELSE copy contents of SP1Repos into SP1</a:t>
            </a:r>
          </a:p>
          <a:p>
            <a:endParaRPr lang="en-GB" dirty="0"/>
          </a:p>
          <a:p>
            <a:r>
              <a:rPr lang="en-GB" dirty="0"/>
              <a:t>Tell Norbert your name and he will assign you a user id for the chat service.</a:t>
            </a:r>
          </a:p>
          <a:p>
            <a:endParaRPr lang="da-DK" dirty="0"/>
          </a:p>
          <a:p>
            <a:pPr marL="0" indent="0">
              <a:buNone/>
            </a:pPr>
            <a:endParaRPr lang="da-DK" dirty="0"/>
          </a:p>
        </p:txBody>
      </p:sp>
      <p:sp>
        <p:nvSpPr>
          <p:cNvPr id="4" name="Content Placeholder 3">
            <a:extLst>
              <a:ext uri="{FF2B5EF4-FFF2-40B4-BE49-F238E27FC236}">
                <a16:creationId xmlns:a16="http://schemas.microsoft.com/office/drawing/2014/main" id="{DB9283DF-E948-4B45-B6EF-72A2378074DA}"/>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8676956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49B7-BB18-44E9-88FA-B1B534E7F14A}"/>
              </a:ext>
            </a:extLst>
          </p:cNvPr>
          <p:cNvSpPr>
            <a:spLocks noGrp="1"/>
          </p:cNvSpPr>
          <p:nvPr>
            <p:ph type="title"/>
          </p:nvPr>
        </p:nvSpPr>
        <p:spPr/>
        <p:txBody>
          <a:bodyPr/>
          <a:lstStyle/>
          <a:p>
            <a:r>
              <a:rPr lang="da-DK" dirty="0"/>
              <a:t>Operations</a:t>
            </a:r>
            <a:endParaRPr lang="en-GB" dirty="0"/>
          </a:p>
        </p:txBody>
      </p:sp>
      <p:sp>
        <p:nvSpPr>
          <p:cNvPr id="3" name="Content Placeholder 2">
            <a:extLst>
              <a:ext uri="{FF2B5EF4-FFF2-40B4-BE49-F238E27FC236}">
                <a16:creationId xmlns:a16="http://schemas.microsoft.com/office/drawing/2014/main" id="{8FAFDF48-7A78-4D3C-8341-2287704A960B}"/>
              </a:ext>
            </a:extLst>
          </p:cNvPr>
          <p:cNvSpPr>
            <a:spLocks noGrp="1"/>
          </p:cNvSpPr>
          <p:nvPr>
            <p:ph idx="1"/>
          </p:nvPr>
        </p:nvSpPr>
        <p:spPr>
          <a:xfrm>
            <a:off x="501497" y="1262769"/>
            <a:ext cx="8478943" cy="3150350"/>
          </a:xfrm>
        </p:spPr>
        <p:txBody>
          <a:bodyPr>
            <a:normAutofit/>
          </a:bodyPr>
          <a:lstStyle/>
          <a:p>
            <a:r>
              <a:rPr lang="da-DK" sz="2000" dirty="0"/>
              <a:t>A fn for each Operation</a:t>
            </a:r>
          </a:p>
          <a:p>
            <a:r>
              <a:rPr lang="da-DK" sz="2000" dirty="0"/>
              <a:t>The function MUST call AuthorizeUser</a:t>
            </a:r>
          </a:p>
          <a:p>
            <a:endParaRPr lang="da-DK" sz="2000" dirty="0"/>
          </a:p>
        </p:txBody>
      </p:sp>
      <p:pic>
        <p:nvPicPr>
          <p:cNvPr id="7" name="Picture 6">
            <a:extLst>
              <a:ext uri="{FF2B5EF4-FFF2-40B4-BE49-F238E27FC236}">
                <a16:creationId xmlns:a16="http://schemas.microsoft.com/office/drawing/2014/main" id="{F5C4DE5E-4CEF-407A-A6EF-DD18F6CC5972}"/>
              </a:ext>
            </a:extLst>
          </p:cNvPr>
          <p:cNvPicPr>
            <a:picLocks noChangeAspect="1"/>
          </p:cNvPicPr>
          <p:nvPr/>
        </p:nvPicPr>
        <p:blipFill>
          <a:blip r:embed="rId2"/>
          <a:stretch>
            <a:fillRect/>
          </a:stretch>
        </p:blipFill>
        <p:spPr>
          <a:xfrm>
            <a:off x="6366479" y="159038"/>
            <a:ext cx="2276475" cy="2143125"/>
          </a:xfrm>
          <a:prstGeom prst="rect">
            <a:avLst/>
          </a:prstGeom>
          <a:ln>
            <a:solidFill>
              <a:srgbClr val="7030A0"/>
            </a:solidFill>
          </a:ln>
        </p:spPr>
      </p:pic>
      <p:sp>
        <p:nvSpPr>
          <p:cNvPr id="8" name="Rectangle 1">
            <a:extLst>
              <a:ext uri="{FF2B5EF4-FFF2-40B4-BE49-F238E27FC236}">
                <a16:creationId xmlns:a16="http://schemas.microsoft.com/office/drawing/2014/main" id="{5B461BD6-B53F-4430-846D-6912821A1C68}"/>
              </a:ext>
            </a:extLst>
          </p:cNvPr>
          <p:cNvSpPr>
            <a:spLocks noChangeArrowheads="1"/>
          </p:cNvSpPr>
          <p:nvPr/>
        </p:nvSpPr>
        <p:spPr bwMode="auto">
          <a:xfrm>
            <a:off x="395536" y="2014418"/>
            <a:ext cx="7992888" cy="2970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AddNewMessage</a:t>
            </a: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 Add new message to S3 and return a message object                                                                    </a:t>
            </a:r>
          </a:p>
          <a:p>
            <a:pPr lvl="0" eaLnBrk="0" fontAlgn="base" hangingPunct="0">
              <a:spcBef>
                <a:spcPct val="0"/>
              </a:spcBef>
              <a:spcAft>
                <a:spcPct val="0"/>
              </a:spcAft>
            </a:pPr>
            <a:r>
              <a:rPr lang="en-US" altLang="en-US" sz="1100" dirty="0">
                <a:latin typeface="APL385 Unicode" panose="020B0709000202000203" pitchFamily="49" charset="0"/>
              </a:rPr>
              <a:t>     ⍝ Called by POST @ /chatter/chat/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a:solidFill>
                  <a:srgbClr val="FF0000"/>
                </a:solidFill>
                <a:latin typeface="APL385 Unicode" panose="020B0709000202000203" pitchFamily="49" charset="0"/>
              </a:rPr>
              <a:t>_←⍺ ##.##.</a:t>
            </a:r>
            <a:r>
              <a:rPr lang="en-US" altLang="en-US" sz="1100" dirty="0" err="1">
                <a:solidFill>
                  <a:srgbClr val="FF0000"/>
                </a:solidFill>
                <a:latin typeface="APL385 Unicode" panose="020B0709000202000203" pitchFamily="49" charset="0"/>
              </a:rPr>
              <a:t>Core.AuthorizeUser</a:t>
            </a:r>
            <a:r>
              <a:rPr lang="en-US" altLang="en-US" sz="1100" dirty="0">
                <a:solidFill>
                  <a:srgbClr val="FF0000"/>
                </a:solidFill>
                <a:latin typeface="APL385 Unicode" panose="020B0709000202000203" pitchFamily="49" charset="0"/>
              </a:rPr>
              <a:t> ⍵                                                                                             </a:t>
            </a:r>
          </a:p>
          <a:p>
            <a:pPr lvl="0" eaLnBrk="0" fontAlgn="base" hangingPunct="0">
              <a:spcBef>
                <a:spcPct val="0"/>
              </a:spcBef>
              <a:spcAft>
                <a:spcPct val="0"/>
              </a:spcAft>
            </a:pP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 get message content                                                                                                      </a:t>
            </a:r>
          </a:p>
          <a:p>
            <a:pPr lvl="0" eaLnBrk="0" fontAlgn="base" hangingPunct="0">
              <a:spcBef>
                <a:spcPct val="0"/>
              </a:spcBef>
              <a:spcAft>
                <a:spcPct val="0"/>
              </a:spcAft>
            </a:pPr>
            <a:r>
              <a:rPr lang="en-US" altLang="en-US" sz="1100" dirty="0">
                <a:latin typeface="APL385 Unicode" panose="020B0709000202000203" pitchFamily="49" charset="0"/>
              </a:rPr>
              <a:t>     msg←⎕JSON ⍵.Content                                                                                                        </a:t>
            </a:r>
          </a:p>
          <a:p>
            <a:pPr lvl="0" eaLnBrk="0" fontAlgn="base" hangingPunct="0">
              <a:spcBef>
                <a:spcPct val="0"/>
              </a:spcBef>
              <a:spcAft>
                <a:spcPct val="0"/>
              </a:spcAft>
            </a:pP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 create a random key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ts</a:t>
            </a:r>
            <a:r>
              <a:rPr lang="en-US" altLang="en-US" sz="1100" dirty="0">
                <a:latin typeface="APL385 Unicode" panose="020B0709000202000203" pitchFamily="49" charset="0"/>
              </a:rPr>
              <a:t>←#.</a:t>
            </a:r>
            <a:r>
              <a:rPr lang="en-US" altLang="en-US" sz="1100" dirty="0" err="1">
                <a:latin typeface="APL385 Unicode" panose="020B0709000202000203" pitchFamily="49" charset="0"/>
              </a:rPr>
              <a:t>CarlisleGroup.AWSTools.Utils.GetTimeStamp</a:t>
            </a: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key←ts</a:t>
            </a:r>
            <a:r>
              <a:rPr lang="en-US" altLang="en-US" sz="1100" dirty="0">
                <a:latin typeface="APL385 Unicode" panose="020B0709000202000203" pitchFamily="49" charset="0"/>
              </a:rPr>
              <a:t>,'_',⍕⌈100000000×?0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aws</a:t>
            </a:r>
            <a:r>
              <a:rPr lang="en-US" altLang="en-US" sz="1100" dirty="0">
                <a:latin typeface="APL385 Unicode" panose="020B0709000202000203" pitchFamily="49" charset="0"/>
              </a:rPr>
              <a:t>←#.CarlisleGroup.AWSTools.S3                                                                                            </a:t>
            </a:r>
          </a:p>
          <a:p>
            <a:pPr lvl="0" eaLnBrk="0" fontAlgn="base" hangingPunct="0">
              <a:spcBef>
                <a:spcPct val="0"/>
              </a:spcBef>
              <a:spcAft>
                <a:spcPct val="0"/>
              </a:spcAft>
            </a:pP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 set virtual s3 bucket path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pathPrefix</a:t>
            </a:r>
            <a:r>
              <a:rPr lang="en-US" altLang="en-US" sz="1100" dirty="0">
                <a:latin typeface="APL385 Unicode" panose="020B0709000202000203" pitchFamily="49" charset="0"/>
              </a:rPr>
              <a:t>←'chatter/messages/'                                                                                             </a:t>
            </a:r>
          </a:p>
          <a:p>
            <a:pPr lvl="0" eaLnBrk="0" fontAlgn="base" hangingPunct="0">
              <a:spcBef>
                <a:spcPct val="0"/>
              </a:spcBef>
              <a:spcAft>
                <a:spcPct val="0"/>
              </a:spcAft>
            </a:pP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411859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a:extLst>
              <a:ext uri="{FF2B5EF4-FFF2-40B4-BE49-F238E27FC236}">
                <a16:creationId xmlns:a16="http://schemas.microsoft.com/office/drawing/2014/main" id="{5B461BD6-B53F-4430-846D-6912821A1C68}"/>
              </a:ext>
            </a:extLst>
          </p:cNvPr>
          <p:cNvSpPr>
            <a:spLocks noChangeArrowheads="1"/>
          </p:cNvSpPr>
          <p:nvPr/>
        </p:nvSpPr>
        <p:spPr bwMode="auto">
          <a:xfrm>
            <a:off x="1619672" y="35511"/>
            <a:ext cx="7992888" cy="4662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1100" dirty="0" err="1">
                <a:latin typeface="APL385 Unicode" panose="020B0709000202000203" pitchFamily="49" charset="0"/>
              </a:rPr>
              <a:t>AddNewMessage</a:t>
            </a:r>
            <a:r>
              <a:rPr lang="en-US" altLang="en-US" sz="1100" dirty="0">
                <a:latin typeface="APL385 Unicode" panose="020B0709000202000203" pitchFamily="49" charset="0"/>
              </a:rPr>
              <a:t>, continued…</a:t>
            </a:r>
            <a:br>
              <a:rPr lang="en-US" altLang="en-US" sz="1100" dirty="0">
                <a:latin typeface="APL385 Unicode" panose="020B0709000202000203" pitchFamily="49" charset="0"/>
              </a:rPr>
            </a:br>
            <a:endParaRPr lang="en-US" altLang="en-US" sz="1100" dirty="0">
              <a:latin typeface="APL385 Unicode" panose="020B0709000202000203" pitchFamily="49" charset="0"/>
            </a:endParaRPr>
          </a:p>
          <a:p>
            <a:pPr lvl="0" eaLnBrk="0" fontAlgn="base" hangingPunct="0">
              <a:spcBef>
                <a:spcPct val="0"/>
              </a:spcBef>
              <a:spcAft>
                <a:spcPct val="0"/>
              </a:spcAft>
            </a:pP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 create s3 object and put to </a:t>
            </a:r>
            <a:r>
              <a:rPr lang="en-US" altLang="en-US" sz="1100" dirty="0" err="1">
                <a:latin typeface="APL385 Unicode" panose="020B0709000202000203" pitchFamily="49" charset="0"/>
              </a:rPr>
              <a:t>aws</a:t>
            </a: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ob←aws.Object.New</a:t>
            </a:r>
            <a:r>
              <a:rPr lang="en-US" altLang="en-US" sz="1100" dirty="0">
                <a:latin typeface="APL385 Unicode" panose="020B0709000202000203" pitchFamily="49" charset="0"/>
              </a:rPr>
              <a:t> ##.##.</a:t>
            </a:r>
            <a:r>
              <a:rPr lang="en-US" altLang="en-US" sz="1100" dirty="0" err="1">
                <a:latin typeface="APL385 Unicode" panose="020B0709000202000203" pitchFamily="49" charset="0"/>
              </a:rPr>
              <a:t>Core.BucketRef</a:t>
            </a: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ob.</a:t>
            </a:r>
            <a:r>
              <a:rPr lang="en-US" altLang="en-US" sz="1100" dirty="0" err="1">
                <a:latin typeface="APL385 Unicode" panose="020B0709000202000203" pitchFamily="49" charset="0"/>
              </a:rPr>
              <a:t>Folder←pathPrefix</a:t>
            </a:r>
            <a:r>
              <a:rPr lang="en-US" altLang="en-US" sz="1100" dirty="0">
                <a:latin typeface="APL385 Unicode" panose="020B0709000202000203" pitchFamily="49" charset="0"/>
              </a:rPr>
              <a:t>,⍵.user.id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ob.Key←key</a:t>
            </a: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ob.MetaData</a:t>
            </a:r>
            <a:r>
              <a:rPr lang="en-US" altLang="en-US" sz="1100" dirty="0">
                <a:latin typeface="APL385 Unicode" panose="020B0709000202000203" pitchFamily="49" charset="0"/>
              </a:rPr>
              <a:t>←('origin-host'##.##.</a:t>
            </a:r>
            <a:r>
              <a:rPr lang="en-US" altLang="en-US" sz="1100" dirty="0" err="1">
                <a:latin typeface="APL385 Unicode" panose="020B0709000202000203" pitchFamily="49" charset="0"/>
              </a:rPr>
              <a:t>Core.Settings.hostName</a:t>
            </a:r>
            <a:r>
              <a:rPr lang="en-US" altLang="en-US" sz="1100" dirty="0">
                <a:latin typeface="APL385 Unicode" panose="020B0709000202000203" pitchFamily="49" charset="0"/>
              </a:rPr>
              <a:t>)('</a:t>
            </a:r>
            <a:r>
              <a:rPr lang="en-US" altLang="en-US" sz="1100" dirty="0" err="1">
                <a:latin typeface="APL385 Unicode" panose="020B0709000202000203" pitchFamily="49" charset="0"/>
              </a:rPr>
              <a:t>user-id'⍵.user.id</a:t>
            </a:r>
            <a:r>
              <a:rPr lang="en-US" altLang="en-US" sz="1100" dirty="0">
                <a:latin typeface="APL385 Unicode" panose="020B0709000202000203" pitchFamily="49" charset="0"/>
              </a:rPr>
              <a:t>)</a:t>
            </a:r>
            <a:br>
              <a:rPr lang="en-US" altLang="en-US" sz="1100" dirty="0">
                <a:latin typeface="APL385 Unicode" panose="020B0709000202000203" pitchFamily="49" charset="0"/>
              </a:rPr>
            </a:br>
            <a:r>
              <a:rPr lang="en-US" altLang="en-US" sz="1100" dirty="0">
                <a:latin typeface="APL385 Unicode" panose="020B0709000202000203" pitchFamily="49" charset="0"/>
              </a:rPr>
              <a:t>                 ('</a:t>
            </a:r>
            <a:r>
              <a:rPr lang="en-US" altLang="en-US" sz="1100" dirty="0" err="1">
                <a:latin typeface="APL385 Unicode" panose="020B0709000202000203" pitchFamily="49" charset="0"/>
              </a:rPr>
              <a:t>user-name'⍵.user.details.name</a:t>
            </a:r>
            <a:r>
              <a:rPr lang="en-US" altLang="en-US" sz="1100" dirty="0">
                <a:latin typeface="APL385 Unicode" panose="020B0709000202000203" pitchFamily="49" charset="0"/>
              </a:rPr>
              <a:t>)('time-</a:t>
            </a:r>
            <a:r>
              <a:rPr lang="en-US" altLang="en-US" sz="1100" dirty="0" err="1">
                <a:latin typeface="APL385 Unicode" panose="020B0709000202000203" pitchFamily="49" charset="0"/>
              </a:rPr>
              <a:t>stamp'ts</a:t>
            </a:r>
            <a:r>
              <a:rPr lang="en-US" altLang="en-US" sz="1100" dirty="0">
                <a:latin typeface="APL385 Unicode" panose="020B0709000202000203" pitchFamily="49" charset="0"/>
              </a:rPr>
              <a:t>)</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ob.Value</a:t>
            </a:r>
            <a:r>
              <a:rPr lang="en-US" altLang="en-US" sz="1100" dirty="0">
                <a:latin typeface="APL385 Unicode" panose="020B0709000202000203" pitchFamily="49" charset="0"/>
              </a:rPr>
              <a:t>←⎕JSON msg                                                                                                         </a:t>
            </a:r>
          </a:p>
          <a:p>
            <a:pPr lvl="0" eaLnBrk="0" fontAlgn="base" hangingPunct="0">
              <a:spcBef>
                <a:spcPct val="0"/>
              </a:spcBef>
              <a:spcAft>
                <a:spcPct val="0"/>
              </a:spcAft>
            </a:pPr>
            <a:r>
              <a:rPr lang="en-US" altLang="en-US" sz="1100" dirty="0">
                <a:latin typeface="APL385 Unicode" panose="020B0709000202000203" pitchFamily="49" charset="0"/>
              </a:rPr>
              <a:t>     _←</a:t>
            </a:r>
            <a:r>
              <a:rPr lang="en-US" altLang="en-US" sz="1100" dirty="0" err="1">
                <a:latin typeface="APL385 Unicode" panose="020B0709000202000203" pitchFamily="49" charset="0"/>
              </a:rPr>
              <a:t>ob.Put</a:t>
            </a: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 create a response structure                                                                                              </a:t>
            </a:r>
          </a:p>
          <a:p>
            <a:pPr lvl="0" eaLnBrk="0" fontAlgn="base" hangingPunct="0">
              <a:spcBef>
                <a:spcPct val="0"/>
              </a:spcBef>
              <a:spcAft>
                <a:spcPct val="0"/>
              </a:spcAft>
            </a:pPr>
            <a:r>
              <a:rPr lang="en-US" altLang="en-US" sz="1100" dirty="0">
                <a:latin typeface="APL385 Unicode" panose="020B0709000202000203" pitchFamily="49" charset="0"/>
              </a:rPr>
              <a:t>     res←⎕NS''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res.message←msg.message</a:t>
            </a: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res.createdOn←ts</a:t>
            </a: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res.createdBy←⍵.user.id                                                                                                    </a:t>
            </a:r>
          </a:p>
          <a:p>
            <a:pPr lvl="0" eaLnBrk="0" fontAlgn="base" hangingPunct="0">
              <a:spcBef>
                <a:spcPct val="0"/>
              </a:spcBef>
              <a:spcAft>
                <a:spcPct val="0"/>
              </a:spcAft>
            </a:pPr>
            <a:r>
              <a:rPr lang="en-US" altLang="en-US" sz="1100" dirty="0">
                <a:latin typeface="APL385 Unicode" panose="020B0709000202000203" pitchFamily="49" charset="0"/>
              </a:rPr>
              <a:t>     res.createdByName←⍵.user.details.name                                                                                      </a:t>
            </a:r>
          </a:p>
          <a:p>
            <a:pPr lvl="0" eaLnBrk="0" fontAlgn="base" hangingPunct="0">
              <a:spcBef>
                <a:spcPct val="0"/>
              </a:spcBef>
              <a:spcAft>
                <a:spcPct val="0"/>
              </a:spcAft>
            </a:pPr>
            <a:r>
              <a:rPr lang="en-US" altLang="en-US" sz="1100" dirty="0">
                <a:latin typeface="APL385 Unicode" panose="020B0709000202000203" pitchFamily="49" charset="0"/>
              </a:rPr>
              <a:t>     res.s3Link←ob.URI                                                                                                          </a:t>
            </a:r>
          </a:p>
          <a:p>
            <a:pPr lvl="0" eaLnBrk="0" fontAlgn="base" hangingPunct="0">
              <a:spcBef>
                <a:spcPct val="0"/>
              </a:spcBef>
              <a:spcAft>
                <a:spcPct val="0"/>
              </a:spcAft>
            </a:pPr>
            <a:r>
              <a:rPr lang="en-US" altLang="en-US" sz="1100" dirty="0">
                <a:latin typeface="APL385 Unicode" panose="020B0709000202000203" pitchFamily="49" charset="0"/>
              </a:rPr>
              <a:t>     </a:t>
            </a:r>
            <a:r>
              <a:rPr lang="en-US" altLang="en-US" sz="1100" dirty="0" err="1">
                <a:latin typeface="APL385 Unicode" panose="020B0709000202000203" pitchFamily="49" charset="0"/>
              </a:rPr>
              <a:t>res.href</a:t>
            </a:r>
            <a:r>
              <a:rPr lang="en-US" altLang="en-US" sz="1100" dirty="0">
                <a:latin typeface="APL385 Unicode" panose="020B0709000202000203" pitchFamily="49" charset="0"/>
              </a:rPr>
              <a:t>←'/chatter/chat/',(≢</a:t>
            </a:r>
            <a:r>
              <a:rPr lang="en-US" altLang="en-US" sz="1100" dirty="0" err="1">
                <a:latin typeface="APL385 Unicode" panose="020B0709000202000203" pitchFamily="49" charset="0"/>
              </a:rPr>
              <a:t>pathPrefix</a:t>
            </a:r>
            <a:r>
              <a:rPr lang="en-US" altLang="en-US" sz="1100" dirty="0">
                <a:latin typeface="APL385 Unicode" panose="020B0709000202000203" pitchFamily="49" charset="0"/>
              </a:rPr>
              <a:t>)↓</a:t>
            </a:r>
            <a:r>
              <a:rPr lang="en-US" altLang="en-US" sz="1100" dirty="0" err="1">
                <a:latin typeface="APL385 Unicode" panose="020B0709000202000203" pitchFamily="49" charset="0"/>
              </a:rPr>
              <a:t>ob.Folder,ob.Key</a:t>
            </a: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 set response                                                                                                             </a:t>
            </a:r>
          </a:p>
          <a:p>
            <a:pPr lvl="0" eaLnBrk="0" fontAlgn="base" hangingPunct="0">
              <a:spcBef>
                <a:spcPct val="0"/>
              </a:spcBef>
              <a:spcAft>
                <a:spcPct val="0"/>
              </a:spcAft>
            </a:pPr>
            <a:r>
              <a:rPr lang="en-US" altLang="en-US" sz="1100" dirty="0">
                <a:latin typeface="APL385 Unicode" panose="020B0709000202000203" pitchFamily="49" charset="0"/>
              </a:rPr>
              <a:t>     ⍺.Headers←(⊂'</a:t>
            </a:r>
            <a:r>
              <a:rPr lang="en-US" altLang="en-US" sz="1100" dirty="0" err="1">
                <a:latin typeface="APL385 Unicode" panose="020B0709000202000203" pitchFamily="49" charset="0"/>
              </a:rPr>
              <a:t>Location'res.href</a:t>
            </a:r>
            <a:r>
              <a:rPr lang="en-US" altLang="en-US" sz="1100" dirty="0">
                <a:latin typeface="APL385 Unicode" panose="020B0709000202000203" pitchFamily="49" charset="0"/>
              </a:rPr>
              <a:t>)                                                                                            </a:t>
            </a:r>
          </a:p>
          <a:p>
            <a:pPr lvl="0" eaLnBrk="0" fontAlgn="base" hangingPunct="0">
              <a:spcBef>
                <a:spcPct val="0"/>
              </a:spcBef>
              <a:spcAft>
                <a:spcPct val="0"/>
              </a:spcAft>
            </a:pPr>
            <a:r>
              <a:rPr lang="en-US" altLang="en-US" sz="1100" dirty="0">
                <a:latin typeface="APL385 Unicode" panose="020B0709000202000203" pitchFamily="49" charset="0"/>
              </a:rPr>
              <a:t>     ⍺.Content←⎕JSON res                                                                                                        </a:t>
            </a:r>
          </a:p>
          <a:p>
            <a:pPr lvl="0" eaLnBrk="0" fontAlgn="base" hangingPunct="0">
              <a:spcBef>
                <a:spcPct val="0"/>
              </a:spcBef>
              <a:spcAft>
                <a:spcPct val="0"/>
              </a:spcAft>
            </a:pPr>
            <a:r>
              <a:rPr lang="en-US" altLang="en-US" sz="1100" dirty="0">
                <a:latin typeface="APL385 Unicode" panose="020B0709000202000203" pitchFamily="49" charset="0"/>
              </a:rPr>
              <a:t>     ⍺.StatusCode←201                                                                                                           </a:t>
            </a:r>
          </a:p>
          <a:p>
            <a:pPr lvl="0" eaLnBrk="0" fontAlgn="base" hangingPunct="0">
              <a:spcBef>
                <a:spcPct val="0"/>
              </a:spcBef>
              <a:spcAft>
                <a:spcPct val="0"/>
              </a:spcAft>
            </a:pPr>
            <a:r>
              <a:rPr lang="en-US" altLang="en-US" sz="1100" dirty="0">
                <a:latin typeface="APL385 Unicode" panose="020B0709000202000203" pitchFamily="49" charset="0"/>
              </a:rPr>
              <a:t>     ⍺                                                                                                                          </a:t>
            </a:r>
          </a:p>
          <a:p>
            <a:pPr lvl="0" eaLnBrk="0" fontAlgn="base" hangingPunct="0">
              <a:spcBef>
                <a:spcPct val="0"/>
              </a:spcBef>
              <a:spcAft>
                <a:spcPct val="0"/>
              </a:spcAft>
            </a:pPr>
            <a:r>
              <a:rPr lang="en-US" altLang="en-US" sz="1100" dirty="0">
                <a:latin typeface="APL385 Unicode" panose="020B0709000202000203" pitchFamily="49" charset="0"/>
              </a:rPr>
              <a:t> } </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52633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5582F-EB66-4DE0-BAF8-63152BB41799}"/>
              </a:ext>
            </a:extLst>
          </p:cNvPr>
          <p:cNvSpPr>
            <a:spLocks noGrp="1"/>
          </p:cNvSpPr>
          <p:nvPr>
            <p:ph type="title"/>
          </p:nvPr>
        </p:nvSpPr>
        <p:spPr/>
        <p:txBody>
          <a:bodyPr/>
          <a:lstStyle/>
          <a:p>
            <a:r>
              <a:rPr lang="da-DK" dirty="0"/>
              <a:t>EndPoint Methods</a:t>
            </a:r>
            <a:endParaRPr lang="en-GB" dirty="0"/>
          </a:p>
        </p:txBody>
      </p:sp>
      <p:sp>
        <p:nvSpPr>
          <p:cNvPr id="3" name="Content Placeholder 2">
            <a:extLst>
              <a:ext uri="{FF2B5EF4-FFF2-40B4-BE49-F238E27FC236}">
                <a16:creationId xmlns:a16="http://schemas.microsoft.com/office/drawing/2014/main" id="{271CF259-F9B4-4BA0-B1F9-96A49869A7DC}"/>
              </a:ext>
            </a:extLst>
          </p:cNvPr>
          <p:cNvSpPr>
            <a:spLocks noGrp="1"/>
          </p:cNvSpPr>
          <p:nvPr>
            <p:ph idx="1"/>
          </p:nvPr>
        </p:nvSpPr>
        <p:spPr>
          <a:xfrm>
            <a:off x="323527" y="1356615"/>
            <a:ext cx="7128793" cy="3150350"/>
          </a:xfrm>
        </p:spPr>
        <p:txBody>
          <a:bodyPr/>
          <a:lstStyle/>
          <a:p>
            <a:r>
              <a:rPr lang="da-DK" dirty="0"/>
              <a:t>(No slides for GetMessage and GetMessages)</a:t>
            </a:r>
          </a:p>
          <a:p>
            <a:endParaRPr lang="da-DK" dirty="0"/>
          </a:p>
          <a:p>
            <a:r>
              <a:rPr lang="da-DK" dirty="0"/>
              <a:t>The function ...</a:t>
            </a:r>
            <a:br>
              <a:rPr lang="da-DK" dirty="0"/>
            </a:br>
            <a:r>
              <a:rPr lang="da-DK" dirty="0">
                <a:latin typeface="APL385 Unicode" panose="020B0709000202000203" pitchFamily="49" charset="0"/>
              </a:rPr>
              <a:t>D19SP1.Core.Utils.CreateNewEndPoint</a:t>
            </a:r>
            <a:br>
              <a:rPr lang="en-GB" dirty="0">
                <a:latin typeface="APL385 Unicode" panose="020B0709000202000203" pitchFamily="49" charset="0"/>
              </a:rPr>
            </a:br>
            <a:r>
              <a:rPr lang="en-GB" dirty="0"/>
              <a:t>… will create a new endpoint with stubs …</a:t>
            </a:r>
            <a:endParaRPr lang="da-DK" dirty="0"/>
          </a:p>
        </p:txBody>
      </p:sp>
    </p:spTree>
    <p:extLst>
      <p:ext uri="{BB962C8B-B14F-4D97-AF65-F5344CB8AC3E}">
        <p14:creationId xmlns:p14="http://schemas.microsoft.com/office/powerpoint/2010/main" val="8257836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49B7-BB18-44E9-88FA-B1B534E7F14A}"/>
              </a:ext>
            </a:extLst>
          </p:cNvPr>
          <p:cNvSpPr>
            <a:spLocks noGrp="1"/>
          </p:cNvSpPr>
          <p:nvPr>
            <p:ph type="title"/>
          </p:nvPr>
        </p:nvSpPr>
        <p:spPr/>
        <p:txBody>
          <a:bodyPr/>
          <a:lstStyle/>
          <a:p>
            <a:r>
              <a:rPr lang="da-DK" dirty="0"/>
              <a:t>OpenAPI and Swagger</a:t>
            </a:r>
            <a:endParaRPr lang="en-GB" dirty="0"/>
          </a:p>
        </p:txBody>
      </p:sp>
      <p:sp>
        <p:nvSpPr>
          <p:cNvPr id="3" name="Content Placeholder 2">
            <a:extLst>
              <a:ext uri="{FF2B5EF4-FFF2-40B4-BE49-F238E27FC236}">
                <a16:creationId xmlns:a16="http://schemas.microsoft.com/office/drawing/2014/main" id="{8FAFDF48-7A78-4D3C-8341-2287704A960B}"/>
              </a:ext>
            </a:extLst>
          </p:cNvPr>
          <p:cNvSpPr>
            <a:spLocks noGrp="1"/>
          </p:cNvSpPr>
          <p:nvPr>
            <p:ph idx="1"/>
          </p:nvPr>
        </p:nvSpPr>
        <p:spPr/>
        <p:txBody>
          <a:bodyPr>
            <a:normAutofit fontScale="92500" lnSpcReduction="10000"/>
          </a:bodyPr>
          <a:lstStyle/>
          <a:p>
            <a:r>
              <a:rPr lang="da-DK" dirty="0"/>
              <a:t>OpenAPI is a widely used mechanism for describing RESTFul APIs.</a:t>
            </a:r>
          </a:p>
          <a:p>
            <a:r>
              <a:rPr lang="da-DK" dirty="0"/>
              <a:t>Swagger is an editor for OpenAPI documents</a:t>
            </a:r>
          </a:p>
          <a:p>
            <a:r>
              <a:rPr lang="da-DK" dirty="0"/>
              <a:t>The file chatter-api.json is an OpenAPI documentation for our chatter service</a:t>
            </a:r>
          </a:p>
          <a:p>
            <a:r>
              <a:rPr lang="da-DK" dirty="0"/>
              <a:t>Development tools make it easy to write client applications to use services that provide an OpenAPI description</a:t>
            </a:r>
            <a:endParaRPr lang="en-GB" dirty="0"/>
          </a:p>
        </p:txBody>
      </p:sp>
      <p:sp>
        <p:nvSpPr>
          <p:cNvPr id="4" name="Content Placeholder 3">
            <a:extLst>
              <a:ext uri="{FF2B5EF4-FFF2-40B4-BE49-F238E27FC236}">
                <a16:creationId xmlns:a16="http://schemas.microsoft.com/office/drawing/2014/main" id="{89F9C6F2-818D-40B5-9EB8-2DDBF05DF971}"/>
              </a:ext>
            </a:extLst>
          </p:cNvPr>
          <p:cNvSpPr>
            <a:spLocks noGrp="1"/>
          </p:cNvSpPr>
          <p:nvPr>
            <p:ph idx="10"/>
          </p:nvPr>
        </p:nvSpPr>
        <p:spPr/>
        <p:txBody>
          <a:bodyPr/>
          <a:lstStyle/>
          <a:p>
            <a:endParaRPr lang="en-GB"/>
          </a:p>
        </p:txBody>
      </p:sp>
      <p:pic>
        <p:nvPicPr>
          <p:cNvPr id="3074" name="Picture 2" descr="Image result for openapi logo">
            <a:extLst>
              <a:ext uri="{FF2B5EF4-FFF2-40B4-BE49-F238E27FC236}">
                <a16:creationId xmlns:a16="http://schemas.microsoft.com/office/drawing/2014/main" id="{71DCF0B3-732E-4EA0-8BA6-D7D820A0B9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3925" y="1356615"/>
            <a:ext cx="1376467" cy="137646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swagger logo">
            <a:extLst>
              <a:ext uri="{FF2B5EF4-FFF2-40B4-BE49-F238E27FC236}">
                <a16:creationId xmlns:a16="http://schemas.microsoft.com/office/drawing/2014/main" id="{912AD396-98D5-4404-9CC9-A8F03A28B7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3925" y="2820381"/>
            <a:ext cx="1376467" cy="1376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92957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98647-F591-4FB8-AB9F-33221EB8452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FFF727B-37FC-4D85-8E3A-CB91BB63462E}"/>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EB102F88-D4E8-416D-BEDE-81E1780BF07F}"/>
              </a:ext>
            </a:extLst>
          </p:cNvPr>
          <p:cNvSpPr>
            <a:spLocks noGrp="1"/>
          </p:cNvSpPr>
          <p:nvPr>
            <p:ph idx="10"/>
          </p:nvPr>
        </p:nvSpPr>
        <p:spPr/>
        <p:txBody>
          <a:bodyPr/>
          <a:lstStyle/>
          <a:p>
            <a:endParaRPr lang="en-GB"/>
          </a:p>
        </p:txBody>
      </p:sp>
      <p:pic>
        <p:nvPicPr>
          <p:cNvPr id="3074" name="Picture 1" descr="image002">
            <a:extLst>
              <a:ext uri="{FF2B5EF4-FFF2-40B4-BE49-F238E27FC236}">
                <a16:creationId xmlns:a16="http://schemas.microsoft.com/office/drawing/2014/main" id="{8C133E0A-591F-4D26-A319-6BBD64B0129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1857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074"/>
                                        </p:tgtEl>
                                      </p:cBhvr>
                                      <p:by x="150000" y="150000"/>
                                    </p:animScale>
                                  </p:childTnLst>
                                </p:cTn>
                              </p:par>
                              <p:par>
                                <p:cTn id="7" presetID="42" presetClass="path" presetSubtype="0" accel="50000" decel="50000" fill="hold" nodeType="withEffect">
                                  <p:stCondLst>
                                    <p:cond delay="0"/>
                                  </p:stCondLst>
                                  <p:childTnLst>
                                    <p:animMotion origin="layout" path="M 0 0 L 0.19792 0.23796 " pathEditMode="relative" rAng="0" ptsTypes="AA">
                                      <p:cBhvr>
                                        <p:cTn id="8" dur="2000" fill="hold"/>
                                        <p:tgtEl>
                                          <p:spTgt spid="3074"/>
                                        </p:tgtEl>
                                        <p:attrNameLst>
                                          <p:attrName>ppt_x</p:attrName>
                                          <p:attrName>ppt_y</p:attrName>
                                        </p:attrNameLst>
                                      </p:cBhvr>
                                      <p:rCtr x="9896" y="1188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DF1D0-24E0-4EBE-8BA4-47A398B2984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80C6A05-CD89-4014-BC5A-F42342635B57}"/>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889E2B91-6FFD-4DC7-8D90-A16E1D6B1A64}"/>
              </a:ext>
            </a:extLst>
          </p:cNvPr>
          <p:cNvSpPr>
            <a:spLocks noGrp="1"/>
          </p:cNvSpPr>
          <p:nvPr>
            <p:ph idx="10"/>
          </p:nvPr>
        </p:nvSpPr>
        <p:spPr/>
        <p:txBody>
          <a:bodyPr/>
          <a:lstStyle/>
          <a:p>
            <a:endParaRPr lang="en-GB"/>
          </a:p>
        </p:txBody>
      </p:sp>
      <p:pic>
        <p:nvPicPr>
          <p:cNvPr id="5" name="Picture 4">
            <a:extLst>
              <a:ext uri="{FF2B5EF4-FFF2-40B4-BE49-F238E27FC236}">
                <a16:creationId xmlns:a16="http://schemas.microsoft.com/office/drawing/2014/main" id="{510E3D5B-3E89-4333-8A6F-9003A61DC51F}"/>
              </a:ext>
            </a:extLst>
          </p:cNvPr>
          <p:cNvPicPr>
            <a:picLocks noChangeAspect="1"/>
          </p:cNvPicPr>
          <p:nvPr/>
        </p:nvPicPr>
        <p:blipFill>
          <a:blip r:embed="rId2"/>
          <a:stretch>
            <a:fillRect/>
          </a:stretch>
        </p:blipFill>
        <p:spPr>
          <a:xfrm>
            <a:off x="1759054" y="0"/>
            <a:ext cx="5625892" cy="5143500"/>
          </a:xfrm>
          <a:prstGeom prst="rect">
            <a:avLst/>
          </a:prstGeom>
        </p:spPr>
      </p:pic>
    </p:spTree>
    <p:extLst>
      <p:ext uri="{BB962C8B-B14F-4D97-AF65-F5344CB8AC3E}">
        <p14:creationId xmlns:p14="http://schemas.microsoft.com/office/powerpoint/2010/main" val="32705753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09083-172E-42A4-AD6F-18803BE1BC57}"/>
              </a:ext>
            </a:extLst>
          </p:cNvPr>
          <p:cNvSpPr>
            <a:spLocks noGrp="1"/>
          </p:cNvSpPr>
          <p:nvPr>
            <p:ph type="title"/>
          </p:nvPr>
        </p:nvSpPr>
        <p:spPr/>
        <p:txBody>
          <a:bodyPr/>
          <a:lstStyle/>
          <a:p>
            <a:r>
              <a:rPr lang="da-DK" dirty="0"/>
              <a:t>User Authentication</a:t>
            </a:r>
            <a:endParaRPr lang="en-GB" dirty="0"/>
          </a:p>
        </p:txBody>
      </p:sp>
      <p:sp>
        <p:nvSpPr>
          <p:cNvPr id="3" name="Content Placeholder 2">
            <a:extLst>
              <a:ext uri="{FF2B5EF4-FFF2-40B4-BE49-F238E27FC236}">
                <a16:creationId xmlns:a16="http://schemas.microsoft.com/office/drawing/2014/main" id="{D0F6B968-95B1-4F71-897D-EBCD9C166B72}"/>
              </a:ext>
            </a:extLst>
          </p:cNvPr>
          <p:cNvSpPr>
            <a:spLocks noGrp="1"/>
          </p:cNvSpPr>
          <p:nvPr>
            <p:ph idx="1"/>
          </p:nvPr>
        </p:nvSpPr>
        <p:spPr>
          <a:xfrm>
            <a:off x="323527" y="1356615"/>
            <a:ext cx="6480721" cy="3150350"/>
          </a:xfrm>
        </p:spPr>
        <p:txBody>
          <a:bodyPr>
            <a:normAutofit fontScale="70000" lnSpcReduction="20000"/>
          </a:bodyPr>
          <a:lstStyle/>
          <a:p>
            <a:r>
              <a:rPr lang="da-DK" dirty="0"/>
              <a:t>Access by the application to S3 data is controlled using AWS keys</a:t>
            </a:r>
          </a:p>
          <a:p>
            <a:r>
              <a:rPr lang="da-DK" dirty="0"/>
              <a:t>Access to OUR web service needs encryption and authentication</a:t>
            </a:r>
          </a:p>
          <a:p>
            <a:r>
              <a:rPr lang="da-DK" dirty="0"/>
              <a:t>We use the simplest mechanism, "basic authentication", which includes the userid and password in the HTTP messages</a:t>
            </a:r>
          </a:p>
          <a:p>
            <a:pPr marL="0" indent="0">
              <a:buNone/>
            </a:pPr>
            <a:r>
              <a:rPr lang="en-GB" dirty="0">
                <a:latin typeface="APL385 Unicode" panose="020B0709000202000203" pitchFamily="49" charset="0"/>
              </a:rPr>
              <a:t>      </a:t>
            </a:r>
            <a:r>
              <a:rPr lang="en-GB" dirty="0">
                <a:latin typeface="APL385 Unicode" panose="020B0709000202000203" pitchFamily="49" charset="0"/>
                <a:hlinkClick r:id="rId2"/>
              </a:rPr>
              <a:t>https://user_n:password@localhost/chatter/chat</a:t>
            </a:r>
            <a:br>
              <a:rPr lang="en-GB" dirty="0">
                <a:latin typeface="APL385 Unicode" panose="020B0709000202000203" pitchFamily="49" charset="0"/>
              </a:rPr>
            </a:br>
            <a:endParaRPr lang="en-GB" dirty="0">
              <a:latin typeface="APL385 Unicode" panose="020B0709000202000203" pitchFamily="49" charset="0"/>
            </a:endParaRPr>
          </a:p>
          <a:p>
            <a:r>
              <a:rPr lang="da-DK" dirty="0"/>
              <a:t>If userid/password are not present in the URI, the browser will pop up a login prompt</a:t>
            </a:r>
          </a:p>
          <a:p>
            <a:pPr marL="0" indent="0">
              <a:buNone/>
            </a:pPr>
            <a:endParaRPr lang="en-GB" dirty="0"/>
          </a:p>
        </p:txBody>
      </p:sp>
      <p:pic>
        <p:nvPicPr>
          <p:cNvPr id="2052" name="Picture 4" descr="Related image">
            <a:extLst>
              <a:ext uri="{FF2B5EF4-FFF2-40B4-BE49-F238E27FC236}">
                <a16:creationId xmlns:a16="http://schemas.microsoft.com/office/drawing/2014/main" id="{04750B8C-916C-467B-8EDA-4E6049A457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3001" y="933568"/>
            <a:ext cx="1639469" cy="9181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47793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F998C34-DD9A-419F-8271-68EAB8489355}"/>
              </a:ext>
            </a:extLst>
          </p:cNvPr>
          <p:cNvSpPr/>
          <p:nvPr/>
        </p:nvSpPr>
        <p:spPr>
          <a:xfrm>
            <a:off x="3188611" y="2543671"/>
            <a:ext cx="5256584" cy="1448826"/>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1">
            <a:extLst>
              <a:ext uri="{FF2B5EF4-FFF2-40B4-BE49-F238E27FC236}">
                <a16:creationId xmlns:a16="http://schemas.microsoft.com/office/drawing/2014/main" id="{56E26ACD-EFB9-4066-8131-175927A08508}"/>
              </a:ext>
            </a:extLst>
          </p:cNvPr>
          <p:cNvSpPr>
            <a:spLocks noGrp="1" noChangeArrowheads="1"/>
          </p:cNvSpPr>
          <p:nvPr>
            <p:ph idx="10"/>
          </p:nvPr>
        </p:nvSpPr>
        <p:spPr bwMode="auto">
          <a:xfrm>
            <a:off x="3153016" y="2119599"/>
            <a:ext cx="523977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POST  /chatter/chat  HTTP/1.1</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br>
              <a:rPr kumimoji="0" lang="en-GB" altLang="en-US" sz="7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Host: localhost</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Authorization: Basic dXNlcl8xOnBhc3N3b3Jk</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User-Agent: curl/7.55.1</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Accept: */*</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Content-type: application/json</a:t>
            </a:r>
            <a:b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Content-Length: 36</a:t>
            </a:r>
            <a:br>
              <a:rPr lang="en-GB" altLang="en-US" sz="1600" dirty="0">
                <a:solidFill>
                  <a:schemeClr val="tx1"/>
                </a:solidFill>
                <a:latin typeface="Courier New" panose="02070309020205020404" pitchFamily="49" charset="0"/>
                <a:ea typeface="Calibri" panose="020F0502020204030204" pitchFamily="34" charset="0"/>
                <a:cs typeface="Courier New" panose="02070309020205020404" pitchFamily="49" charset="0"/>
              </a:rPr>
            </a:br>
            <a:br>
              <a:rPr kumimoji="0" lang="en-GB" altLang="en-US" sz="6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br>
            <a:r>
              <a:rPr kumimoji="0" lang="en-GB" altLang="en-US" sz="1600" b="0" i="0" u="none" strike="noStrike" cap="none" normalizeH="0" baseline="0" dirty="0">
                <a:ln>
                  <a:noFill/>
                </a:ln>
                <a:solidFill>
                  <a:schemeClr val="tx1"/>
                </a:solidFill>
                <a:effectLst/>
                <a:latin typeface="APL385 Unicode" panose="020B0709000202000203" pitchFamily="49" charset="0"/>
                <a:ea typeface="Calibri" panose="020F0502020204030204" pitchFamily="34" charset="0"/>
                <a:cs typeface="Courier New" panose="02070309020205020404" pitchFamily="49" charset="0"/>
              </a:rPr>
              <a:t>{ "message": "Good morning to you!"}</a:t>
            </a:r>
            <a:r>
              <a:rPr kumimoji="0" lang="en-GB" altLang="en-US" sz="800" b="0" i="0" u="none" strike="noStrike" cap="none" normalizeH="0" baseline="0" dirty="0">
                <a:ln>
                  <a:noFill/>
                </a:ln>
                <a:solidFill>
                  <a:schemeClr val="tx1"/>
                </a:solidFill>
                <a:effectLst/>
              </a:rPr>
              <a:t> </a:t>
            </a:r>
            <a:endParaRPr kumimoji="0" lang="en-GB" altLang="en-US" sz="3600" b="0" i="0" u="none" strike="noStrike" cap="none" normalizeH="0" baseline="0" dirty="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id="{8B015397-AD2D-4B56-9000-DAEB6EFE93BA}"/>
              </a:ext>
            </a:extLst>
          </p:cNvPr>
          <p:cNvSpPr/>
          <p:nvPr/>
        </p:nvSpPr>
        <p:spPr>
          <a:xfrm>
            <a:off x="3197042" y="2139402"/>
            <a:ext cx="585789" cy="331261"/>
          </a:xfrm>
          <a:prstGeom prst="rect">
            <a:avLst/>
          </a:prstGeom>
          <a:solidFill>
            <a:schemeClr val="accent1">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045162A-BFA0-4989-8A0A-7305B8463539}"/>
              </a:ext>
            </a:extLst>
          </p:cNvPr>
          <p:cNvSpPr>
            <a:spLocks noGrp="1"/>
          </p:cNvSpPr>
          <p:nvPr>
            <p:ph type="title"/>
          </p:nvPr>
        </p:nvSpPr>
        <p:spPr/>
        <p:txBody>
          <a:bodyPr/>
          <a:lstStyle/>
          <a:p>
            <a:r>
              <a:rPr lang="da-DK" dirty="0"/>
              <a:t>HTTP Request</a:t>
            </a:r>
            <a:endParaRPr lang="en-GB" dirty="0"/>
          </a:p>
        </p:txBody>
      </p:sp>
      <p:cxnSp>
        <p:nvCxnSpPr>
          <p:cNvPr id="8" name="Straight Connector 7">
            <a:extLst>
              <a:ext uri="{FF2B5EF4-FFF2-40B4-BE49-F238E27FC236}">
                <a16:creationId xmlns:a16="http://schemas.microsoft.com/office/drawing/2014/main" id="{7A2BF547-5966-41C1-91B4-0278F0A216D0}"/>
              </a:ext>
            </a:extLst>
          </p:cNvPr>
          <p:cNvCxnSpPr>
            <a:cxnSpLocks/>
            <a:stCxn id="6" idx="1"/>
            <a:endCxn id="10" idx="3"/>
          </p:cNvCxnSpPr>
          <p:nvPr/>
        </p:nvCxnSpPr>
        <p:spPr>
          <a:xfrm flipH="1">
            <a:off x="2556146" y="2305033"/>
            <a:ext cx="640896" cy="73006"/>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920083F-A112-4C59-9A0D-88A8E28CF52E}"/>
              </a:ext>
            </a:extLst>
          </p:cNvPr>
          <p:cNvSpPr/>
          <p:nvPr/>
        </p:nvSpPr>
        <p:spPr>
          <a:xfrm>
            <a:off x="1187993" y="2081006"/>
            <a:ext cx="1368153" cy="594066"/>
          </a:xfrm>
          <a:prstGeom prst="rect">
            <a:avLst/>
          </a:prstGeom>
          <a:solidFill>
            <a:schemeClr val="accent1">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Command or Verb</a:t>
            </a:r>
            <a:endParaRPr lang="en-GB" dirty="0">
              <a:solidFill>
                <a:schemeClr val="tx1"/>
              </a:solidFill>
            </a:endParaRPr>
          </a:p>
        </p:txBody>
      </p:sp>
      <p:sp>
        <p:nvSpPr>
          <p:cNvPr id="11" name="Rectangle 10">
            <a:extLst>
              <a:ext uri="{FF2B5EF4-FFF2-40B4-BE49-F238E27FC236}">
                <a16:creationId xmlns:a16="http://schemas.microsoft.com/office/drawing/2014/main" id="{F6008DB9-A62E-4D6E-95D1-FD24002589E7}"/>
              </a:ext>
            </a:extLst>
          </p:cNvPr>
          <p:cNvSpPr/>
          <p:nvPr/>
        </p:nvSpPr>
        <p:spPr>
          <a:xfrm>
            <a:off x="3911625" y="2122110"/>
            <a:ext cx="1681743" cy="342347"/>
          </a:xfrm>
          <a:prstGeom prst="rect">
            <a:avLst/>
          </a:prstGeom>
          <a:solidFill>
            <a:schemeClr val="accent2">
              <a:lumMod val="20000"/>
              <a:lumOff val="80000"/>
              <a:alpha val="5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F567296A-F19B-413E-9A79-4F115285CF89}"/>
              </a:ext>
            </a:extLst>
          </p:cNvPr>
          <p:cNvCxnSpPr>
            <a:cxnSpLocks/>
            <a:stCxn id="11" idx="0"/>
            <a:endCxn id="13" idx="2"/>
          </p:cNvCxnSpPr>
          <p:nvPr/>
        </p:nvCxnSpPr>
        <p:spPr>
          <a:xfrm flipV="1">
            <a:off x="4752497" y="1862788"/>
            <a:ext cx="12674" cy="259322"/>
          </a:xfrm>
          <a:prstGeom prst="line">
            <a:avLst/>
          </a:prstGeom>
          <a:ln>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120CB81D-4E86-4E6B-8EF3-6B779853DEFF}"/>
              </a:ext>
            </a:extLst>
          </p:cNvPr>
          <p:cNvSpPr/>
          <p:nvPr/>
        </p:nvSpPr>
        <p:spPr>
          <a:xfrm>
            <a:off x="3924299" y="715577"/>
            <a:ext cx="1681743" cy="1147211"/>
          </a:xfrm>
          <a:prstGeom prst="rect">
            <a:avLst/>
          </a:prstGeom>
          <a:solidFill>
            <a:schemeClr val="accent2">
              <a:lumMod val="20000"/>
              <a:lumOff val="80000"/>
              <a:alpha val="5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Uniform</a:t>
            </a:r>
            <a:br>
              <a:rPr lang="da-DK" dirty="0">
                <a:solidFill>
                  <a:schemeClr val="tx1"/>
                </a:solidFill>
              </a:rPr>
            </a:br>
            <a:r>
              <a:rPr lang="da-DK" dirty="0">
                <a:solidFill>
                  <a:schemeClr val="tx1"/>
                </a:solidFill>
              </a:rPr>
              <a:t>Resource</a:t>
            </a:r>
            <a:br>
              <a:rPr lang="da-DK" dirty="0">
                <a:solidFill>
                  <a:schemeClr val="tx1"/>
                </a:solidFill>
              </a:rPr>
            </a:br>
            <a:r>
              <a:rPr lang="da-DK" dirty="0">
                <a:solidFill>
                  <a:schemeClr val="tx1"/>
                </a:solidFill>
              </a:rPr>
              <a:t>Identifier (URI)</a:t>
            </a:r>
            <a:endParaRPr lang="en-GB" dirty="0">
              <a:solidFill>
                <a:schemeClr val="tx1"/>
              </a:solidFill>
            </a:endParaRPr>
          </a:p>
        </p:txBody>
      </p:sp>
      <p:cxnSp>
        <p:nvCxnSpPr>
          <p:cNvPr id="19" name="Straight Connector 18">
            <a:extLst>
              <a:ext uri="{FF2B5EF4-FFF2-40B4-BE49-F238E27FC236}">
                <a16:creationId xmlns:a16="http://schemas.microsoft.com/office/drawing/2014/main" id="{74CC32F0-807C-4294-99D2-9B7ABE0B0C87}"/>
              </a:ext>
            </a:extLst>
          </p:cNvPr>
          <p:cNvCxnSpPr>
            <a:cxnSpLocks/>
            <a:stCxn id="20" idx="3"/>
            <a:endCxn id="18" idx="1"/>
          </p:cNvCxnSpPr>
          <p:nvPr/>
        </p:nvCxnSpPr>
        <p:spPr>
          <a:xfrm flipV="1">
            <a:off x="2556146" y="3268084"/>
            <a:ext cx="632465" cy="442277"/>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BEC5EDC2-A2B8-43C6-BD93-3EF067137BFA}"/>
              </a:ext>
            </a:extLst>
          </p:cNvPr>
          <p:cNvSpPr/>
          <p:nvPr/>
        </p:nvSpPr>
        <p:spPr>
          <a:xfrm>
            <a:off x="1187993" y="3413328"/>
            <a:ext cx="1368153" cy="594066"/>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Headers</a:t>
            </a:r>
            <a:endParaRPr lang="en-GB" dirty="0">
              <a:solidFill>
                <a:schemeClr val="tx1"/>
              </a:solidFill>
            </a:endParaRPr>
          </a:p>
        </p:txBody>
      </p:sp>
      <p:sp>
        <p:nvSpPr>
          <p:cNvPr id="35" name="Rectangle 34">
            <a:extLst>
              <a:ext uri="{FF2B5EF4-FFF2-40B4-BE49-F238E27FC236}">
                <a16:creationId xmlns:a16="http://schemas.microsoft.com/office/drawing/2014/main" id="{2970FDFB-3525-4BF3-979A-66E4A7846A66}"/>
              </a:ext>
            </a:extLst>
          </p:cNvPr>
          <p:cNvSpPr/>
          <p:nvPr/>
        </p:nvSpPr>
        <p:spPr>
          <a:xfrm>
            <a:off x="5716669" y="2139402"/>
            <a:ext cx="1156814" cy="342347"/>
          </a:xfrm>
          <a:prstGeom prst="rect">
            <a:avLst/>
          </a:prstGeom>
          <a:solidFill>
            <a:schemeClr val="accent4">
              <a:lumMod val="60000"/>
              <a:lumOff val="40000"/>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Connector 35">
            <a:extLst>
              <a:ext uri="{FF2B5EF4-FFF2-40B4-BE49-F238E27FC236}">
                <a16:creationId xmlns:a16="http://schemas.microsoft.com/office/drawing/2014/main" id="{BA1BA301-B272-4644-8530-5317BE1B3E67}"/>
              </a:ext>
            </a:extLst>
          </p:cNvPr>
          <p:cNvCxnSpPr>
            <a:cxnSpLocks/>
            <a:stCxn id="35" idx="0"/>
            <a:endCxn id="37" idx="2"/>
          </p:cNvCxnSpPr>
          <p:nvPr/>
        </p:nvCxnSpPr>
        <p:spPr>
          <a:xfrm flipV="1">
            <a:off x="6295076" y="1879072"/>
            <a:ext cx="381593" cy="26033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0E7C6939-C139-4CD5-ABD9-2C1DAD49F3C7}"/>
              </a:ext>
            </a:extLst>
          </p:cNvPr>
          <p:cNvSpPr/>
          <p:nvPr/>
        </p:nvSpPr>
        <p:spPr>
          <a:xfrm>
            <a:off x="5992592" y="1487411"/>
            <a:ext cx="1368153" cy="391661"/>
          </a:xfrm>
          <a:prstGeom prst="rect">
            <a:avLst/>
          </a:prstGeom>
          <a:solidFill>
            <a:schemeClr val="accent4">
              <a:lumMod val="60000"/>
              <a:lumOff val="40000"/>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Protocol</a:t>
            </a:r>
            <a:endParaRPr lang="en-GB" dirty="0">
              <a:solidFill>
                <a:schemeClr val="tx1"/>
              </a:solidFill>
            </a:endParaRPr>
          </a:p>
        </p:txBody>
      </p:sp>
      <p:sp>
        <p:nvSpPr>
          <p:cNvPr id="50" name="Rectangle 49">
            <a:extLst>
              <a:ext uri="{FF2B5EF4-FFF2-40B4-BE49-F238E27FC236}">
                <a16:creationId xmlns:a16="http://schemas.microsoft.com/office/drawing/2014/main" id="{D5B53820-8394-4C7D-9313-5A9618E41EA4}"/>
              </a:ext>
            </a:extLst>
          </p:cNvPr>
          <p:cNvSpPr/>
          <p:nvPr/>
        </p:nvSpPr>
        <p:spPr>
          <a:xfrm>
            <a:off x="3205419" y="4054655"/>
            <a:ext cx="5239775" cy="393071"/>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Connector 50">
            <a:extLst>
              <a:ext uri="{FF2B5EF4-FFF2-40B4-BE49-F238E27FC236}">
                <a16:creationId xmlns:a16="http://schemas.microsoft.com/office/drawing/2014/main" id="{1AF6B90A-B03E-474E-A2ED-287034448D40}"/>
              </a:ext>
            </a:extLst>
          </p:cNvPr>
          <p:cNvCxnSpPr>
            <a:cxnSpLocks/>
            <a:stCxn id="52" idx="3"/>
            <a:endCxn id="50" idx="1"/>
          </p:cNvCxnSpPr>
          <p:nvPr/>
        </p:nvCxnSpPr>
        <p:spPr>
          <a:xfrm flipV="1">
            <a:off x="2555329" y="4251191"/>
            <a:ext cx="650090" cy="33646"/>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0F74C9FB-B72F-48BE-B0D5-B89BBE531999}"/>
              </a:ext>
            </a:extLst>
          </p:cNvPr>
          <p:cNvSpPr/>
          <p:nvPr/>
        </p:nvSpPr>
        <p:spPr>
          <a:xfrm>
            <a:off x="1191551" y="4088303"/>
            <a:ext cx="1363778" cy="393068"/>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Content</a:t>
            </a:r>
            <a:endParaRPr lang="en-GB" dirty="0">
              <a:solidFill>
                <a:schemeClr val="tx1"/>
              </a:solidFill>
            </a:endParaRPr>
          </a:p>
        </p:txBody>
      </p:sp>
      <p:sp>
        <p:nvSpPr>
          <p:cNvPr id="21" name="Rectangle 20">
            <a:extLst>
              <a:ext uri="{FF2B5EF4-FFF2-40B4-BE49-F238E27FC236}">
                <a16:creationId xmlns:a16="http://schemas.microsoft.com/office/drawing/2014/main" id="{0B1D3B70-5A77-4CD2-BC00-9C8C02F70F96}"/>
              </a:ext>
            </a:extLst>
          </p:cNvPr>
          <p:cNvSpPr/>
          <p:nvPr/>
        </p:nvSpPr>
        <p:spPr>
          <a:xfrm>
            <a:off x="107505" y="2751305"/>
            <a:ext cx="2447824" cy="594066"/>
          </a:xfrm>
          <a:prstGeom prst="rect">
            <a:avLst/>
          </a:prstGeom>
          <a:solidFill>
            <a:schemeClr val="accent2">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tx1"/>
                </a:solidFill>
              </a:rPr>
              <a:t>Base64 encoded userid &amp; password</a:t>
            </a:r>
            <a:endParaRPr lang="en-GB" dirty="0">
              <a:solidFill>
                <a:schemeClr val="tx1"/>
              </a:solidFill>
            </a:endParaRPr>
          </a:p>
        </p:txBody>
      </p:sp>
      <p:cxnSp>
        <p:nvCxnSpPr>
          <p:cNvPr id="24" name="Straight Connector 23">
            <a:extLst>
              <a:ext uri="{FF2B5EF4-FFF2-40B4-BE49-F238E27FC236}">
                <a16:creationId xmlns:a16="http://schemas.microsoft.com/office/drawing/2014/main" id="{9EE78A03-4246-4DD5-88EC-9069328D0080}"/>
              </a:ext>
            </a:extLst>
          </p:cNvPr>
          <p:cNvCxnSpPr>
            <a:cxnSpLocks/>
            <a:endCxn id="27" idx="1"/>
          </p:cNvCxnSpPr>
          <p:nvPr/>
        </p:nvCxnSpPr>
        <p:spPr>
          <a:xfrm flipV="1">
            <a:off x="2590924" y="2911229"/>
            <a:ext cx="614494" cy="1113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4FEDFC47-D3B2-4AA5-96E3-88690BA71168}"/>
              </a:ext>
            </a:extLst>
          </p:cNvPr>
          <p:cNvSpPr/>
          <p:nvPr/>
        </p:nvSpPr>
        <p:spPr>
          <a:xfrm>
            <a:off x="3205418" y="2799878"/>
            <a:ext cx="5222967" cy="222702"/>
          </a:xfrm>
          <a:prstGeom prst="rect">
            <a:avLst/>
          </a:prstGeom>
          <a:solidFill>
            <a:schemeClr val="accent4">
              <a:lumMod val="60000"/>
              <a:lumOff val="40000"/>
              <a:alpha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57893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09083-172E-42A4-AD6F-18803BE1BC57}"/>
              </a:ext>
            </a:extLst>
          </p:cNvPr>
          <p:cNvSpPr>
            <a:spLocks noGrp="1"/>
          </p:cNvSpPr>
          <p:nvPr>
            <p:ph type="title"/>
          </p:nvPr>
        </p:nvSpPr>
        <p:spPr/>
        <p:txBody>
          <a:bodyPr/>
          <a:lstStyle/>
          <a:p>
            <a:r>
              <a:rPr lang="da-DK" dirty="0"/>
              <a:t>Secure Sockets</a:t>
            </a:r>
            <a:endParaRPr lang="en-GB" dirty="0"/>
          </a:p>
        </p:txBody>
      </p:sp>
      <p:sp>
        <p:nvSpPr>
          <p:cNvPr id="3" name="Content Placeholder 2">
            <a:extLst>
              <a:ext uri="{FF2B5EF4-FFF2-40B4-BE49-F238E27FC236}">
                <a16:creationId xmlns:a16="http://schemas.microsoft.com/office/drawing/2014/main" id="{D0F6B968-95B1-4F71-897D-EBCD9C166B72}"/>
              </a:ext>
            </a:extLst>
          </p:cNvPr>
          <p:cNvSpPr>
            <a:spLocks noGrp="1"/>
          </p:cNvSpPr>
          <p:nvPr>
            <p:ph idx="1"/>
          </p:nvPr>
        </p:nvSpPr>
        <p:spPr>
          <a:xfrm>
            <a:off x="323527" y="1356615"/>
            <a:ext cx="6480721" cy="3150350"/>
          </a:xfrm>
        </p:spPr>
        <p:txBody>
          <a:bodyPr>
            <a:normAutofit fontScale="70000" lnSpcReduction="20000"/>
          </a:bodyPr>
          <a:lstStyle/>
          <a:p>
            <a:r>
              <a:rPr lang="da-DK" dirty="0"/>
              <a:t>Userid and password are "plain text"</a:t>
            </a:r>
          </a:p>
          <a:p>
            <a:r>
              <a:rPr lang="da-DK" dirty="0"/>
              <a:t>This is OK, because we are using secure HTTP</a:t>
            </a:r>
          </a:p>
          <a:p>
            <a:r>
              <a:rPr lang="da-DK" dirty="0"/>
              <a:t>Our server uses the demo certificates for localhost that are included with Dyalog APL</a:t>
            </a:r>
          </a:p>
          <a:p>
            <a:pPr lvl="1"/>
            <a:r>
              <a:rPr lang="da-DK" dirty="0"/>
              <a:t>Certificate names found in settings.json and passed to Rumba/Conga</a:t>
            </a:r>
          </a:p>
          <a:p>
            <a:pPr marL="457200" lvl="1" indent="0">
              <a:buNone/>
            </a:pPr>
            <a:r>
              <a:rPr lang="da-DK" sz="1600" dirty="0">
                <a:latin typeface="Courier New" panose="02070309020205020404" pitchFamily="49" charset="0"/>
                <a:cs typeface="Courier New" panose="02070309020205020404" pitchFamily="49" charset="0"/>
              </a:rPr>
              <a:t> "SSLCertPath": "Assets/Runtime/Certs/Server/localhost-cert.pem",</a:t>
            </a:r>
          </a:p>
          <a:p>
            <a:pPr marL="457200" lvl="1" indent="0">
              <a:buNone/>
            </a:pPr>
            <a:r>
              <a:rPr lang="da-DK" sz="1600" dirty="0">
                <a:latin typeface="Courier New" panose="02070309020205020404" pitchFamily="49" charset="0"/>
                <a:cs typeface="Courier New" panose="02070309020205020404" pitchFamily="49" charset="0"/>
              </a:rPr>
              <a:t> "SSLKeyPath":  "Assets/Runtime/Certs/Server/localhost-key.pem",</a:t>
            </a:r>
          </a:p>
          <a:p>
            <a:endParaRPr lang="da-DK" dirty="0"/>
          </a:p>
          <a:p>
            <a:r>
              <a:rPr lang="da-DK" dirty="0"/>
              <a:t>For production use, you MUST replace these with proper certificates from a recognised certificate authority</a:t>
            </a:r>
          </a:p>
          <a:p>
            <a:pPr lvl="1"/>
            <a:r>
              <a:rPr lang="da-DK" dirty="0"/>
              <a:t>Otherwise, it will be providing invalid server identification</a:t>
            </a:r>
          </a:p>
          <a:p>
            <a:pPr lvl="1"/>
            <a:r>
              <a:rPr lang="da-DK" dirty="0"/>
              <a:t>(but it *will* ensure that our traffic is encrypted)</a:t>
            </a:r>
          </a:p>
        </p:txBody>
      </p:sp>
      <p:pic>
        <p:nvPicPr>
          <p:cNvPr id="2052" name="Picture 4" descr="Related image">
            <a:extLst>
              <a:ext uri="{FF2B5EF4-FFF2-40B4-BE49-F238E27FC236}">
                <a16:creationId xmlns:a16="http://schemas.microsoft.com/office/drawing/2014/main" id="{04750B8C-916C-467B-8EDA-4E6049A457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3001" y="933568"/>
            <a:ext cx="1639469" cy="9181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56598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8DB2F-1C3B-44C1-B8D3-B4DACB53F036}"/>
              </a:ext>
            </a:extLst>
          </p:cNvPr>
          <p:cNvSpPr>
            <a:spLocks noGrp="1"/>
          </p:cNvSpPr>
          <p:nvPr>
            <p:ph type="title"/>
          </p:nvPr>
        </p:nvSpPr>
        <p:spPr/>
        <p:txBody>
          <a:bodyPr/>
          <a:lstStyle/>
          <a:p>
            <a:r>
              <a:rPr lang="da-DK" dirty="0"/>
              <a:t>_accessTable</a:t>
            </a:r>
            <a:endParaRPr lang="en-GB" dirty="0"/>
          </a:p>
        </p:txBody>
      </p:sp>
      <p:sp>
        <p:nvSpPr>
          <p:cNvPr id="3" name="Content Placeholder 2">
            <a:extLst>
              <a:ext uri="{FF2B5EF4-FFF2-40B4-BE49-F238E27FC236}">
                <a16:creationId xmlns:a16="http://schemas.microsoft.com/office/drawing/2014/main" id="{9430C2FA-BE6A-48C5-970B-7AF8D3DF4DAD}"/>
              </a:ext>
            </a:extLst>
          </p:cNvPr>
          <p:cNvSpPr>
            <a:spLocks noGrp="1"/>
          </p:cNvSpPr>
          <p:nvPr>
            <p:ph idx="1"/>
          </p:nvPr>
        </p:nvSpPr>
        <p:spPr>
          <a:xfrm>
            <a:off x="323527" y="1356615"/>
            <a:ext cx="4536505" cy="3150350"/>
          </a:xfrm>
        </p:spPr>
        <p:txBody>
          <a:bodyPr>
            <a:normAutofit fontScale="92500" lnSpcReduction="20000"/>
          </a:bodyPr>
          <a:lstStyle/>
          <a:p>
            <a:r>
              <a:rPr lang="da-DK" sz="1600" dirty="0"/>
              <a:t>The system auto-generates a structure</a:t>
            </a:r>
            <a:br>
              <a:rPr lang="da-DK" sz="1600" dirty="0"/>
            </a:br>
            <a:r>
              <a:rPr lang="da-DK" sz="1600" dirty="0"/>
              <a:t>Core._accessTable, with a namespace per user.</a:t>
            </a:r>
          </a:p>
          <a:p>
            <a:pPr lvl="1"/>
            <a:r>
              <a:rPr lang="da-DK" sz="1200" dirty="0"/>
              <a:t>Within each user there is a namespace per app, and within that per endpoint, finally per operation.</a:t>
            </a:r>
          </a:p>
          <a:p>
            <a:r>
              <a:rPr lang="da-DK" sz="1600" dirty="0"/>
              <a:t>All operations call </a:t>
            </a:r>
            <a:r>
              <a:rPr lang="en-US" altLang="en-US" sz="1600" dirty="0" err="1">
                <a:solidFill>
                  <a:srgbClr val="FF0000"/>
                </a:solidFill>
                <a:latin typeface="APL385 Unicode" panose="020B0709000202000203" pitchFamily="49" charset="0"/>
              </a:rPr>
              <a:t>Core.AuthorizeUser</a:t>
            </a:r>
            <a:r>
              <a:rPr lang="en-US" altLang="en-US" sz="1600" dirty="0">
                <a:solidFill>
                  <a:srgbClr val="FF0000"/>
                </a:solidFill>
                <a:latin typeface="APL385 Unicode" panose="020B0709000202000203" pitchFamily="49" charset="0"/>
              </a:rPr>
              <a:t> </a:t>
            </a:r>
            <a:r>
              <a:rPr lang="en-US" altLang="en-US" sz="1600" dirty="0">
                <a:solidFill>
                  <a:schemeClr val="tx1">
                    <a:lumMod val="75000"/>
                    <a:lumOff val="25000"/>
                  </a:schemeClr>
                </a:solidFill>
              </a:rPr>
              <a:t>to check whether the operation is allowed.</a:t>
            </a:r>
            <a:endParaRPr lang="da-DK" sz="1600" dirty="0">
              <a:solidFill>
                <a:schemeClr val="tx1">
                  <a:lumMod val="75000"/>
                  <a:lumOff val="25000"/>
                </a:schemeClr>
              </a:solidFill>
            </a:endParaRPr>
          </a:p>
          <a:p>
            <a:r>
              <a:rPr lang="da-DK" sz="1600" dirty="0"/>
              <a:t>At the moment everyone gets full access to everything when the system first starts.</a:t>
            </a:r>
          </a:p>
          <a:p>
            <a:r>
              <a:rPr lang="da-DK" sz="1600" dirty="0"/>
              <a:t>The access table is stored in an S3 bucket and refreshed every few minutes.</a:t>
            </a:r>
          </a:p>
          <a:p>
            <a:r>
              <a:rPr lang="da-DK" sz="1600" dirty="0"/>
              <a:t>This is the only part of system that needs fundamental work (=rewrite) before this can be used in production</a:t>
            </a:r>
            <a:endParaRPr lang="en-GB" sz="1600" dirty="0"/>
          </a:p>
        </p:txBody>
      </p:sp>
      <p:sp>
        <p:nvSpPr>
          <p:cNvPr id="4" name="Content Placeholder 3">
            <a:extLst>
              <a:ext uri="{FF2B5EF4-FFF2-40B4-BE49-F238E27FC236}">
                <a16:creationId xmlns:a16="http://schemas.microsoft.com/office/drawing/2014/main" id="{683610FE-0621-407C-90C4-D1A6788F2731}"/>
              </a:ext>
            </a:extLst>
          </p:cNvPr>
          <p:cNvSpPr>
            <a:spLocks noGrp="1"/>
          </p:cNvSpPr>
          <p:nvPr>
            <p:ph idx="10"/>
          </p:nvPr>
        </p:nvSpPr>
        <p:spPr>
          <a:xfrm>
            <a:off x="4967534" y="411510"/>
            <a:ext cx="4176466" cy="4320480"/>
          </a:xfrm>
          <a:solidFill>
            <a:srgbClr val="EFEFBE"/>
          </a:solidFill>
        </p:spPr>
        <p:txBody>
          <a:bodyPr>
            <a:normAutofit fontScale="62500" lnSpcReduction="20000"/>
          </a:bodyPr>
          <a:lstStyle/>
          <a:p>
            <a:br>
              <a:rPr lang="en-GB" dirty="0">
                <a:latin typeface="APL385 Unicode" panose="020B0709000202000203" pitchFamily="49" charset="0"/>
              </a:rPr>
            </a:br>
            <a:r>
              <a:rPr lang="en-GB" dirty="0">
                <a:latin typeface="APL385 Unicode" panose="020B0709000202000203" pitchFamily="49" charset="0"/>
              </a:rPr>
              <a:t>    ⎕JSON D19SP1.Core._accessTable.user_1</a:t>
            </a:r>
          </a:p>
          <a:p>
            <a:r>
              <a:rPr lang="en-GB" dirty="0">
                <a:latin typeface="APL385 Unicode" panose="020B0709000202000203" pitchFamily="49" charset="0"/>
              </a:rPr>
              <a:t>{</a:t>
            </a:r>
          </a:p>
          <a:p>
            <a:r>
              <a:rPr lang="en-GB" dirty="0">
                <a:latin typeface="APL385 Unicode" panose="020B0709000202000203" pitchFamily="49" charset="0"/>
              </a:rPr>
              <a:t>  "active": true,</a:t>
            </a:r>
          </a:p>
          <a:p>
            <a:r>
              <a:rPr lang="en-GB" dirty="0">
                <a:latin typeface="APL385 Unicode" panose="020B0709000202000203" pitchFamily="49" charset="0"/>
              </a:rPr>
              <a:t>  "admin": false,</a:t>
            </a:r>
          </a:p>
          <a:p>
            <a:r>
              <a:rPr lang="en-GB" dirty="0">
                <a:latin typeface="APL385 Unicode" panose="020B0709000202000203" pitchFamily="49" charset="0"/>
              </a:rPr>
              <a:t>  "apps": {</a:t>
            </a:r>
          </a:p>
          <a:p>
            <a:r>
              <a:rPr lang="en-GB" dirty="0">
                <a:latin typeface="APL385 Unicode" panose="020B0709000202000203" pitchFamily="49" charset="0"/>
              </a:rPr>
              <a:t>    "chatter": {</a:t>
            </a:r>
          </a:p>
          <a:p>
            <a:r>
              <a:rPr lang="en-GB" dirty="0">
                <a:latin typeface="APL385 Unicode" panose="020B0709000202000203" pitchFamily="49" charset="0"/>
              </a:rPr>
              <a:t>      "chat": [</a:t>
            </a:r>
          </a:p>
          <a:p>
            <a:r>
              <a:rPr lang="en-GB" dirty="0">
                <a:latin typeface="APL385 Unicode" panose="020B0709000202000203" pitchFamily="49" charset="0"/>
              </a:rPr>
              <a:t>        "</a:t>
            </a:r>
            <a:r>
              <a:rPr lang="en-GB" dirty="0" err="1">
                <a:latin typeface="APL385 Unicode" panose="020B0709000202000203" pitchFamily="49" charset="0"/>
              </a:rPr>
              <a:t>GetMessages</a:t>
            </a:r>
            <a:r>
              <a:rPr lang="en-GB" dirty="0">
                <a:latin typeface="APL385 Unicode" panose="020B0709000202000203" pitchFamily="49" charset="0"/>
              </a:rPr>
              <a:t>",</a:t>
            </a:r>
          </a:p>
          <a:p>
            <a:r>
              <a:rPr lang="en-GB" dirty="0">
                <a:latin typeface="APL385 Unicode" panose="020B0709000202000203" pitchFamily="49" charset="0"/>
              </a:rPr>
              <a:t>        "</a:t>
            </a:r>
            <a:r>
              <a:rPr lang="en-GB" dirty="0" err="1">
                <a:latin typeface="APL385 Unicode" panose="020B0709000202000203" pitchFamily="49" charset="0"/>
              </a:rPr>
              <a:t>GetMessage</a:t>
            </a:r>
            <a:r>
              <a:rPr lang="en-GB" dirty="0">
                <a:latin typeface="APL385 Unicode" panose="020B0709000202000203" pitchFamily="49" charset="0"/>
              </a:rPr>
              <a:t>",</a:t>
            </a:r>
          </a:p>
          <a:p>
            <a:r>
              <a:rPr lang="en-GB" dirty="0">
                <a:latin typeface="APL385 Unicode" panose="020B0709000202000203" pitchFamily="49" charset="0"/>
              </a:rPr>
              <a:t>        "</a:t>
            </a:r>
            <a:r>
              <a:rPr lang="en-GB" dirty="0" err="1">
                <a:latin typeface="APL385 Unicode" panose="020B0709000202000203" pitchFamily="49" charset="0"/>
              </a:rPr>
              <a:t>AddNewMessage</a:t>
            </a:r>
            <a:r>
              <a:rPr lang="en-GB" dirty="0">
                <a:latin typeface="APL385 Unicode" panose="020B0709000202000203" pitchFamily="49" charset="0"/>
              </a:rPr>
              <a:t>"</a:t>
            </a:r>
          </a:p>
          <a:p>
            <a:r>
              <a:rPr lang="en-GB" dirty="0">
                <a:latin typeface="APL385 Unicode" panose="020B0709000202000203" pitchFamily="49" charset="0"/>
              </a:rPr>
              <a:t>      ]</a:t>
            </a:r>
          </a:p>
          <a:p>
            <a:r>
              <a:rPr lang="en-GB" dirty="0">
                <a:latin typeface="APL385 Unicode" panose="020B0709000202000203" pitchFamily="49" charset="0"/>
              </a:rPr>
              <a:t>    },</a:t>
            </a:r>
          </a:p>
          <a:p>
            <a:r>
              <a:rPr lang="en-GB" dirty="0">
                <a:latin typeface="APL385 Unicode" panose="020B0709000202000203" pitchFamily="49" charset="0"/>
              </a:rPr>
              <a:t>},</a:t>
            </a:r>
          </a:p>
          <a:p>
            <a:r>
              <a:rPr lang="en-GB" dirty="0">
                <a:latin typeface="APL385 Unicode" panose="020B0709000202000203" pitchFamily="49" charset="0"/>
              </a:rPr>
              <a:t>  "</a:t>
            </a:r>
            <a:r>
              <a:rPr lang="en-GB" dirty="0" err="1">
                <a:latin typeface="APL385 Unicode" panose="020B0709000202000203" pitchFamily="49" charset="0"/>
              </a:rPr>
              <a:t>createdOn</a:t>
            </a:r>
            <a:r>
              <a:rPr lang="en-GB" dirty="0">
                <a:latin typeface="APL385 Unicode" panose="020B0709000202000203" pitchFamily="49" charset="0"/>
              </a:rPr>
              <a:t>": "20190905T073302Z",</a:t>
            </a:r>
          </a:p>
          <a:p>
            <a:r>
              <a:rPr lang="en-GB" dirty="0">
                <a:latin typeface="APL385 Unicode" panose="020B0709000202000203" pitchFamily="49" charset="0"/>
              </a:rPr>
              <a:t>  "details": {</a:t>
            </a:r>
          </a:p>
          <a:p>
            <a:r>
              <a:rPr lang="en-GB" dirty="0">
                <a:latin typeface="APL385 Unicode" panose="020B0709000202000203" pitchFamily="49" charset="0"/>
              </a:rPr>
              <a:t>    "dob": null,</a:t>
            </a:r>
          </a:p>
          <a:p>
            <a:r>
              <a:rPr lang="en-GB" dirty="0">
                <a:latin typeface="APL385 Unicode" panose="020B0709000202000203" pitchFamily="49" charset="0"/>
              </a:rPr>
              <a:t>    "name": "user_1"</a:t>
            </a:r>
          </a:p>
          <a:p>
            <a:r>
              <a:rPr lang="en-GB" dirty="0">
                <a:latin typeface="APL385 Unicode" panose="020B0709000202000203" pitchFamily="49" charset="0"/>
              </a:rPr>
              <a:t>  },</a:t>
            </a:r>
          </a:p>
          <a:p>
            <a:r>
              <a:rPr lang="en-GB" dirty="0">
                <a:latin typeface="APL385 Unicode" panose="020B0709000202000203" pitchFamily="49" charset="0"/>
              </a:rPr>
              <a:t>  "</a:t>
            </a:r>
            <a:r>
              <a:rPr lang="en-GB" dirty="0" err="1">
                <a:latin typeface="APL385 Unicode" panose="020B0709000202000203" pitchFamily="49" charset="0"/>
              </a:rPr>
              <a:t>expiresOn</a:t>
            </a:r>
            <a:r>
              <a:rPr lang="en-GB" dirty="0">
                <a:latin typeface="APL385 Unicode" panose="020B0709000202000203" pitchFamily="49" charset="0"/>
              </a:rPr>
              <a:t>": null,</a:t>
            </a:r>
          </a:p>
          <a:p>
            <a:r>
              <a:rPr lang="en-GB" dirty="0">
                <a:latin typeface="APL385 Unicode" panose="020B0709000202000203" pitchFamily="49" charset="0"/>
              </a:rPr>
              <a:t>  "id": "user_1",</a:t>
            </a:r>
          </a:p>
          <a:p>
            <a:r>
              <a:rPr lang="en-GB" dirty="0">
                <a:latin typeface="APL385 Unicode" panose="020B0709000202000203" pitchFamily="49" charset="0"/>
              </a:rPr>
              <a:t>  "</a:t>
            </a:r>
            <a:r>
              <a:rPr lang="en-GB" dirty="0" err="1">
                <a:latin typeface="APL385 Unicode" panose="020B0709000202000203" pitchFamily="49" charset="0"/>
              </a:rPr>
              <a:t>modifiedOn</a:t>
            </a:r>
            <a:r>
              <a:rPr lang="en-GB" dirty="0">
                <a:latin typeface="APL385 Unicode" panose="020B0709000202000203" pitchFamily="49" charset="0"/>
              </a:rPr>
              <a:t>": "20190905T073302Z",</a:t>
            </a:r>
          </a:p>
          <a:p>
            <a:r>
              <a:rPr lang="en-GB" dirty="0">
                <a:latin typeface="APL385 Unicode" panose="020B0709000202000203" pitchFamily="49" charset="0"/>
              </a:rPr>
              <a:t>  "</a:t>
            </a:r>
            <a:r>
              <a:rPr lang="en-GB" dirty="0" err="1">
                <a:latin typeface="APL385 Unicode" panose="020B0709000202000203" pitchFamily="49" charset="0"/>
              </a:rPr>
              <a:t>secretKey</a:t>
            </a:r>
            <a:r>
              <a:rPr lang="en-GB" dirty="0">
                <a:latin typeface="APL385 Unicode" panose="020B0709000202000203" pitchFamily="49" charset="0"/>
              </a:rPr>
              <a:t>": "password"</a:t>
            </a:r>
          </a:p>
          <a:p>
            <a:r>
              <a:rPr lang="en-GB" dirty="0">
                <a:latin typeface="APL385 Unicode" panose="020B0709000202000203" pitchFamily="49" charset="0"/>
              </a:rPr>
              <a:t>}</a:t>
            </a:r>
          </a:p>
        </p:txBody>
      </p:sp>
    </p:spTree>
    <p:extLst>
      <p:ext uri="{BB962C8B-B14F-4D97-AF65-F5344CB8AC3E}">
        <p14:creationId xmlns:p14="http://schemas.microsoft.com/office/powerpoint/2010/main" val="2705561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DA2C4-9133-4A3F-A791-B772C907E6F7}"/>
              </a:ext>
            </a:extLst>
          </p:cNvPr>
          <p:cNvSpPr>
            <a:spLocks noGrp="1"/>
          </p:cNvSpPr>
          <p:nvPr>
            <p:ph type="title"/>
          </p:nvPr>
        </p:nvSpPr>
        <p:spPr/>
        <p:txBody>
          <a:bodyPr/>
          <a:lstStyle/>
          <a:p>
            <a:r>
              <a:rPr lang="da-DK" dirty="0"/>
              <a:t>Installation</a:t>
            </a:r>
            <a:endParaRPr lang="en-GB" dirty="0"/>
          </a:p>
        </p:txBody>
      </p:sp>
      <p:sp>
        <p:nvSpPr>
          <p:cNvPr id="3" name="Content Placeholder 2">
            <a:extLst>
              <a:ext uri="{FF2B5EF4-FFF2-40B4-BE49-F238E27FC236}">
                <a16:creationId xmlns:a16="http://schemas.microsoft.com/office/drawing/2014/main" id="{62F4CEF8-9015-40BB-9514-DEA0C8E1CA9E}"/>
              </a:ext>
            </a:extLst>
          </p:cNvPr>
          <p:cNvSpPr>
            <a:spLocks noGrp="1"/>
          </p:cNvSpPr>
          <p:nvPr>
            <p:ph idx="1"/>
          </p:nvPr>
        </p:nvSpPr>
        <p:spPr>
          <a:xfrm>
            <a:off x="323527" y="1356615"/>
            <a:ext cx="8424937" cy="3150350"/>
          </a:xfrm>
        </p:spPr>
        <p:txBody>
          <a:bodyPr>
            <a:normAutofit fontScale="92500" lnSpcReduction="10000"/>
          </a:bodyPr>
          <a:lstStyle/>
          <a:p>
            <a:r>
              <a:rPr lang="en-GB" sz="1800" dirty="0"/>
              <a:t>We need to start APL with two environment variables set, containing keys to Amazon services:</a:t>
            </a:r>
          </a:p>
          <a:p>
            <a:pPr lvl="1"/>
            <a:r>
              <a:rPr lang="en-GB" sz="1400" dirty="0"/>
              <a:t>Windows: Edit the "DyalogSP1" shortcut to verify that it will launch APL on your machine.</a:t>
            </a:r>
          </a:p>
          <a:p>
            <a:pPr lvl="1"/>
            <a:r>
              <a:rPr lang="en-GB" sz="1400" dirty="0"/>
              <a:t>Linux: Edit the dyalogsp1.sh file.</a:t>
            </a:r>
          </a:p>
          <a:p>
            <a:r>
              <a:rPr lang="en-GB" sz="1800" dirty="0"/>
              <a:t>Once APL is started, verify that you can read the keys:</a:t>
            </a:r>
            <a:br>
              <a:rPr lang="da-DK" sz="1200" dirty="0">
                <a:solidFill>
                  <a:schemeClr val="tx1"/>
                </a:solidFill>
                <a:latin typeface="APL385 Unicode" panose="020B0709000202000203" pitchFamily="49" charset="0"/>
              </a:rPr>
            </a:br>
            <a:r>
              <a:rPr lang="da-DK" sz="1400" dirty="0">
                <a:solidFill>
                  <a:schemeClr val="tx1"/>
                </a:solidFill>
                <a:latin typeface="APL385 Unicode" panose="020B0709000202000203" pitchFamily="49" charset="0"/>
              </a:rPr>
              <a:t>      {2 ⎕NQ '.' 'GetEnvironment' ⍵}¨'AWS_AccessKey' 'AWS_SecretKey'</a:t>
            </a:r>
          </a:p>
          <a:p>
            <a:r>
              <a:rPr lang="da-DK" sz="1800" dirty="0">
                <a:solidFill>
                  <a:schemeClr val="tx1"/>
                </a:solidFill>
              </a:rPr>
              <a:t>Copy settings-template.json to settings.json in the D19SP1 folder</a:t>
            </a:r>
          </a:p>
          <a:p>
            <a:r>
              <a:rPr lang="en-GB" sz="1800" dirty="0"/>
              <a:t>Initialize Acre Desktop:</a:t>
            </a:r>
          </a:p>
          <a:p>
            <a:pPr marL="0" indent="0">
              <a:buNone/>
            </a:pPr>
            <a:r>
              <a:rPr lang="da-DK" sz="1400" dirty="0">
                <a:solidFill>
                  <a:schemeClr val="tx1"/>
                </a:solidFill>
                <a:latin typeface="APL385 Unicode" panose="020B0709000202000203" pitchFamily="49" charset="0"/>
              </a:rPr>
              <a:t>          )load C:/D19/SP1/D19SP1/Assets/Runtime/acre14.0/acre.dws</a:t>
            </a:r>
            <a:br>
              <a:rPr lang="da-DK" sz="1400" dirty="0">
                <a:solidFill>
                  <a:schemeClr val="tx1"/>
                </a:solidFill>
                <a:latin typeface="APL385 Unicode" panose="020B0709000202000203" pitchFamily="49" charset="0"/>
              </a:rPr>
            </a:br>
            <a:r>
              <a:rPr lang="da-DK" sz="1400" dirty="0">
                <a:solidFill>
                  <a:schemeClr val="tx1"/>
                </a:solidFill>
                <a:latin typeface="APL385 Unicode" panose="020B0709000202000203" pitchFamily="49" charset="0"/>
              </a:rPr>
              <a:t>          ⍝ Restart APL</a:t>
            </a:r>
            <a:br>
              <a:rPr lang="da-DK" sz="1400" dirty="0">
                <a:solidFill>
                  <a:schemeClr val="tx1"/>
                </a:solidFill>
                <a:latin typeface="APL385 Unicode" panose="020B0709000202000203" pitchFamily="49" charset="0"/>
              </a:rPr>
            </a:br>
            <a:r>
              <a:rPr lang="da-DK" sz="1400" dirty="0">
                <a:solidFill>
                  <a:schemeClr val="tx1"/>
                </a:solidFill>
                <a:latin typeface="APL385 Unicode" panose="020B0709000202000203" pitchFamily="49" charset="0"/>
              </a:rPr>
              <a:t>          ]acre.openproject C:/D19/SP1/D19SP1</a:t>
            </a:r>
            <a:br>
              <a:rPr lang="da-DK" sz="1000" dirty="0">
                <a:solidFill>
                  <a:schemeClr val="tx1"/>
                </a:solidFill>
                <a:latin typeface="APL385 Unicode" panose="020B0709000202000203" pitchFamily="49" charset="0"/>
              </a:rPr>
            </a:br>
            <a:endParaRPr lang="da-DK" sz="1200" dirty="0">
              <a:solidFill>
                <a:schemeClr val="tx1"/>
              </a:solidFill>
              <a:latin typeface="APL385 Unicode" panose="020B0709000202000203" pitchFamily="49" charset="0"/>
            </a:endParaRPr>
          </a:p>
          <a:p>
            <a:pPr marL="0" indent="0">
              <a:buNone/>
            </a:pPr>
            <a:endParaRPr lang="en-GB" sz="1800" dirty="0"/>
          </a:p>
          <a:p>
            <a:pPr marL="0" indent="0">
              <a:buNone/>
            </a:pPr>
            <a:endParaRPr lang="en-GB" sz="1800" dirty="0"/>
          </a:p>
          <a:p>
            <a:endParaRPr lang="en-GB" sz="1800" dirty="0"/>
          </a:p>
        </p:txBody>
      </p:sp>
    </p:spTree>
    <p:extLst>
      <p:ext uri="{BB962C8B-B14F-4D97-AF65-F5344CB8AC3E}">
        <p14:creationId xmlns:p14="http://schemas.microsoft.com/office/powerpoint/2010/main" val="320819474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678C6-EB0D-43DD-A229-6E287E4077E5}"/>
              </a:ext>
            </a:extLst>
          </p:cNvPr>
          <p:cNvSpPr>
            <a:spLocks noGrp="1"/>
          </p:cNvSpPr>
          <p:nvPr>
            <p:ph type="title"/>
          </p:nvPr>
        </p:nvSpPr>
        <p:spPr/>
        <p:txBody>
          <a:bodyPr/>
          <a:lstStyle/>
          <a:p>
            <a:r>
              <a:rPr lang="da-DK" dirty="0"/>
              <a:t>Process Flow Diagram</a:t>
            </a:r>
            <a:endParaRPr lang="en-GB" dirty="0"/>
          </a:p>
        </p:txBody>
      </p:sp>
      <p:sp>
        <p:nvSpPr>
          <p:cNvPr id="4" name="Content Placeholder 3">
            <a:extLst>
              <a:ext uri="{FF2B5EF4-FFF2-40B4-BE49-F238E27FC236}">
                <a16:creationId xmlns:a16="http://schemas.microsoft.com/office/drawing/2014/main" id="{5A8E1EA3-3ECA-4E84-9477-82D555C72752}"/>
              </a:ext>
            </a:extLst>
          </p:cNvPr>
          <p:cNvSpPr>
            <a:spLocks noGrp="1"/>
          </p:cNvSpPr>
          <p:nvPr>
            <p:ph idx="10"/>
          </p:nvPr>
        </p:nvSpPr>
        <p:spPr/>
        <p:txBody>
          <a:bodyPr/>
          <a:lstStyle/>
          <a:p>
            <a:endParaRPr lang="en-GB"/>
          </a:p>
        </p:txBody>
      </p:sp>
      <p:pic>
        <p:nvPicPr>
          <p:cNvPr id="8" name="Content Placeholder 7" descr="A close up of a map&#10;&#10;Description automatically generated">
            <a:extLst>
              <a:ext uri="{FF2B5EF4-FFF2-40B4-BE49-F238E27FC236}">
                <a16:creationId xmlns:a16="http://schemas.microsoft.com/office/drawing/2014/main" id="{49FEEF85-F6D5-4A8F-AF14-6C43D1965B1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20539"/>
            <a:ext cx="5328592" cy="5184577"/>
          </a:xfrm>
        </p:spPr>
      </p:pic>
    </p:spTree>
    <p:extLst>
      <p:ext uri="{BB962C8B-B14F-4D97-AF65-F5344CB8AC3E}">
        <p14:creationId xmlns:p14="http://schemas.microsoft.com/office/powerpoint/2010/main" val="389908362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678C6-EB0D-43DD-A229-6E287E4077E5}"/>
              </a:ext>
            </a:extLst>
          </p:cNvPr>
          <p:cNvSpPr>
            <a:spLocks noGrp="1"/>
          </p:cNvSpPr>
          <p:nvPr>
            <p:ph type="title"/>
          </p:nvPr>
        </p:nvSpPr>
        <p:spPr/>
        <p:txBody>
          <a:bodyPr/>
          <a:lstStyle/>
          <a:p>
            <a:r>
              <a:rPr lang="da-DK" dirty="0"/>
              <a:t>Process Flow Diagram</a:t>
            </a:r>
            <a:endParaRPr lang="en-GB" dirty="0"/>
          </a:p>
        </p:txBody>
      </p:sp>
      <p:sp>
        <p:nvSpPr>
          <p:cNvPr id="4" name="Content Placeholder 3">
            <a:extLst>
              <a:ext uri="{FF2B5EF4-FFF2-40B4-BE49-F238E27FC236}">
                <a16:creationId xmlns:a16="http://schemas.microsoft.com/office/drawing/2014/main" id="{5A8E1EA3-3ECA-4E84-9477-82D555C72752}"/>
              </a:ext>
            </a:extLst>
          </p:cNvPr>
          <p:cNvSpPr>
            <a:spLocks noGrp="1"/>
          </p:cNvSpPr>
          <p:nvPr>
            <p:ph idx="10"/>
          </p:nvPr>
        </p:nvSpPr>
        <p:spPr/>
        <p:txBody>
          <a:bodyPr/>
          <a:lstStyle/>
          <a:p>
            <a:endParaRPr lang="en-GB" dirty="0"/>
          </a:p>
        </p:txBody>
      </p:sp>
      <p:pic>
        <p:nvPicPr>
          <p:cNvPr id="8" name="Content Placeholder 7" descr="A close up of a map&#10;&#10;Description automatically generated">
            <a:extLst>
              <a:ext uri="{FF2B5EF4-FFF2-40B4-BE49-F238E27FC236}">
                <a16:creationId xmlns:a16="http://schemas.microsoft.com/office/drawing/2014/main" id="{49FEEF85-F6D5-4A8F-AF14-6C43D1965B1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8221"/>
            <a:ext cx="9144000" cy="8896866"/>
          </a:xfrm>
        </p:spPr>
      </p:pic>
    </p:spTree>
    <p:extLst>
      <p:ext uri="{BB962C8B-B14F-4D97-AF65-F5344CB8AC3E}">
        <p14:creationId xmlns:p14="http://schemas.microsoft.com/office/powerpoint/2010/main" val="1459082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1.97531E-6 L 0 -0.71636 " pathEditMode="relative" rAng="0" ptsTypes="AA">
                                      <p:cBhvr>
                                        <p:cTn id="6" dur="2000" fill="hold"/>
                                        <p:tgtEl>
                                          <p:spTgt spid="8"/>
                                        </p:tgtEl>
                                        <p:attrNameLst>
                                          <p:attrName>ppt_x</p:attrName>
                                          <p:attrName>ppt_y</p:attrName>
                                        </p:attrNameLst>
                                      </p:cBhvr>
                                      <p:rCtr x="0" y="-35833"/>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0 -0.71636 L 0 8.32667E-17 " pathEditMode="relative" rAng="0" ptsTypes="AA">
                                      <p:cBhvr>
                                        <p:cTn id="10" dur="2000" fill="hold"/>
                                        <p:tgtEl>
                                          <p:spTgt spid="8"/>
                                        </p:tgtEl>
                                        <p:attrNameLst>
                                          <p:attrName>ppt_x</p:attrName>
                                          <p:attrName>ppt_y</p:attrName>
                                        </p:attrNameLst>
                                      </p:cBhvr>
                                      <p:rCtr x="0" y="35000"/>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0 1.97531E-6 L 0 -0.71636 " pathEditMode="relative" rAng="0" ptsTypes="AA">
                                      <p:cBhvr>
                                        <p:cTn id="14" dur="2000" fill="hold"/>
                                        <p:tgtEl>
                                          <p:spTgt spid="8"/>
                                        </p:tgtEl>
                                        <p:attrNameLst>
                                          <p:attrName>ppt_x</p:attrName>
                                          <p:attrName>ppt_y</p:attrName>
                                        </p:attrNameLst>
                                      </p:cBhvr>
                                      <p:rCtr x="0" y="-3932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8ACB1-E057-4D80-B75E-CA417B4DE0FD}"/>
              </a:ext>
            </a:extLst>
          </p:cNvPr>
          <p:cNvSpPr>
            <a:spLocks noGrp="1"/>
          </p:cNvSpPr>
          <p:nvPr>
            <p:ph type="title"/>
          </p:nvPr>
        </p:nvSpPr>
        <p:spPr/>
        <p:txBody>
          <a:bodyPr/>
          <a:lstStyle/>
          <a:p>
            <a:r>
              <a:rPr lang="da-DK" dirty="0"/>
              <a:t>Trace / Demo</a:t>
            </a:r>
            <a:endParaRPr lang="en-GB" dirty="0"/>
          </a:p>
        </p:txBody>
      </p:sp>
      <p:sp>
        <p:nvSpPr>
          <p:cNvPr id="3" name="Content Placeholder 2">
            <a:extLst>
              <a:ext uri="{FF2B5EF4-FFF2-40B4-BE49-F238E27FC236}">
                <a16:creationId xmlns:a16="http://schemas.microsoft.com/office/drawing/2014/main" id="{2A5F8206-563B-4575-BB4A-3C354562A63E}"/>
              </a:ext>
            </a:extLst>
          </p:cNvPr>
          <p:cNvSpPr>
            <a:spLocks noGrp="1"/>
          </p:cNvSpPr>
          <p:nvPr>
            <p:ph idx="1"/>
          </p:nvPr>
        </p:nvSpPr>
        <p:spPr/>
        <p:txBody>
          <a:bodyPr/>
          <a:lstStyle/>
          <a:p>
            <a:pPr marL="0" indent="0">
              <a:buNone/>
            </a:pPr>
            <a:r>
              <a:rPr lang="da-DK" dirty="0"/>
              <a:t>Trace the startup of the app service:</a:t>
            </a:r>
            <a:br>
              <a:rPr lang="da-DK" dirty="0"/>
            </a:br>
            <a:br>
              <a:rPr lang="da-DK"/>
            </a:br>
            <a:r>
              <a:rPr lang="da-DK"/>
              <a:t>      </a:t>
            </a:r>
            <a:r>
              <a:rPr lang="da-DK">
                <a:latin typeface="APL385 Unicode" panose="020B0709000202000203" pitchFamily="49" charset="0"/>
              </a:rPr>
              <a:t>#.</a:t>
            </a:r>
            <a:r>
              <a:rPr lang="da-DK" dirty="0">
                <a:latin typeface="APL385 Unicode" panose="020B0709000202000203" pitchFamily="49" charset="0"/>
              </a:rPr>
              <a:t>D19SP1.Core.Init 0</a:t>
            </a:r>
            <a:endParaRPr lang="en-GB" dirty="0">
              <a:latin typeface="APL385 Unicode" panose="020B0709000202000203" pitchFamily="49" charset="0"/>
            </a:endParaRPr>
          </a:p>
        </p:txBody>
      </p:sp>
      <p:sp>
        <p:nvSpPr>
          <p:cNvPr id="4" name="Content Placeholder 3">
            <a:extLst>
              <a:ext uri="{FF2B5EF4-FFF2-40B4-BE49-F238E27FC236}">
                <a16:creationId xmlns:a16="http://schemas.microsoft.com/office/drawing/2014/main" id="{8F938999-0018-456A-91D2-38562F7307DA}"/>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136963924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E7A3C-F32C-4947-AC7F-E6AB2EE7D356}"/>
              </a:ext>
            </a:extLst>
          </p:cNvPr>
          <p:cNvSpPr>
            <a:spLocks noGrp="1"/>
          </p:cNvSpPr>
          <p:nvPr>
            <p:ph type="title"/>
          </p:nvPr>
        </p:nvSpPr>
        <p:spPr/>
        <p:txBody>
          <a:bodyPr/>
          <a:lstStyle/>
          <a:p>
            <a:r>
              <a:rPr lang="da-DK" dirty="0"/>
              <a:t>Posting Chat Messages</a:t>
            </a:r>
            <a:endParaRPr lang="en-GB" dirty="0"/>
          </a:p>
        </p:txBody>
      </p:sp>
      <p:sp>
        <p:nvSpPr>
          <p:cNvPr id="3" name="Content Placeholder 2">
            <a:extLst>
              <a:ext uri="{FF2B5EF4-FFF2-40B4-BE49-F238E27FC236}">
                <a16:creationId xmlns:a16="http://schemas.microsoft.com/office/drawing/2014/main" id="{C9432BF5-E871-42E1-BB91-703CB2E49DB4}"/>
              </a:ext>
            </a:extLst>
          </p:cNvPr>
          <p:cNvSpPr>
            <a:spLocks noGrp="1"/>
          </p:cNvSpPr>
          <p:nvPr>
            <p:ph idx="1"/>
          </p:nvPr>
        </p:nvSpPr>
        <p:spPr>
          <a:xfrm>
            <a:off x="323527" y="1356614"/>
            <a:ext cx="8712969" cy="3447383"/>
          </a:xfrm>
        </p:spPr>
        <p:txBody>
          <a:bodyPr>
            <a:normAutofit fontScale="55000" lnSpcReduction="20000"/>
          </a:bodyPr>
          <a:lstStyle/>
          <a:p>
            <a:pPr marL="0" indent="0">
              <a:buNone/>
            </a:pPr>
            <a:r>
              <a:rPr lang="en-GB" dirty="0"/>
              <a:t>From the comment in </a:t>
            </a:r>
            <a:r>
              <a:rPr lang="en-GB" dirty="0">
                <a:latin typeface="APL385 Unicode" panose="020B0709000202000203" pitchFamily="49" charset="0"/>
              </a:rPr>
              <a:t>D19SP1.chatter.chat.POST</a:t>
            </a:r>
            <a:r>
              <a:rPr lang="en-GB" dirty="0"/>
              <a:t>:</a:t>
            </a:r>
          </a:p>
          <a:p>
            <a:pPr marL="0" indent="0">
              <a:buNone/>
            </a:pPr>
            <a:r>
              <a:rPr lang="en-GB" dirty="0">
                <a:latin typeface="APL385 Unicode" panose="020B0709000202000203" pitchFamily="49" charset="0"/>
              </a:rPr>
              <a:t>curl -u </a:t>
            </a:r>
            <a:r>
              <a:rPr lang="en-GB" dirty="0" err="1">
                <a:latin typeface="APL385 Unicode" panose="020B0709000202000203" pitchFamily="49" charset="0"/>
              </a:rPr>
              <a:t>user_n:password</a:t>
            </a:r>
            <a:r>
              <a:rPr lang="en-GB" dirty="0">
                <a:latin typeface="APL385 Unicode" panose="020B0709000202000203" pitchFamily="49" charset="0"/>
              </a:rPr>
              <a:t> -k -X POST https://localhost/chatter/chat </a:t>
            </a:r>
            <a:br>
              <a:rPr lang="en-GB" dirty="0">
                <a:latin typeface="APL385 Unicode" panose="020B0709000202000203" pitchFamily="49" charset="0"/>
              </a:rPr>
            </a:br>
            <a:r>
              <a:rPr lang="en-GB" dirty="0">
                <a:latin typeface="APL385 Unicode" panose="020B0709000202000203" pitchFamily="49" charset="0"/>
              </a:rPr>
              <a:t>     -H "Content-type: application/json" </a:t>
            </a:r>
            <a:br>
              <a:rPr lang="en-GB" dirty="0">
                <a:latin typeface="APL385 Unicode" panose="020B0709000202000203" pitchFamily="49" charset="0"/>
              </a:rPr>
            </a:br>
            <a:r>
              <a:rPr lang="en-GB" dirty="0">
                <a:latin typeface="APL385 Unicode" panose="020B0709000202000203" pitchFamily="49" charset="0"/>
              </a:rPr>
              <a:t>     -d "{ \"message\": \"this is my message\"}"</a:t>
            </a:r>
            <a:br>
              <a:rPr lang="en-GB" dirty="0">
                <a:latin typeface="APL385 Unicode" panose="020B0709000202000203" pitchFamily="49" charset="0"/>
              </a:rPr>
            </a:br>
            <a:endParaRPr lang="en-GB" dirty="0">
              <a:latin typeface="APL385 Unicode" panose="020B0709000202000203" pitchFamily="49" charset="0"/>
            </a:endParaRPr>
          </a:p>
          <a:p>
            <a:pPr marL="0" indent="0">
              <a:buNone/>
            </a:pPr>
            <a:r>
              <a:rPr lang="en-GB" dirty="0">
                <a:latin typeface="APL385 Unicode" panose="020B0709000202000203" pitchFamily="49" charset="0"/>
              </a:rPr>
              <a:t>      ]load </a:t>
            </a:r>
            <a:r>
              <a:rPr lang="en-GB" dirty="0" err="1">
                <a:latin typeface="APL385 Unicode" panose="020B0709000202000203" pitchFamily="49" charset="0"/>
              </a:rPr>
              <a:t>HttpCommand</a:t>
            </a:r>
            <a:endParaRPr lang="en-GB" dirty="0">
              <a:latin typeface="APL385 Unicode" panose="020B0709000202000203" pitchFamily="49" charset="0"/>
            </a:endParaRPr>
          </a:p>
          <a:p>
            <a:pPr marL="0" indent="0">
              <a:buNone/>
            </a:pPr>
            <a:r>
              <a:rPr lang="en-GB" dirty="0">
                <a:latin typeface="APL385 Unicode" panose="020B0709000202000203" pitchFamily="49" charset="0"/>
              </a:rPr>
              <a:t>      hdrs←⊂('content-type' 'application/json')</a:t>
            </a:r>
            <a:br>
              <a:rPr lang="en-GB" dirty="0">
                <a:latin typeface="APL385 Unicode" panose="020B0709000202000203" pitchFamily="49" charset="0"/>
              </a:rPr>
            </a:br>
            <a:r>
              <a:rPr lang="en-GB" dirty="0">
                <a:latin typeface="APL385 Unicode" panose="020B0709000202000203" pitchFamily="49" charset="0"/>
              </a:rPr>
              <a:t>      </a:t>
            </a:r>
            <a:r>
              <a:rPr lang="en-GB" dirty="0" err="1">
                <a:latin typeface="APL385 Unicode" panose="020B0709000202000203" pitchFamily="49" charset="0"/>
              </a:rPr>
              <a:t>uri</a:t>
            </a:r>
            <a:r>
              <a:rPr lang="en-GB" dirty="0">
                <a:latin typeface="APL385 Unicode" panose="020B0709000202000203" pitchFamily="49" charset="0"/>
              </a:rPr>
              <a:t>←'https://user_n:password@localhost/chatter/chat'</a:t>
            </a:r>
            <a:br>
              <a:rPr lang="en-GB" dirty="0">
                <a:latin typeface="APL385 Unicode" panose="020B0709000202000203" pitchFamily="49" charset="0"/>
              </a:rPr>
            </a:br>
            <a:r>
              <a:rPr lang="en-GB" dirty="0">
                <a:latin typeface="APL385 Unicode" panose="020B0709000202000203" pitchFamily="49" charset="0"/>
              </a:rPr>
              <a:t>      z←HttpCommand.Do 'post' </a:t>
            </a:r>
            <a:r>
              <a:rPr lang="en-GB" dirty="0" err="1">
                <a:latin typeface="APL385 Unicode" panose="020B0709000202000203" pitchFamily="49" charset="0"/>
              </a:rPr>
              <a:t>uri</a:t>
            </a:r>
            <a:r>
              <a:rPr lang="en-GB" dirty="0">
                <a:latin typeface="APL385 Unicode" panose="020B0709000202000203" pitchFamily="49" charset="0"/>
              </a:rPr>
              <a:t> '{"message":"Good morning from APL!"}' </a:t>
            </a:r>
            <a:r>
              <a:rPr lang="en-GB" dirty="0" err="1">
                <a:latin typeface="APL385 Unicode" panose="020B0709000202000203" pitchFamily="49" charset="0"/>
              </a:rPr>
              <a:t>hdrs</a:t>
            </a:r>
            <a:br>
              <a:rPr lang="en-GB" dirty="0">
                <a:latin typeface="APL385 Unicode" panose="020B0709000202000203" pitchFamily="49" charset="0"/>
              </a:rPr>
            </a:br>
            <a:br>
              <a:rPr lang="en-GB" dirty="0">
                <a:latin typeface="APL385 Unicode" panose="020B0709000202000203" pitchFamily="49" charset="0"/>
              </a:rPr>
            </a:br>
            <a:r>
              <a:rPr lang="en-GB" dirty="0">
                <a:latin typeface="APL385 Unicode" panose="020B0709000202000203" pitchFamily="49" charset="0"/>
              </a:rPr>
              <a:t>      (⎕JSON⍠'Compact' 0) ⎕JSON z.Data</a:t>
            </a:r>
            <a:br>
              <a:rPr lang="en-GB" dirty="0">
                <a:latin typeface="APL385 Unicode" panose="020B0709000202000203" pitchFamily="49" charset="0"/>
              </a:rPr>
            </a:br>
            <a:r>
              <a:rPr lang="en-GB" dirty="0">
                <a:latin typeface="APL385 Unicode" panose="020B0709000202000203" pitchFamily="49" charset="0"/>
              </a:rPr>
              <a:t>{     </a:t>
            </a:r>
            <a:br>
              <a:rPr lang="en-GB" dirty="0">
                <a:latin typeface="APL385 Unicode" panose="020B0709000202000203" pitchFamily="49" charset="0"/>
              </a:rPr>
            </a:br>
            <a:r>
              <a:rPr lang="en-GB" dirty="0">
                <a:latin typeface="APL385 Unicode" panose="020B0709000202000203" pitchFamily="49" charset="0"/>
              </a:rPr>
              <a:t>  "</a:t>
            </a:r>
            <a:r>
              <a:rPr lang="en-GB" dirty="0" err="1">
                <a:latin typeface="APL385 Unicode" panose="020B0709000202000203" pitchFamily="49" charset="0"/>
              </a:rPr>
              <a:t>createdBy</a:t>
            </a:r>
            <a:r>
              <a:rPr lang="en-GB" dirty="0">
                <a:latin typeface="APL385 Unicode" panose="020B0709000202000203" pitchFamily="49" charset="0"/>
              </a:rPr>
              <a:t>": "user_1",</a:t>
            </a:r>
            <a:br>
              <a:rPr lang="en-GB" dirty="0">
                <a:latin typeface="APL385 Unicode" panose="020B0709000202000203" pitchFamily="49" charset="0"/>
              </a:rPr>
            </a:br>
            <a:r>
              <a:rPr lang="en-GB" dirty="0">
                <a:latin typeface="APL385 Unicode" panose="020B0709000202000203" pitchFamily="49" charset="0"/>
              </a:rPr>
              <a:t>  "createdByName": "user_1", </a:t>
            </a:r>
            <a:br>
              <a:rPr lang="en-GB" dirty="0">
                <a:latin typeface="APL385 Unicode" panose="020B0709000202000203" pitchFamily="49" charset="0"/>
              </a:rPr>
            </a:br>
            <a:r>
              <a:rPr lang="en-GB" dirty="0">
                <a:latin typeface="APL385 Unicode" panose="020B0709000202000203" pitchFamily="49" charset="0"/>
              </a:rPr>
              <a:t>  "createdOn": "20190905T091203Z",</a:t>
            </a:r>
            <a:br>
              <a:rPr lang="en-GB" dirty="0">
                <a:latin typeface="APL385 Unicode" panose="020B0709000202000203" pitchFamily="49" charset="0"/>
              </a:rPr>
            </a:br>
            <a:r>
              <a:rPr lang="en-GB" dirty="0">
                <a:latin typeface="APL385 Unicode" panose="020B0709000202000203" pitchFamily="49" charset="0"/>
              </a:rPr>
              <a:t>  "href": "/chatter/chat/20190905T091203Z_55485557",</a:t>
            </a:r>
            <a:br>
              <a:rPr lang="en-GB" dirty="0">
                <a:latin typeface="APL385 Unicode" panose="020B0709000202000203" pitchFamily="49" charset="0"/>
              </a:rPr>
            </a:br>
            <a:r>
              <a:rPr lang="en-GB" dirty="0">
                <a:latin typeface="APL385 Unicode" panose="020B0709000202000203" pitchFamily="49" charset="0"/>
              </a:rPr>
              <a:t>  "message": "Good morning from APL!",</a:t>
            </a:r>
            <a:br>
              <a:rPr lang="en-GB" dirty="0">
                <a:latin typeface="APL385 Unicode" panose="020B0709000202000203" pitchFamily="49" charset="0"/>
              </a:rPr>
            </a:br>
            <a:r>
              <a:rPr lang="en-GB" dirty="0">
                <a:latin typeface="APL385 Unicode" panose="020B0709000202000203" pitchFamily="49" charset="0"/>
              </a:rPr>
              <a:t>  "s3Link": "…deleted…"</a:t>
            </a:r>
            <a:br>
              <a:rPr lang="en-GB" dirty="0">
                <a:latin typeface="APL385 Unicode" panose="020B0709000202000203" pitchFamily="49" charset="0"/>
              </a:rPr>
            </a:br>
            <a:r>
              <a:rPr lang="en-GB" dirty="0">
                <a:latin typeface="APL385 Unicode" panose="020B0709000202000203" pitchFamily="49" charset="0"/>
              </a:rPr>
              <a:t>}</a:t>
            </a:r>
          </a:p>
        </p:txBody>
      </p:sp>
    </p:spTree>
    <p:extLst>
      <p:ext uri="{BB962C8B-B14F-4D97-AF65-F5344CB8AC3E}">
        <p14:creationId xmlns:p14="http://schemas.microsoft.com/office/powerpoint/2010/main" val="91360822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E7A3C-F32C-4947-AC7F-E6AB2EE7D356}"/>
              </a:ext>
            </a:extLst>
          </p:cNvPr>
          <p:cNvSpPr>
            <a:spLocks noGrp="1"/>
          </p:cNvSpPr>
          <p:nvPr>
            <p:ph type="title"/>
          </p:nvPr>
        </p:nvSpPr>
        <p:spPr/>
        <p:txBody>
          <a:bodyPr/>
          <a:lstStyle/>
          <a:p>
            <a:r>
              <a:rPr lang="da-DK" dirty="0"/>
              <a:t>Retrieving Chat Mesages via HTTPS</a:t>
            </a:r>
            <a:endParaRPr lang="en-GB" dirty="0"/>
          </a:p>
        </p:txBody>
      </p:sp>
      <p:sp>
        <p:nvSpPr>
          <p:cNvPr id="3" name="Content Placeholder 2">
            <a:extLst>
              <a:ext uri="{FF2B5EF4-FFF2-40B4-BE49-F238E27FC236}">
                <a16:creationId xmlns:a16="http://schemas.microsoft.com/office/drawing/2014/main" id="{C9432BF5-E871-42E1-BB91-703CB2E49DB4}"/>
              </a:ext>
            </a:extLst>
          </p:cNvPr>
          <p:cNvSpPr>
            <a:spLocks noGrp="1"/>
          </p:cNvSpPr>
          <p:nvPr>
            <p:ph idx="1"/>
          </p:nvPr>
        </p:nvSpPr>
        <p:spPr>
          <a:xfrm>
            <a:off x="323527" y="1356614"/>
            <a:ext cx="8712969" cy="3447383"/>
          </a:xfrm>
        </p:spPr>
        <p:txBody>
          <a:bodyPr>
            <a:normAutofit fontScale="55000" lnSpcReduction="20000"/>
          </a:bodyPr>
          <a:lstStyle/>
          <a:p>
            <a:pPr marL="0" indent="0">
              <a:buNone/>
            </a:pPr>
            <a:r>
              <a:rPr lang="en-GB" dirty="0"/>
              <a:t>From the comment in </a:t>
            </a:r>
            <a:r>
              <a:rPr lang="en-GB" dirty="0">
                <a:latin typeface="APL385 Unicode" panose="020B0709000202000203" pitchFamily="49" charset="0"/>
              </a:rPr>
              <a:t>D19SP1.chatter.chat.GET</a:t>
            </a:r>
            <a:r>
              <a:rPr lang="en-GB" dirty="0"/>
              <a:t>:</a:t>
            </a:r>
          </a:p>
          <a:p>
            <a:pPr marL="0" indent="0">
              <a:buNone/>
            </a:pPr>
            <a:r>
              <a:rPr lang="en-GB" dirty="0">
                <a:latin typeface="APL385 Unicode" panose="020B0709000202000203" pitchFamily="49" charset="0"/>
              </a:rPr>
              <a:t>curl -u user_1:password -k -X GET https://localhost/chatter/chat/</a:t>
            </a:r>
          </a:p>
          <a:p>
            <a:pPr marL="0" indent="0">
              <a:buNone/>
            </a:pPr>
            <a:endParaRPr lang="en-GB" dirty="0">
              <a:latin typeface="APL385 Unicode" panose="020B0709000202000203" pitchFamily="49" charset="0"/>
            </a:endParaRPr>
          </a:p>
          <a:p>
            <a:pPr marL="0" indent="0">
              <a:buNone/>
            </a:pPr>
            <a:r>
              <a:rPr lang="en-GB" dirty="0">
                <a:latin typeface="APL385 Unicode" panose="020B0709000202000203" pitchFamily="49" charset="0"/>
              </a:rPr>
              <a:t>      </a:t>
            </a:r>
            <a:r>
              <a:rPr lang="en-GB" dirty="0" err="1">
                <a:latin typeface="APL385 Unicode" panose="020B0709000202000203" pitchFamily="49" charset="0"/>
              </a:rPr>
              <a:t>z←HttpCommand.Do</a:t>
            </a:r>
            <a:r>
              <a:rPr lang="en-GB" dirty="0">
                <a:latin typeface="APL385 Unicode" panose="020B0709000202000203" pitchFamily="49" charset="0"/>
              </a:rPr>
              <a:t> 'get' 'https://user_1:password@localhost/chatter/chat' </a:t>
            </a:r>
            <a:br>
              <a:rPr lang="en-GB" dirty="0">
                <a:latin typeface="APL385 Unicode" panose="020B0709000202000203" pitchFamily="49" charset="0"/>
              </a:rPr>
            </a:br>
            <a:br>
              <a:rPr lang="en-GB" dirty="0">
                <a:latin typeface="APL385 Unicode" panose="020B0709000202000203" pitchFamily="49" charset="0"/>
              </a:rPr>
            </a:br>
            <a:r>
              <a:rPr lang="en-GB" dirty="0">
                <a:latin typeface="APL385 Unicode" panose="020B0709000202000203" pitchFamily="49" charset="0"/>
              </a:rPr>
              <a:t>      (⎕</a:t>
            </a:r>
            <a:r>
              <a:rPr lang="en-GB" dirty="0" err="1">
                <a:latin typeface="APL385 Unicode" panose="020B0709000202000203" pitchFamily="49" charset="0"/>
              </a:rPr>
              <a:t>JSON⍠'Compact</a:t>
            </a:r>
            <a:r>
              <a:rPr lang="en-GB" dirty="0">
                <a:latin typeface="APL385 Unicode" panose="020B0709000202000203" pitchFamily="49" charset="0"/>
              </a:rPr>
              <a:t>' 0) ⎕JSON </a:t>
            </a:r>
            <a:r>
              <a:rPr lang="en-GB" dirty="0" err="1">
                <a:latin typeface="APL385 Unicode" panose="020B0709000202000203" pitchFamily="49" charset="0"/>
              </a:rPr>
              <a:t>z.Data</a:t>
            </a:r>
            <a:br>
              <a:rPr lang="en-GB" dirty="0">
                <a:latin typeface="APL385 Unicode" panose="020B0709000202000203" pitchFamily="49" charset="0"/>
              </a:rPr>
            </a:br>
            <a:r>
              <a:rPr lang="en-GB" dirty="0">
                <a:latin typeface="APL385 Unicode" panose="020B0709000202000203" pitchFamily="49" charset="0"/>
              </a:rPr>
              <a:t>[</a:t>
            </a:r>
            <a:br>
              <a:rPr lang="en-GB" dirty="0">
                <a:latin typeface="APL385 Unicode" panose="020B0709000202000203" pitchFamily="49" charset="0"/>
              </a:rPr>
            </a:br>
            <a:r>
              <a:rPr lang="en-GB" dirty="0">
                <a:latin typeface="APL385 Unicode" panose="020B0709000202000203" pitchFamily="49" charset="0"/>
              </a:rPr>
              <a:t>{</a:t>
            </a:r>
            <a:br>
              <a:rPr lang="en-GB" dirty="0">
                <a:latin typeface="APL385 Unicode" panose="020B0709000202000203" pitchFamily="49" charset="0"/>
              </a:rPr>
            </a:br>
            <a:r>
              <a:rPr lang="en-GB" dirty="0">
                <a:latin typeface="APL385 Unicode" panose="020B0709000202000203" pitchFamily="49" charset="0"/>
              </a:rPr>
              <a:t>    "</a:t>
            </a:r>
            <a:r>
              <a:rPr lang="en-GB" dirty="0" err="1">
                <a:latin typeface="APL385 Unicode" panose="020B0709000202000203" pitchFamily="49" charset="0"/>
              </a:rPr>
              <a:t>createdBy</a:t>
            </a:r>
            <a:r>
              <a:rPr lang="en-GB" dirty="0">
                <a:latin typeface="APL385 Unicode" panose="020B0709000202000203" pitchFamily="49" charset="0"/>
              </a:rPr>
              <a:t>": "user_1",</a:t>
            </a:r>
            <a:br>
              <a:rPr lang="en-GB" dirty="0">
                <a:latin typeface="APL385 Unicode" panose="020B0709000202000203" pitchFamily="49" charset="0"/>
              </a:rPr>
            </a:br>
            <a:r>
              <a:rPr lang="en-GB" dirty="0">
                <a:latin typeface="APL385 Unicode" panose="020B0709000202000203" pitchFamily="49" charset="0"/>
              </a:rPr>
              <a:t>    "</a:t>
            </a:r>
            <a:r>
              <a:rPr lang="en-GB" dirty="0" err="1">
                <a:latin typeface="APL385 Unicode" panose="020B0709000202000203" pitchFamily="49" charset="0"/>
              </a:rPr>
              <a:t>createdByName</a:t>
            </a:r>
            <a:r>
              <a:rPr lang="en-GB" dirty="0">
                <a:latin typeface="APL385 Unicode" panose="020B0709000202000203" pitchFamily="49" charset="0"/>
              </a:rPr>
              <a:t>": "user_1",</a:t>
            </a:r>
            <a:br>
              <a:rPr lang="en-GB" dirty="0">
                <a:latin typeface="APL385 Unicode" panose="020B0709000202000203" pitchFamily="49" charset="0"/>
              </a:rPr>
            </a:br>
            <a:r>
              <a:rPr lang="en-GB" dirty="0">
                <a:latin typeface="APL385 Unicode" panose="020B0709000202000203" pitchFamily="49" charset="0"/>
              </a:rPr>
              <a:t>    "</a:t>
            </a:r>
            <a:r>
              <a:rPr lang="en-GB" dirty="0" err="1">
                <a:latin typeface="APL385 Unicode" panose="020B0709000202000203" pitchFamily="49" charset="0"/>
              </a:rPr>
              <a:t>createdOn</a:t>
            </a:r>
            <a:r>
              <a:rPr lang="en-GB" dirty="0">
                <a:latin typeface="APL385 Unicode" panose="020B0709000202000203" pitchFamily="49" charset="0"/>
              </a:rPr>
              <a:t>": "20190905T091203Z",</a:t>
            </a:r>
            <a:br>
              <a:rPr lang="en-GB" dirty="0">
                <a:latin typeface="APL385 Unicode" panose="020B0709000202000203" pitchFamily="49" charset="0"/>
              </a:rPr>
            </a:br>
            <a:r>
              <a:rPr lang="en-GB" dirty="0">
                <a:latin typeface="APL385 Unicode" panose="020B0709000202000203" pitchFamily="49" charset="0"/>
              </a:rPr>
              <a:t>    "</a:t>
            </a:r>
            <a:r>
              <a:rPr lang="en-GB" dirty="0" err="1">
                <a:latin typeface="APL385 Unicode" panose="020B0709000202000203" pitchFamily="49" charset="0"/>
              </a:rPr>
              <a:t>href</a:t>
            </a:r>
            <a:r>
              <a:rPr lang="en-GB" dirty="0">
                <a:latin typeface="APL385 Unicode" panose="020B0709000202000203" pitchFamily="49" charset="0"/>
              </a:rPr>
              <a:t>": "/chatter/chat/20190905T091203Z_55485557",</a:t>
            </a:r>
            <a:br>
              <a:rPr lang="en-GB" dirty="0">
                <a:latin typeface="APL385 Unicode" panose="020B0709000202000203" pitchFamily="49" charset="0"/>
              </a:rPr>
            </a:br>
            <a:r>
              <a:rPr lang="en-GB" dirty="0">
                <a:latin typeface="APL385 Unicode" panose="020B0709000202000203" pitchFamily="49" charset="0"/>
              </a:rPr>
              <a:t>    "message": "Good morning from APL!",</a:t>
            </a:r>
            <a:br>
              <a:rPr lang="en-GB" dirty="0">
                <a:latin typeface="APL385 Unicode" panose="020B0709000202000203" pitchFamily="49" charset="0"/>
              </a:rPr>
            </a:br>
            <a:r>
              <a:rPr lang="en-GB" dirty="0">
                <a:latin typeface="APL385 Unicode" panose="020B0709000202000203" pitchFamily="49" charset="0"/>
              </a:rPr>
              <a:t>    "s3Link": "https://myapp-morten2.s3.eu-west-1.amazonaws.com/chatter/messages/user_1/20190905T091203Z_55485557?fetch-owner=</a:t>
            </a:r>
            <a:r>
              <a:rPr lang="en-GB" dirty="0" err="1">
                <a:latin typeface="APL385 Unicode" panose="020B0709000202000203" pitchFamily="49" charset="0"/>
              </a:rPr>
              <a:t>true&amp;list-type</a:t>
            </a:r>
            <a:r>
              <a:rPr lang="en-GB" dirty="0">
                <a:latin typeface="APL385 Unicode" panose="020B0709000202000203" pitchFamily="49" charset="0"/>
              </a:rPr>
              <a:t>=2&amp;prefix=chatter"</a:t>
            </a:r>
          </a:p>
          <a:p>
            <a:pPr marL="0" indent="0">
              <a:buNone/>
            </a:pPr>
            <a:r>
              <a:rPr lang="en-GB" dirty="0">
                <a:latin typeface="APL385 Unicode" panose="020B0709000202000203" pitchFamily="49" charset="0"/>
              </a:rPr>
              <a:t>  },</a:t>
            </a:r>
          </a:p>
        </p:txBody>
      </p:sp>
    </p:spTree>
    <p:extLst>
      <p:ext uri="{BB962C8B-B14F-4D97-AF65-F5344CB8AC3E}">
        <p14:creationId xmlns:p14="http://schemas.microsoft.com/office/powerpoint/2010/main" val="144330303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6D2FA-383D-4449-8739-8A1277ED46D6}"/>
              </a:ext>
            </a:extLst>
          </p:cNvPr>
          <p:cNvSpPr>
            <a:spLocks noGrp="1"/>
          </p:cNvSpPr>
          <p:nvPr>
            <p:ph type="title"/>
          </p:nvPr>
        </p:nvSpPr>
        <p:spPr/>
        <p:txBody>
          <a:bodyPr/>
          <a:lstStyle/>
          <a:p>
            <a:r>
              <a:rPr lang="da-DK" dirty="0"/>
              <a:t>Retrieving Chat Messages from S3</a:t>
            </a:r>
            <a:endParaRPr lang="en-GB" dirty="0"/>
          </a:p>
        </p:txBody>
      </p:sp>
      <p:sp>
        <p:nvSpPr>
          <p:cNvPr id="3" name="Content Placeholder 2">
            <a:extLst>
              <a:ext uri="{FF2B5EF4-FFF2-40B4-BE49-F238E27FC236}">
                <a16:creationId xmlns:a16="http://schemas.microsoft.com/office/drawing/2014/main" id="{BA2BD741-C628-4111-9D86-1DAAFBF59E06}"/>
              </a:ext>
            </a:extLst>
          </p:cNvPr>
          <p:cNvSpPr>
            <a:spLocks noGrp="1"/>
          </p:cNvSpPr>
          <p:nvPr>
            <p:ph idx="1"/>
          </p:nvPr>
        </p:nvSpPr>
        <p:spPr>
          <a:xfrm>
            <a:off x="323527" y="1356615"/>
            <a:ext cx="8478943" cy="3150350"/>
          </a:xfrm>
        </p:spPr>
        <p:txBody>
          <a:bodyPr>
            <a:normAutofit/>
          </a:bodyPr>
          <a:lstStyle/>
          <a:p>
            <a:pPr marL="0" indent="0">
              <a:buNone/>
            </a:pPr>
            <a:r>
              <a:rPr lang="en-GB" sz="1400" dirty="0">
                <a:latin typeface="APL385 Unicode" panose="020B0709000202000203" pitchFamily="49" charset="0"/>
              </a:rPr>
              <a:t>      c←aws.Client.New 's3' 'eu-west-1'</a:t>
            </a:r>
            <a:br>
              <a:rPr lang="en-GB" sz="1400" dirty="0">
                <a:latin typeface="APL385 Unicode" panose="020B0709000202000203" pitchFamily="49" charset="0"/>
              </a:rPr>
            </a:br>
            <a:r>
              <a:rPr lang="en-GB" sz="1400" dirty="0">
                <a:latin typeface="APL385 Unicode" panose="020B0709000202000203" pitchFamily="49" charset="0"/>
              </a:rPr>
              <a:t>      c.(AccessKey SecretKey)←keys</a:t>
            </a:r>
          </a:p>
          <a:p>
            <a:pPr marL="0" indent="0">
              <a:buNone/>
            </a:pPr>
            <a:br>
              <a:rPr lang="en-GB" sz="1400" dirty="0">
                <a:latin typeface="APL385 Unicode" panose="020B0709000202000203" pitchFamily="49" charset="0"/>
              </a:rPr>
            </a:br>
            <a:r>
              <a:rPr lang="en-GB" sz="1400" dirty="0">
                <a:latin typeface="APL385 Unicode" panose="020B0709000202000203" pitchFamily="49" charset="0"/>
              </a:rPr>
              <a:t>      b←aws.S3.Bucket.New c 'myapp-morten2'</a:t>
            </a:r>
          </a:p>
          <a:p>
            <a:pPr marL="0" indent="0">
              <a:buNone/>
            </a:pPr>
            <a:br>
              <a:rPr lang="en-GB" sz="1400" dirty="0">
                <a:latin typeface="APL385 Unicode" panose="020B0709000202000203" pitchFamily="49" charset="0"/>
              </a:rPr>
            </a:br>
            <a:r>
              <a:rPr lang="en-GB" sz="1400" dirty="0">
                <a:latin typeface="APL385 Unicode" panose="020B0709000202000203" pitchFamily="49" charset="0"/>
              </a:rPr>
              <a:t>      obs←b.GetObjects '' 0 'chatter'</a:t>
            </a:r>
            <a:br>
              <a:rPr lang="en-GB" sz="1400" dirty="0">
                <a:latin typeface="APL385 Unicode" panose="020B0709000202000203" pitchFamily="49" charset="0"/>
              </a:rPr>
            </a:br>
            <a:r>
              <a:rPr lang="en-GB" sz="1400" dirty="0">
                <a:latin typeface="APL385 Unicode" panose="020B0709000202000203" pitchFamily="49" charset="0"/>
              </a:rPr>
              <a:t>      </a:t>
            </a:r>
            <a:r>
              <a:rPr lang="en-GB" sz="1400" dirty="0" err="1">
                <a:latin typeface="APL385 Unicode" panose="020B0709000202000203" pitchFamily="49" charset="0"/>
              </a:rPr>
              <a:t>obs.GetValue</a:t>
            </a:r>
            <a:br>
              <a:rPr lang="en-GB" sz="1400" dirty="0">
                <a:latin typeface="APL385 Unicode" panose="020B0709000202000203" pitchFamily="49" charset="0"/>
              </a:rPr>
            </a:br>
            <a:r>
              <a:rPr lang="en-GB" sz="1400" dirty="0">
                <a:latin typeface="APL385 Unicode" panose="020B0709000202000203" pitchFamily="49" charset="0"/>
              </a:rPr>
              <a:t>      ↑obs.((¯1↓¯7↑Folder) ((8⍴1 1 0)\6↑9↓Key) (⎕JSON Value).message)</a:t>
            </a:r>
            <a:br>
              <a:rPr lang="en-GB" sz="1400" dirty="0">
                <a:latin typeface="APL385 Unicode" panose="020B0709000202000203" pitchFamily="49" charset="0"/>
              </a:rPr>
            </a:br>
            <a:r>
              <a:rPr lang="en-GB" sz="1400" dirty="0">
                <a:latin typeface="APL385 Unicode" panose="020B0709000202000203" pitchFamily="49" charset="0"/>
              </a:rPr>
              <a:t> user_1  07 58 27  Good morning!              </a:t>
            </a:r>
            <a:br>
              <a:rPr lang="en-GB" sz="1400" dirty="0">
                <a:latin typeface="APL385 Unicode" panose="020B0709000202000203" pitchFamily="49" charset="0"/>
              </a:rPr>
            </a:br>
            <a:r>
              <a:rPr lang="en-GB" sz="1400" dirty="0">
                <a:latin typeface="APL385 Unicode" panose="020B0709000202000203" pitchFamily="49" charset="0"/>
              </a:rPr>
              <a:t> user_1  08 05 26  Good morning to you!       </a:t>
            </a:r>
            <a:br>
              <a:rPr lang="en-GB" sz="1400" dirty="0">
                <a:latin typeface="APL385 Unicode" panose="020B0709000202000203" pitchFamily="49" charset="0"/>
              </a:rPr>
            </a:br>
            <a:r>
              <a:rPr lang="en-GB" sz="1400" dirty="0">
                <a:latin typeface="APL385 Unicode" panose="020B0709000202000203" pitchFamily="49" charset="0"/>
              </a:rPr>
              <a:t> user_1  09 12 03  Good morning from APL!     </a:t>
            </a:r>
            <a:br>
              <a:rPr lang="en-GB" sz="1400" dirty="0">
                <a:latin typeface="APL385 Unicode" panose="020B0709000202000203" pitchFamily="49" charset="0"/>
              </a:rPr>
            </a:br>
            <a:r>
              <a:rPr lang="en-GB" sz="1400" dirty="0">
                <a:latin typeface="APL385 Unicode" panose="020B0709000202000203" pitchFamily="49" charset="0"/>
              </a:rPr>
              <a:t> user_1  09 16 55  Another greeting from APL!</a:t>
            </a:r>
          </a:p>
          <a:p>
            <a:pPr marL="0" indent="0">
              <a:buNone/>
            </a:pPr>
            <a:endParaRPr lang="en-GB" sz="1400" dirty="0">
              <a:latin typeface="APL385 Unicode" panose="020B0709000202000203" pitchFamily="49" charset="0"/>
            </a:endParaRPr>
          </a:p>
        </p:txBody>
      </p:sp>
    </p:spTree>
    <p:extLst>
      <p:ext uri="{BB962C8B-B14F-4D97-AF65-F5344CB8AC3E}">
        <p14:creationId xmlns:p14="http://schemas.microsoft.com/office/powerpoint/2010/main" val="84233149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3A54E-44FE-4231-8B99-FEA4DE4E7E3F}"/>
              </a:ext>
            </a:extLst>
          </p:cNvPr>
          <p:cNvSpPr>
            <a:spLocks noGrp="1"/>
          </p:cNvSpPr>
          <p:nvPr>
            <p:ph type="title"/>
          </p:nvPr>
        </p:nvSpPr>
        <p:spPr/>
        <p:txBody>
          <a:bodyPr/>
          <a:lstStyle/>
          <a:p>
            <a:r>
              <a:rPr lang="da-DK" dirty="0"/>
              <a:t>Session 2 Exercise</a:t>
            </a:r>
            <a:endParaRPr lang="en-GB" dirty="0"/>
          </a:p>
        </p:txBody>
      </p:sp>
      <p:sp>
        <p:nvSpPr>
          <p:cNvPr id="3" name="Content Placeholder 2">
            <a:extLst>
              <a:ext uri="{FF2B5EF4-FFF2-40B4-BE49-F238E27FC236}">
                <a16:creationId xmlns:a16="http://schemas.microsoft.com/office/drawing/2014/main" id="{1D6CC4D3-BF02-45DF-8456-A337F3E8A3FC}"/>
              </a:ext>
            </a:extLst>
          </p:cNvPr>
          <p:cNvSpPr>
            <a:spLocks noGrp="1"/>
          </p:cNvSpPr>
          <p:nvPr>
            <p:ph idx="1"/>
          </p:nvPr>
        </p:nvSpPr>
        <p:spPr>
          <a:xfrm>
            <a:off x="323527" y="1356615"/>
            <a:ext cx="7488833" cy="3150350"/>
          </a:xfrm>
        </p:spPr>
        <p:txBody>
          <a:bodyPr>
            <a:normAutofit/>
          </a:bodyPr>
          <a:lstStyle/>
          <a:p>
            <a:r>
              <a:rPr lang="da-DK" dirty="0"/>
              <a:t>Add a DELETE method </a:t>
            </a:r>
            <a:br>
              <a:rPr lang="da-DK" dirty="0"/>
            </a:br>
            <a:r>
              <a:rPr lang="da-DK" sz="1600" dirty="0"/>
              <a:t>DELETE </a:t>
            </a:r>
            <a:r>
              <a:rPr lang="en-GB" sz="1600" dirty="0">
                <a:latin typeface="APL385 Unicode" panose="020B0709000202000203" pitchFamily="49" charset="0"/>
              </a:rPr>
              <a:t>/chatter/20190905T091203Z_55485557</a:t>
            </a:r>
          </a:p>
          <a:p>
            <a:r>
              <a:rPr lang="da-DK" dirty="0"/>
              <a:t>Talk Norbert into granting YOU access to DELETE </a:t>
            </a:r>
          </a:p>
          <a:p>
            <a:pPr lvl="1"/>
            <a:r>
              <a:rPr lang="da-DK" dirty="0"/>
              <a:t>(he is able to put a new _accessTable into S3)</a:t>
            </a:r>
          </a:p>
          <a:p>
            <a:r>
              <a:rPr lang="da-DK" dirty="0"/>
              <a:t>DELETE a message</a:t>
            </a:r>
          </a:p>
          <a:p>
            <a:endParaRPr lang="en-GB" dirty="0"/>
          </a:p>
        </p:txBody>
      </p:sp>
    </p:spTree>
    <p:extLst>
      <p:ext uri="{BB962C8B-B14F-4D97-AF65-F5344CB8AC3E}">
        <p14:creationId xmlns:p14="http://schemas.microsoft.com/office/powerpoint/2010/main" val="139455431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4A053-9752-4519-85A8-5A14F3BDB4D3}"/>
              </a:ext>
            </a:extLst>
          </p:cNvPr>
          <p:cNvSpPr>
            <a:spLocks noGrp="1"/>
          </p:cNvSpPr>
          <p:nvPr>
            <p:ph type="title"/>
          </p:nvPr>
        </p:nvSpPr>
        <p:spPr/>
        <p:txBody>
          <a:bodyPr/>
          <a:lstStyle/>
          <a:p>
            <a:r>
              <a:rPr lang="da-DK" dirty="0"/>
              <a:t>Session 3   16:45-17:30</a:t>
            </a:r>
            <a:endParaRPr lang="en-GB" dirty="0"/>
          </a:p>
        </p:txBody>
      </p:sp>
      <p:sp>
        <p:nvSpPr>
          <p:cNvPr id="3" name="Content Placeholder 2">
            <a:extLst>
              <a:ext uri="{FF2B5EF4-FFF2-40B4-BE49-F238E27FC236}">
                <a16:creationId xmlns:a16="http://schemas.microsoft.com/office/drawing/2014/main" id="{24327D0D-233F-4E8F-95DE-D5FC8FDCE041}"/>
              </a:ext>
            </a:extLst>
          </p:cNvPr>
          <p:cNvSpPr>
            <a:spLocks noGrp="1"/>
          </p:cNvSpPr>
          <p:nvPr>
            <p:ph idx="1"/>
          </p:nvPr>
        </p:nvSpPr>
        <p:spPr/>
        <p:txBody>
          <a:bodyPr>
            <a:normAutofit fontScale="92500" lnSpcReduction="20000"/>
          </a:bodyPr>
          <a:lstStyle/>
          <a:p>
            <a:pPr marL="0" indent="0">
              <a:buNone/>
            </a:pPr>
            <a:r>
              <a:rPr lang="da-DK" dirty="0"/>
              <a:t>Norbert:</a:t>
            </a:r>
          </a:p>
          <a:p>
            <a:r>
              <a:rPr lang="da-DK" dirty="0"/>
              <a:t>Show how to configure a AWS EC2 VM to run Dyalog APL and allow RIDE connections</a:t>
            </a:r>
          </a:p>
          <a:p>
            <a:r>
              <a:rPr lang="da-DK" dirty="0"/>
              <a:t>git clone and run the app</a:t>
            </a:r>
          </a:p>
          <a:p>
            <a:r>
              <a:rPr lang="da-DK" dirty="0"/>
              <a:t>also install Docker</a:t>
            </a:r>
          </a:p>
          <a:p>
            <a:pPr marL="0" indent="0">
              <a:buNone/>
            </a:pPr>
            <a:r>
              <a:rPr lang="da-DK" dirty="0"/>
              <a:t>Morten</a:t>
            </a:r>
          </a:p>
          <a:p>
            <a:r>
              <a:rPr lang="da-DK" dirty="0"/>
              <a:t>Explain a bit about Docker</a:t>
            </a:r>
          </a:p>
          <a:p>
            <a:r>
              <a:rPr lang="da-DK" dirty="0"/>
              <a:t>Explain the Dockerfile and how it automates everything that Norbert did manually above</a:t>
            </a:r>
          </a:p>
          <a:p>
            <a:pPr marL="0" indent="0">
              <a:buNone/>
            </a:pPr>
            <a:endParaRPr lang="da-DK" dirty="0"/>
          </a:p>
          <a:p>
            <a:endParaRPr lang="da-DK" dirty="0"/>
          </a:p>
        </p:txBody>
      </p:sp>
      <p:sp>
        <p:nvSpPr>
          <p:cNvPr id="4" name="Content Placeholder 3">
            <a:extLst>
              <a:ext uri="{FF2B5EF4-FFF2-40B4-BE49-F238E27FC236}">
                <a16:creationId xmlns:a16="http://schemas.microsoft.com/office/drawing/2014/main" id="{DB9283DF-E948-4B45-B6EF-72A2378074DA}"/>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18436272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FEA62-8688-4D94-8E0D-9806C796A09D}"/>
              </a:ext>
            </a:extLst>
          </p:cNvPr>
          <p:cNvSpPr>
            <a:spLocks noGrp="1"/>
          </p:cNvSpPr>
          <p:nvPr>
            <p:ph type="title"/>
          </p:nvPr>
        </p:nvSpPr>
        <p:spPr/>
        <p:txBody>
          <a:bodyPr/>
          <a:lstStyle/>
          <a:p>
            <a:r>
              <a:rPr lang="da-DK" dirty="0"/>
              <a:t>Amazon Elastic Compute Cloud (EC2)</a:t>
            </a:r>
            <a:endParaRPr lang="en-GB" dirty="0"/>
          </a:p>
        </p:txBody>
      </p:sp>
      <p:sp>
        <p:nvSpPr>
          <p:cNvPr id="3" name="Content Placeholder 2">
            <a:extLst>
              <a:ext uri="{FF2B5EF4-FFF2-40B4-BE49-F238E27FC236}">
                <a16:creationId xmlns:a16="http://schemas.microsoft.com/office/drawing/2014/main" id="{1921BFFB-43DF-443F-BB00-7C62B28FA988}"/>
              </a:ext>
            </a:extLst>
          </p:cNvPr>
          <p:cNvSpPr>
            <a:spLocks noGrp="1"/>
          </p:cNvSpPr>
          <p:nvPr>
            <p:ph idx="1"/>
          </p:nvPr>
        </p:nvSpPr>
        <p:spPr>
          <a:xfrm>
            <a:off x="1403648" y="1779662"/>
            <a:ext cx="4176465" cy="1719191"/>
          </a:xfrm>
        </p:spPr>
        <p:txBody>
          <a:bodyPr>
            <a:normAutofit fontScale="62500" lnSpcReduction="20000"/>
          </a:bodyPr>
          <a:lstStyle/>
          <a:p>
            <a:pPr marL="0" indent="0">
              <a:buNone/>
            </a:pPr>
            <a:r>
              <a:rPr lang="da-DK" dirty="0"/>
              <a:t>"</a:t>
            </a:r>
            <a:r>
              <a:rPr lang="en-GB" dirty="0"/>
              <a:t>Amazon Elastic Compute Cloud (Amazon </a:t>
            </a:r>
            <a:r>
              <a:rPr lang="en-GB" b="1" i="1" dirty="0"/>
              <a:t>EC2</a:t>
            </a:r>
            <a:r>
              <a:rPr lang="en-GB" dirty="0"/>
              <a:t>) is a web service that provides secure, resizable compute capacity in the cloud. </a:t>
            </a:r>
          </a:p>
          <a:p>
            <a:pPr marL="0" indent="0">
              <a:buNone/>
            </a:pPr>
            <a:r>
              <a:rPr lang="en-GB" dirty="0"/>
              <a:t>It is designed to make web-scale cloud computing easier for developers. </a:t>
            </a:r>
          </a:p>
          <a:p>
            <a:pPr marL="0" indent="0">
              <a:buNone/>
            </a:pPr>
            <a:r>
              <a:rPr lang="en-GB" dirty="0"/>
              <a:t>Amazon </a:t>
            </a:r>
            <a:r>
              <a:rPr lang="en-GB" b="1" i="1" dirty="0"/>
              <a:t>EC2's</a:t>
            </a:r>
            <a:r>
              <a:rPr lang="en-GB" dirty="0"/>
              <a:t> simple web service interface allows you to obtain and configure capacity with minimal friction."</a:t>
            </a:r>
          </a:p>
        </p:txBody>
      </p:sp>
      <p:pic>
        <p:nvPicPr>
          <p:cNvPr id="2050" name="Picture 2" descr="Image result for amazon ec2 logo">
            <a:extLst>
              <a:ext uri="{FF2B5EF4-FFF2-40B4-BE49-F238E27FC236}">
                <a16:creationId xmlns:a16="http://schemas.microsoft.com/office/drawing/2014/main" id="{9BB3B58B-3422-482C-9E20-B00FC25C97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275606"/>
            <a:ext cx="3429000" cy="2190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27533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24E32-4669-42BC-BA51-B0C238AB5AB5}"/>
              </a:ext>
            </a:extLst>
          </p:cNvPr>
          <p:cNvSpPr>
            <a:spLocks noGrp="1"/>
          </p:cNvSpPr>
          <p:nvPr>
            <p:ph type="title"/>
          </p:nvPr>
        </p:nvSpPr>
        <p:spPr/>
        <p:txBody>
          <a:bodyPr/>
          <a:lstStyle/>
          <a:p>
            <a:r>
              <a:rPr lang="da-DK" dirty="0"/>
              <a:t>Demo: Setting D19SP1 up on Amazon EC2</a:t>
            </a:r>
            <a:endParaRPr lang="en-GB" dirty="0"/>
          </a:p>
        </p:txBody>
      </p:sp>
      <p:sp>
        <p:nvSpPr>
          <p:cNvPr id="3" name="Content Placeholder 2">
            <a:extLst>
              <a:ext uri="{FF2B5EF4-FFF2-40B4-BE49-F238E27FC236}">
                <a16:creationId xmlns:a16="http://schemas.microsoft.com/office/drawing/2014/main" id="{0BD8795F-3D8E-4CFC-A482-3C48D99DAE99}"/>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AC4FE037-AEB4-410E-A0E0-32D993A88555}"/>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1026260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4A053-9752-4519-85A8-5A14F3BDB4D3}"/>
              </a:ext>
            </a:extLst>
          </p:cNvPr>
          <p:cNvSpPr>
            <a:spLocks noGrp="1"/>
          </p:cNvSpPr>
          <p:nvPr>
            <p:ph type="title"/>
          </p:nvPr>
        </p:nvSpPr>
        <p:spPr/>
        <p:txBody>
          <a:bodyPr/>
          <a:lstStyle/>
          <a:p>
            <a:r>
              <a:rPr lang="da-DK" dirty="0"/>
              <a:t>Acre Desktop</a:t>
            </a:r>
            <a:endParaRPr lang="en-GB" dirty="0"/>
          </a:p>
        </p:txBody>
      </p:sp>
      <p:sp>
        <p:nvSpPr>
          <p:cNvPr id="3" name="Content Placeholder 2">
            <a:extLst>
              <a:ext uri="{FF2B5EF4-FFF2-40B4-BE49-F238E27FC236}">
                <a16:creationId xmlns:a16="http://schemas.microsoft.com/office/drawing/2014/main" id="{24327D0D-233F-4E8F-95DE-D5FC8FDCE041}"/>
              </a:ext>
            </a:extLst>
          </p:cNvPr>
          <p:cNvSpPr>
            <a:spLocks noGrp="1"/>
          </p:cNvSpPr>
          <p:nvPr>
            <p:ph idx="1"/>
          </p:nvPr>
        </p:nvSpPr>
        <p:spPr/>
        <p:txBody>
          <a:bodyPr/>
          <a:lstStyle/>
          <a:p>
            <a:endParaRPr lang="da-DK" dirty="0"/>
          </a:p>
          <a:p>
            <a:endParaRPr lang="en-GB" dirty="0"/>
          </a:p>
        </p:txBody>
      </p:sp>
      <p:sp>
        <p:nvSpPr>
          <p:cNvPr id="4" name="Content Placeholder 3">
            <a:extLst>
              <a:ext uri="{FF2B5EF4-FFF2-40B4-BE49-F238E27FC236}">
                <a16:creationId xmlns:a16="http://schemas.microsoft.com/office/drawing/2014/main" id="{DB9283DF-E948-4B45-B6EF-72A2378074DA}"/>
              </a:ext>
            </a:extLst>
          </p:cNvPr>
          <p:cNvSpPr>
            <a:spLocks noGrp="1"/>
          </p:cNvSpPr>
          <p:nvPr>
            <p:ph idx="10"/>
          </p:nvPr>
        </p:nvSpPr>
        <p:spPr>
          <a:xfrm>
            <a:off x="5868144" y="656555"/>
            <a:ext cx="3096343" cy="1323439"/>
          </a:xfrm>
          <a:solidFill>
            <a:srgbClr val="EFEFBE"/>
          </a:solidFill>
          <a:ln>
            <a:solidFill>
              <a:schemeClr val="tx1"/>
            </a:solidFill>
          </a:ln>
        </p:spPr>
        <p:txBody>
          <a:bodyPr>
            <a:normAutofit/>
          </a:bodyPr>
          <a:lstStyle/>
          <a:p>
            <a:r>
              <a:rPr lang="en-GB" sz="900" dirty="0">
                <a:latin typeface="APL385 Unicode" panose="020B0709000202000203" pitchFamily="49" charset="0"/>
              </a:rPr>
              <a:t>D19SP1\</a:t>
            </a:r>
            <a:r>
              <a:rPr lang="en-GB" sz="900" dirty="0" err="1">
                <a:latin typeface="APL385 Unicode" panose="020B0709000202000203" pitchFamily="49" charset="0"/>
              </a:rPr>
              <a:t>acre.config</a:t>
            </a:r>
            <a:endParaRPr lang="en-GB" sz="900" dirty="0">
              <a:latin typeface="APL385 Unicode" panose="020B0709000202000203" pitchFamily="49" charset="0"/>
            </a:endParaRPr>
          </a:p>
          <a:p>
            <a:r>
              <a:rPr lang="en-GB" sz="900" dirty="0">
                <a:latin typeface="APL385 Unicode" panose="020B0709000202000203" pitchFamily="49" charset="0"/>
              </a:rPr>
              <a:t>[</a:t>
            </a:r>
            <a:br>
              <a:rPr lang="en-GB" sz="900" dirty="0">
                <a:latin typeface="APL385 Unicode" panose="020B0709000202000203" pitchFamily="49" charset="0"/>
              </a:rPr>
            </a:br>
            <a:r>
              <a:rPr lang="en-GB" sz="900" dirty="0">
                <a:latin typeface="APL385 Unicode" panose="020B0709000202000203" pitchFamily="49" charset="0"/>
              </a:rPr>
              <a:t>   </a:t>
            </a:r>
            <a:r>
              <a:rPr lang="en-GB" sz="900" dirty="0" err="1">
                <a:latin typeface="APL385 Unicode" panose="020B0709000202000203" pitchFamily="49" charset="0"/>
              </a:rPr>
              <a:t>CaseCode</a:t>
            </a:r>
            <a:r>
              <a:rPr lang="en-GB" sz="900" dirty="0">
                <a:latin typeface="APL385 Unicode" panose="020B0709000202000203" pitchFamily="49" charset="0"/>
              </a:rPr>
              <a:t>←'Off'</a:t>
            </a:r>
            <a:br>
              <a:rPr lang="en-GB" sz="900" dirty="0">
                <a:latin typeface="APL385 Unicode" panose="020B0709000202000203" pitchFamily="49" charset="0"/>
              </a:rPr>
            </a:br>
            <a:r>
              <a:rPr lang="en-GB" sz="900" dirty="0">
                <a:latin typeface="APL385 Unicode" panose="020B0709000202000203" pitchFamily="49" charset="0"/>
              </a:rPr>
              <a:t>   </a:t>
            </a:r>
            <a:r>
              <a:rPr lang="en-GB" sz="900" dirty="0" err="1">
                <a:latin typeface="APL385 Unicode" panose="020B0709000202000203" pitchFamily="49" charset="0"/>
              </a:rPr>
              <a:t>KeepHistory</a:t>
            </a:r>
            <a:r>
              <a:rPr lang="en-GB" sz="900" dirty="0">
                <a:latin typeface="APL385 Unicode" panose="020B0709000202000203" pitchFamily="49" charset="0"/>
              </a:rPr>
              <a:t>←'Off'</a:t>
            </a:r>
            <a:br>
              <a:rPr lang="en-GB" sz="900" dirty="0">
                <a:latin typeface="APL385 Unicode" panose="020B0709000202000203" pitchFamily="49" charset="0"/>
              </a:rPr>
            </a:br>
            <a:r>
              <a:rPr lang="en-GB" sz="900" dirty="0">
                <a:latin typeface="APL385 Unicode" panose="020B0709000202000203" pitchFamily="49" charset="0"/>
              </a:rPr>
              <a:t>   Open←'</a:t>
            </a:r>
            <a:r>
              <a:rPr lang="en-GB" sz="900" dirty="0" err="1">
                <a:latin typeface="APL385 Unicode" panose="020B0709000202000203" pitchFamily="49" charset="0"/>
              </a:rPr>
              <a:t>DyalogDCL</a:t>
            </a:r>
            <a:r>
              <a:rPr lang="en-GB" sz="900" dirty="0">
                <a:latin typeface="APL385 Unicode" panose="020B0709000202000203" pitchFamily="49" charset="0"/>
              </a:rPr>
              <a:t>' '</a:t>
            </a:r>
            <a:r>
              <a:rPr lang="en-GB" sz="900" dirty="0" err="1">
                <a:latin typeface="APL385 Unicode" panose="020B0709000202000203" pitchFamily="49" charset="0"/>
              </a:rPr>
              <a:t>AWSTools</a:t>
            </a:r>
            <a:r>
              <a:rPr lang="en-GB" sz="900" dirty="0">
                <a:latin typeface="APL385 Unicode" panose="020B0709000202000203" pitchFamily="49" charset="0"/>
              </a:rPr>
              <a:t>'</a:t>
            </a:r>
            <a:br>
              <a:rPr lang="en-GB" sz="900" dirty="0">
                <a:latin typeface="APL385 Unicode" panose="020B0709000202000203" pitchFamily="49" charset="0"/>
              </a:rPr>
            </a:br>
            <a:r>
              <a:rPr lang="en-GB" sz="900" dirty="0">
                <a:latin typeface="APL385 Unicode" panose="020B0709000202000203" pitchFamily="49" charset="0"/>
              </a:rPr>
              <a:t>   </a:t>
            </a:r>
            <a:r>
              <a:rPr lang="en-GB" sz="900" dirty="0" err="1">
                <a:latin typeface="APL385 Unicode" panose="020B0709000202000203" pitchFamily="49" charset="0"/>
              </a:rPr>
              <a:t>ProjectSpace</a:t>
            </a:r>
            <a:r>
              <a:rPr lang="en-GB" sz="900" dirty="0">
                <a:latin typeface="APL385 Unicode" panose="020B0709000202000203" pitchFamily="49" charset="0"/>
              </a:rPr>
              <a:t>←'#.D19SP1'</a:t>
            </a:r>
            <a:br>
              <a:rPr lang="en-GB" sz="900" dirty="0">
                <a:latin typeface="APL385 Unicode" panose="020B0709000202000203" pitchFamily="49" charset="0"/>
              </a:rPr>
            </a:br>
            <a:r>
              <a:rPr lang="en-GB" sz="900" dirty="0">
                <a:latin typeface="APL385 Unicode" panose="020B0709000202000203" pitchFamily="49" charset="0"/>
              </a:rPr>
              <a:t>   </a:t>
            </a:r>
            <a:r>
              <a:rPr lang="en-GB" sz="900" dirty="0" err="1">
                <a:latin typeface="APL385 Unicode" panose="020B0709000202000203" pitchFamily="49" charset="0"/>
              </a:rPr>
              <a:t>SCMexit</a:t>
            </a:r>
            <a:r>
              <a:rPr lang="en-GB" sz="900" dirty="0">
                <a:latin typeface="APL385 Unicode" panose="020B0709000202000203" pitchFamily="49" charset="0"/>
              </a:rPr>
              <a:t>←''</a:t>
            </a:r>
            <a:br>
              <a:rPr lang="en-GB" sz="900" dirty="0">
                <a:latin typeface="APL385 Unicode" panose="020B0709000202000203" pitchFamily="49" charset="0"/>
              </a:rPr>
            </a:br>
            <a:r>
              <a:rPr lang="en-GB" sz="900" dirty="0">
                <a:latin typeface="APL385 Unicode" panose="020B0709000202000203" pitchFamily="49" charset="0"/>
              </a:rPr>
              <a:t>   </a:t>
            </a:r>
            <a:r>
              <a:rPr lang="en-GB" sz="900" dirty="0" err="1">
                <a:latin typeface="APL385 Unicode" panose="020B0709000202000203" pitchFamily="49" charset="0"/>
              </a:rPr>
              <a:t>StartUp</a:t>
            </a:r>
            <a:r>
              <a:rPr lang="en-GB" sz="900" dirty="0">
                <a:latin typeface="APL385 Unicode" panose="020B0709000202000203" pitchFamily="49" charset="0"/>
              </a:rPr>
              <a:t>←''</a:t>
            </a:r>
            <a:br>
              <a:rPr lang="en-GB" sz="900" dirty="0">
                <a:latin typeface="APL385 Unicode" panose="020B0709000202000203" pitchFamily="49" charset="0"/>
              </a:rPr>
            </a:br>
            <a:r>
              <a:rPr lang="en-GB" sz="900" dirty="0">
                <a:latin typeface="APL385 Unicode" panose="020B0709000202000203" pitchFamily="49" charset="0"/>
              </a:rPr>
              <a:t>   </a:t>
            </a:r>
            <a:r>
              <a:rPr lang="en-GB" sz="900" dirty="0" err="1">
                <a:latin typeface="APL385 Unicode" panose="020B0709000202000203" pitchFamily="49" charset="0"/>
              </a:rPr>
              <a:t>Variables←'Off</a:t>
            </a:r>
            <a:r>
              <a:rPr lang="en-GB" sz="900" dirty="0">
                <a:latin typeface="APL385 Unicode" panose="020B0709000202000203" pitchFamily="49" charset="0"/>
              </a:rPr>
              <a:t>' </a:t>
            </a:r>
            <a:br>
              <a:rPr lang="en-GB" sz="900" dirty="0">
                <a:latin typeface="APL385 Unicode" panose="020B0709000202000203" pitchFamily="49" charset="0"/>
              </a:rPr>
            </a:br>
            <a:r>
              <a:rPr lang="en-GB" sz="900" dirty="0">
                <a:latin typeface="APL385 Unicode" panose="020B0709000202000203" pitchFamily="49" charset="0"/>
              </a:rPr>
              <a:t>]</a:t>
            </a:r>
          </a:p>
        </p:txBody>
      </p:sp>
      <p:sp>
        <p:nvSpPr>
          <p:cNvPr id="5" name="Rectangle 1">
            <a:extLst>
              <a:ext uri="{FF2B5EF4-FFF2-40B4-BE49-F238E27FC236}">
                <a16:creationId xmlns:a16="http://schemas.microsoft.com/office/drawing/2014/main" id="{1100E100-B7BA-4D23-A90D-11ED665FC765}"/>
              </a:ext>
            </a:extLst>
          </p:cNvPr>
          <p:cNvSpPr>
            <a:spLocks noChangeArrowheads="1"/>
          </p:cNvSpPr>
          <p:nvPr/>
        </p:nvSpPr>
        <p:spPr bwMode="auto">
          <a:xfrm>
            <a:off x="379438" y="1293608"/>
            <a:ext cx="5032147"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1000" b="0" i="0" u="none" strike="noStrike" cap="none" normalizeH="0" baseline="0" dirty="0">
                <a:ln>
                  <a:noFill/>
                </a:ln>
                <a:solidFill>
                  <a:schemeClr val="tx1"/>
                </a:solidFill>
                <a:effectLst/>
                <a:latin typeface="APL385 Unicode" panose="020B0709000202000203" pitchFamily="49" charset="0"/>
              </a:rPr>
              <a:t>      ]</a:t>
            </a:r>
            <a:r>
              <a:rPr kumimoji="0" lang="en-US" altLang="en-US" sz="1000" b="0" i="0" u="none" strike="noStrike" cap="none" normalizeH="0" baseline="0" dirty="0" err="1">
                <a:ln>
                  <a:noFill/>
                </a:ln>
                <a:solidFill>
                  <a:schemeClr val="tx1"/>
                </a:solidFill>
                <a:effectLst/>
                <a:latin typeface="APL385 Unicode" panose="020B0709000202000203" pitchFamily="49" charset="0"/>
              </a:rPr>
              <a:t>acre.openproject</a:t>
            </a:r>
            <a:r>
              <a:rPr kumimoji="0" lang="en-US" altLang="en-US" sz="1000" b="0" i="0" u="none" strike="noStrike" cap="none" normalizeH="0" baseline="0" dirty="0">
                <a:ln>
                  <a:noFill/>
                </a:ln>
                <a:solidFill>
                  <a:schemeClr val="tx1"/>
                </a:solidFill>
                <a:effectLst/>
                <a:latin typeface="APL385 Unicode" panose="020B0709000202000203" pitchFamily="49" charset="0"/>
              </a:rPr>
              <a:t> C:\D19\SP1\D19SP1</a:t>
            </a:r>
            <a:br>
              <a:rPr kumimoji="0" lang="en-US" altLang="en-US" sz="1000" b="0" i="0" u="none" strike="noStrike" cap="none" normalizeH="0" baseline="0" dirty="0">
                <a:ln>
                  <a:noFill/>
                </a:ln>
                <a:solidFill>
                  <a:schemeClr val="tx1"/>
                </a:solidFill>
                <a:effectLst/>
                <a:latin typeface="APL385 Unicode" panose="020B0709000202000203" pitchFamily="49" charset="0"/>
              </a:rPr>
            </a:br>
            <a:r>
              <a:rPr kumimoji="0" lang="en-US" altLang="en-US" sz="1000" b="0" i="0" u="none" strike="noStrike" cap="none" normalizeH="0" baseline="0" dirty="0">
                <a:ln>
                  <a:noFill/>
                </a:ln>
                <a:solidFill>
                  <a:schemeClr val="tx1"/>
                </a:solidFill>
                <a:effectLst/>
                <a:latin typeface="APL385 Unicode" panose="020B0709000202000203" pitchFamily="49" charset="0"/>
              </a:rPr>
              <a:t>Please wait - Reading 12 files from .../SP1/</a:t>
            </a:r>
            <a:r>
              <a:rPr kumimoji="0" lang="en-US" altLang="en-US" sz="1000" b="0" i="0" u="none" strike="noStrike" cap="none" normalizeH="0" baseline="0" dirty="0" err="1">
                <a:ln>
                  <a:noFill/>
                </a:ln>
                <a:solidFill>
                  <a:schemeClr val="tx1"/>
                </a:solidFill>
                <a:effectLst/>
                <a:latin typeface="APL385 Unicode" panose="020B0709000202000203" pitchFamily="49" charset="0"/>
              </a:rPr>
              <a:t>DyalogDCL</a:t>
            </a:r>
            <a:r>
              <a:rPr kumimoji="0" lang="en-US" altLang="en-US" sz="1000" b="0" i="0" u="none" strike="noStrike" cap="none" normalizeH="0" baseline="0" dirty="0">
                <a:ln>
                  <a:noFill/>
                </a:ln>
                <a:solidFill>
                  <a:schemeClr val="tx1"/>
                </a:solidFill>
                <a:effectLst/>
                <a:latin typeface="APL385 Unicode" panose="020B0709000202000203" pitchFamily="49" charset="0"/>
              </a:rPr>
              <a:t>/</a:t>
            </a:r>
            <a:r>
              <a:rPr kumimoji="0" lang="en-US" altLang="en-US" sz="1000" b="0" i="0" u="none" strike="noStrike" cap="none" normalizeH="0" baseline="0" dirty="0" err="1">
                <a:ln>
                  <a:noFill/>
                </a:ln>
                <a:solidFill>
                  <a:schemeClr val="tx1"/>
                </a:solidFill>
                <a:effectLst/>
                <a:latin typeface="APL385 Unicode" panose="020B0709000202000203" pitchFamily="49" charset="0"/>
              </a:rPr>
              <a:t>APLSource</a:t>
            </a:r>
            <a:br>
              <a:rPr kumimoji="0" lang="en-US" altLang="en-US" sz="1000" b="0" i="0" u="none" strike="noStrike" cap="none" normalizeH="0" baseline="0" dirty="0">
                <a:ln>
                  <a:noFill/>
                </a:ln>
                <a:solidFill>
                  <a:schemeClr val="tx1"/>
                </a:solidFill>
                <a:effectLst/>
                <a:latin typeface="APL385 Unicode" panose="020B0709000202000203" pitchFamily="49" charset="0"/>
              </a:rPr>
            </a:br>
            <a:r>
              <a:rPr kumimoji="0" lang="en-US" altLang="en-US" sz="1000" b="0" i="0" u="none" strike="noStrike" cap="none" normalizeH="0" baseline="0" dirty="0">
                <a:ln>
                  <a:noFill/>
                </a:ln>
                <a:solidFill>
                  <a:schemeClr val="tx1"/>
                </a:solidFill>
                <a:effectLst/>
                <a:latin typeface="APL385 Unicode" panose="020B0709000202000203" pitchFamily="49" charset="0"/>
              </a:rPr>
              <a:t>Please wait - Reading 508 files from .../SP1/Rumba/</a:t>
            </a:r>
            <a:r>
              <a:rPr kumimoji="0" lang="en-US" altLang="en-US" sz="1000" b="0" i="0" u="none" strike="noStrike" cap="none" normalizeH="0" baseline="0" dirty="0" err="1">
                <a:ln>
                  <a:noFill/>
                </a:ln>
                <a:solidFill>
                  <a:schemeClr val="tx1"/>
                </a:solidFill>
                <a:effectLst/>
                <a:latin typeface="APL385 Unicode" panose="020B0709000202000203" pitchFamily="49" charset="0"/>
              </a:rPr>
              <a:t>APLSource</a:t>
            </a:r>
            <a:br>
              <a:rPr kumimoji="0" lang="en-US" altLang="en-US" sz="1000" b="0" i="0" u="none" strike="noStrike" cap="none" normalizeH="0" baseline="0" dirty="0">
                <a:ln>
                  <a:noFill/>
                </a:ln>
                <a:solidFill>
                  <a:schemeClr val="tx1"/>
                </a:solidFill>
                <a:effectLst/>
                <a:latin typeface="APL385 Unicode" panose="020B0709000202000203" pitchFamily="49" charset="0"/>
              </a:rPr>
            </a:br>
            <a:r>
              <a:rPr kumimoji="0" lang="en-US" altLang="en-US" sz="1000" b="0" i="0" u="none" strike="noStrike" cap="none" normalizeH="0" baseline="0" dirty="0">
                <a:ln>
                  <a:noFill/>
                </a:ln>
                <a:solidFill>
                  <a:schemeClr val="tx1"/>
                </a:solidFill>
                <a:effectLst/>
                <a:latin typeface="APL385 Unicode" panose="020B0709000202000203" pitchFamily="49" charset="0"/>
              </a:rPr>
              <a:t>Please wait - Reading 48 files from .../SP1/</a:t>
            </a:r>
            <a:r>
              <a:rPr kumimoji="0" lang="en-US" altLang="en-US" sz="1000" b="0" i="0" u="none" strike="noStrike" cap="none" normalizeH="0" baseline="0" dirty="0" err="1">
                <a:ln>
                  <a:noFill/>
                </a:ln>
                <a:solidFill>
                  <a:schemeClr val="tx1"/>
                </a:solidFill>
                <a:effectLst/>
                <a:latin typeface="APL385 Unicode" panose="020B0709000202000203" pitchFamily="49" charset="0"/>
              </a:rPr>
              <a:t>AWSTools</a:t>
            </a:r>
            <a:r>
              <a:rPr kumimoji="0" lang="en-US" altLang="en-US" sz="1000" b="0" i="0" u="none" strike="noStrike" cap="none" normalizeH="0" baseline="0" dirty="0">
                <a:ln>
                  <a:noFill/>
                </a:ln>
                <a:solidFill>
                  <a:schemeClr val="tx1"/>
                </a:solidFill>
                <a:effectLst/>
                <a:latin typeface="APL385 Unicode" panose="020B0709000202000203" pitchFamily="49" charset="0"/>
              </a:rPr>
              <a:t>/</a:t>
            </a:r>
            <a:r>
              <a:rPr kumimoji="0" lang="en-US" altLang="en-US" sz="1000" b="0" i="0" u="none" strike="noStrike" cap="none" normalizeH="0" baseline="0" dirty="0" err="1">
                <a:ln>
                  <a:noFill/>
                </a:ln>
                <a:solidFill>
                  <a:schemeClr val="tx1"/>
                </a:solidFill>
                <a:effectLst/>
                <a:latin typeface="APL385 Unicode" panose="020B0709000202000203" pitchFamily="49" charset="0"/>
              </a:rPr>
              <a:t>APLSource</a:t>
            </a:r>
            <a:br>
              <a:rPr kumimoji="0" lang="en-US" altLang="en-US" sz="1000" b="0" i="0" u="none" strike="noStrike" cap="none" normalizeH="0" baseline="0" dirty="0">
                <a:ln>
                  <a:noFill/>
                </a:ln>
                <a:solidFill>
                  <a:schemeClr val="tx1"/>
                </a:solidFill>
                <a:effectLst/>
                <a:latin typeface="APL385 Unicode" panose="020B0709000202000203" pitchFamily="49" charset="0"/>
              </a:rPr>
            </a:br>
            <a:r>
              <a:rPr kumimoji="0" lang="en-US" altLang="en-US" sz="1000" b="0" i="0" u="none" strike="noStrike" cap="none" normalizeH="0" baseline="0" dirty="0">
                <a:ln>
                  <a:noFill/>
                </a:ln>
                <a:solidFill>
                  <a:schemeClr val="tx1"/>
                </a:solidFill>
                <a:effectLst/>
                <a:latin typeface="APL385 Unicode" panose="020B0709000202000203" pitchFamily="49" charset="0"/>
              </a:rPr>
              <a:t>Please wait - Reading 87 files from .../SP1/D19SP1/</a:t>
            </a:r>
            <a:r>
              <a:rPr kumimoji="0" lang="en-US" altLang="en-US" sz="1000" b="0" i="0" u="none" strike="noStrike" cap="none" normalizeH="0" baseline="0" dirty="0" err="1">
                <a:ln>
                  <a:noFill/>
                </a:ln>
                <a:solidFill>
                  <a:schemeClr val="tx1"/>
                </a:solidFill>
                <a:effectLst/>
                <a:latin typeface="APL385 Unicode" panose="020B0709000202000203" pitchFamily="49" charset="0"/>
              </a:rPr>
              <a:t>APLSource</a:t>
            </a:r>
            <a:br>
              <a:rPr kumimoji="0" lang="en-US" altLang="en-US" sz="1000" b="0" i="0" u="none" strike="noStrike" cap="none" normalizeH="0" baseline="0" dirty="0">
                <a:ln>
                  <a:noFill/>
                </a:ln>
                <a:solidFill>
                  <a:schemeClr val="tx1"/>
                </a:solidFill>
                <a:effectLst/>
                <a:latin typeface="APL385 Unicode" panose="020B0709000202000203" pitchFamily="49" charset="0"/>
              </a:rPr>
            </a:br>
            <a:br>
              <a:rPr kumimoji="0" lang="en-US" altLang="en-US" sz="1000" b="0" i="0" u="none" strike="noStrike" cap="none" normalizeH="0" baseline="0" dirty="0">
                <a:ln>
                  <a:noFill/>
                </a:ln>
                <a:solidFill>
                  <a:schemeClr val="tx1"/>
                </a:solidFill>
                <a:effectLst/>
                <a:latin typeface="APL385 Unicode" panose="020B0709000202000203" pitchFamily="49" charset="0"/>
              </a:rPr>
            </a:br>
            <a:r>
              <a:rPr kumimoji="0" lang="en-US" altLang="en-US" sz="1000" b="0" i="0" u="none" strike="noStrike" cap="none" normalizeH="0" baseline="0" dirty="0">
                <a:ln>
                  <a:noFill/>
                </a:ln>
                <a:solidFill>
                  <a:schemeClr val="tx1"/>
                </a:solidFill>
                <a:effectLst/>
                <a:latin typeface="APL385 Unicode" panose="020B0709000202000203" pitchFamily="49" charset="0"/>
              </a:rPr>
              <a:t>      )ed D19SP1.foo → will update SP1\D19SP1\</a:t>
            </a:r>
            <a:r>
              <a:rPr kumimoji="0" lang="en-US" altLang="en-US" sz="1000" b="0" i="0" u="none" strike="noStrike" cap="none" normalizeH="0" baseline="0" dirty="0" err="1">
                <a:ln>
                  <a:noFill/>
                </a:ln>
                <a:solidFill>
                  <a:schemeClr val="tx1"/>
                </a:solidFill>
                <a:effectLst/>
                <a:latin typeface="APL385 Unicode" panose="020B0709000202000203" pitchFamily="49" charset="0"/>
              </a:rPr>
              <a:t>foo.aplf</a:t>
            </a:r>
            <a:br>
              <a:rPr kumimoji="0" lang="en-US" altLang="en-US" sz="1000" b="0" i="0" u="none" strike="noStrike" cap="none" normalizeH="0" baseline="0" dirty="0">
                <a:ln>
                  <a:noFill/>
                </a:ln>
                <a:solidFill>
                  <a:schemeClr val="tx1"/>
                </a:solidFill>
                <a:effectLst/>
                <a:latin typeface="APL385 Unicode" panose="020B0709000202000203" pitchFamily="49" charset="0"/>
              </a:rPr>
            </a:br>
            <a:br>
              <a:rPr kumimoji="0" lang="en-US" altLang="en-US" sz="1000" b="0" i="0" u="none" strike="noStrike" cap="none" normalizeH="0" baseline="0" dirty="0">
                <a:ln>
                  <a:noFill/>
                </a:ln>
                <a:solidFill>
                  <a:schemeClr val="tx1"/>
                </a:solidFill>
                <a:effectLst/>
                <a:latin typeface="APL385 Unicode" panose="020B0709000202000203" pitchFamily="49" charset="0"/>
              </a:rPr>
            </a:br>
            <a:r>
              <a:rPr lang="en-US" altLang="en-US" sz="1000" dirty="0">
                <a:latin typeface="APL385 Unicode" panose="020B0709000202000203" pitchFamily="49" charset="0"/>
              </a:rPr>
              <a:t>      #.D19SP1.(⎕IO ⎕ML)</a:t>
            </a:r>
          </a:p>
          <a:p>
            <a:pPr lvl="0" eaLnBrk="0" fontAlgn="base" hangingPunct="0">
              <a:spcBef>
                <a:spcPct val="0"/>
              </a:spcBef>
              <a:spcAft>
                <a:spcPct val="0"/>
              </a:spcAft>
            </a:pPr>
            <a:r>
              <a:rPr lang="en-US" altLang="en-US" sz="1000" dirty="0">
                <a:latin typeface="APL385 Unicode" panose="020B0709000202000203" pitchFamily="49" charset="0"/>
              </a:rPr>
              <a:t>0 3</a:t>
            </a:r>
          </a:p>
        </p:txBody>
      </p:sp>
      <p:sp>
        <p:nvSpPr>
          <p:cNvPr id="6" name="Content Placeholder 3">
            <a:extLst>
              <a:ext uri="{FF2B5EF4-FFF2-40B4-BE49-F238E27FC236}">
                <a16:creationId xmlns:a16="http://schemas.microsoft.com/office/drawing/2014/main" id="{58FA97C4-93AC-4399-8538-F99612A92580}"/>
              </a:ext>
            </a:extLst>
          </p:cNvPr>
          <p:cNvSpPr txBox="1">
            <a:spLocks/>
          </p:cNvSpPr>
          <p:nvPr/>
        </p:nvSpPr>
        <p:spPr>
          <a:xfrm>
            <a:off x="5868144" y="2091772"/>
            <a:ext cx="3096343" cy="1029596"/>
          </a:xfrm>
          <a:prstGeom prst="rect">
            <a:avLst/>
          </a:prstGeom>
          <a:solidFill>
            <a:srgbClr val="EFEFBE"/>
          </a:solidFill>
          <a:ln>
            <a:solidFill>
              <a:schemeClr val="tx1"/>
            </a:solidFill>
          </a:ln>
        </p:spPr>
        <p:txBody>
          <a:bodyPr vert="horz" lIns="91440" tIns="45720" rIns="91440" bIns="45720" rtlCol="0">
            <a:normAutofit/>
          </a:bodyPr>
          <a:lstStyle>
            <a:lvl1pPr marL="0" indent="0" algn="l" defTabSz="914400" rtl="0" eaLnBrk="1" latinLnBrk="0" hangingPunct="1">
              <a:lnSpc>
                <a:spcPct val="80000"/>
              </a:lnSpc>
              <a:spcBef>
                <a:spcPts val="600"/>
              </a:spcBef>
              <a:buClr>
                <a:srgbClr val="FF9421"/>
              </a:buClr>
              <a:buSzPct val="75000"/>
              <a:buFont typeface="Arial" panose="020B0604020202020204" pitchFamily="34" charset="0"/>
              <a:buNone/>
              <a:defRPr sz="1800" kern="1200">
                <a:solidFill>
                  <a:schemeClr val="accent4">
                    <a:lumMod val="50000"/>
                  </a:schemeClr>
                </a:solidFill>
                <a:latin typeface="+mn-lt"/>
                <a:ea typeface="+mn-ea"/>
                <a:cs typeface="+mn-cs"/>
              </a:defRPr>
            </a:lvl1pPr>
            <a:lvl2pPr marL="717550" indent="-355600" algn="l" defTabSz="914400" rtl="0" eaLnBrk="1" latinLnBrk="0" hangingPunct="1">
              <a:lnSpc>
                <a:spcPct val="100000"/>
              </a:lnSpc>
              <a:spcBef>
                <a:spcPts val="600"/>
              </a:spcBef>
              <a:buClr>
                <a:srgbClr val="FF9421"/>
              </a:buClr>
              <a:buSzPct val="60000"/>
              <a:buFont typeface="Courier New" panose="02070309020205020404" pitchFamily="49" charset="0"/>
              <a:buChar char="o"/>
              <a:defRPr lang="en-US" sz="2000" kern="1200">
                <a:solidFill>
                  <a:schemeClr val="accent4">
                    <a:lumMod val="50000"/>
                  </a:schemeClr>
                </a:solidFill>
                <a:latin typeface="+mn-lt"/>
                <a:ea typeface="+mn-ea"/>
                <a:cs typeface="+mn-cs"/>
              </a:defRPr>
            </a:lvl2pPr>
            <a:lvl3pPr marL="1079500" indent="-361950" algn="l" defTabSz="914400" rtl="0" eaLnBrk="1" latinLnBrk="0" hangingPunct="1">
              <a:lnSpc>
                <a:spcPct val="100000"/>
              </a:lnSpc>
              <a:spcBef>
                <a:spcPts val="600"/>
              </a:spcBef>
              <a:buClr>
                <a:srgbClr val="FF9421"/>
              </a:buClr>
              <a:buSzPct val="75000"/>
              <a:buFont typeface="Wingdings" panose="05000000000000000000" pitchFamily="2" charset="2"/>
              <a:buChar char="§"/>
              <a:defRPr sz="1800" kern="1200">
                <a:solidFill>
                  <a:schemeClr val="accent4">
                    <a:lumMod val="50000"/>
                  </a:schemeClr>
                </a:solidFill>
                <a:latin typeface="+mn-lt"/>
                <a:ea typeface="+mn-ea"/>
                <a:cs typeface="+mn-cs"/>
              </a:defRPr>
            </a:lvl3pPr>
            <a:lvl4pPr marL="1433513" indent="-354013" algn="l" defTabSz="914400" rtl="0" eaLnBrk="1" latinLnBrk="0" hangingPunct="1">
              <a:lnSpc>
                <a:spcPct val="100000"/>
              </a:lnSpc>
              <a:spcBef>
                <a:spcPts val="600"/>
              </a:spcBef>
              <a:buClr>
                <a:srgbClr val="FF9421"/>
              </a:buClr>
              <a:buSzPct val="75000"/>
              <a:buFont typeface="Calibri" panose="020F0502020204030204" pitchFamily="34" charset="0"/>
              <a:buChar char="–"/>
              <a:defRPr sz="1400" kern="1200">
                <a:solidFill>
                  <a:schemeClr val="accent4">
                    <a:lumMod val="50000"/>
                  </a:schemeClr>
                </a:solidFill>
                <a:latin typeface="+mn-lt"/>
                <a:ea typeface="+mn-ea"/>
                <a:cs typeface="+mn-cs"/>
              </a:defRPr>
            </a:lvl4pPr>
            <a:lvl5pPr marL="1828800" indent="0" algn="l" defTabSz="914400" rtl="0" eaLnBrk="1" latinLnBrk="0" hangingPunct="1">
              <a:spcBef>
                <a:spcPct val="20000"/>
              </a:spcBef>
              <a:buClr>
                <a:srgbClr val="FF9421"/>
              </a:buClr>
              <a:buFont typeface="Calibri" panose="020F050202020403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900" dirty="0" err="1">
                <a:latin typeface="APL385 Unicode" panose="020B0709000202000203" pitchFamily="49" charset="0"/>
              </a:rPr>
              <a:t>AWSTools</a:t>
            </a:r>
            <a:r>
              <a:rPr lang="en-GB" sz="900" dirty="0">
                <a:latin typeface="APL385 Unicode" panose="020B0709000202000203" pitchFamily="49" charset="0"/>
              </a:rPr>
              <a:t>\</a:t>
            </a:r>
            <a:r>
              <a:rPr lang="en-GB" sz="900" dirty="0" err="1">
                <a:latin typeface="APL385 Unicode" panose="020B0709000202000203" pitchFamily="49" charset="0"/>
              </a:rPr>
              <a:t>acre.config</a:t>
            </a:r>
            <a:endParaRPr lang="en-GB" sz="900" dirty="0">
              <a:latin typeface="APL385 Unicode" panose="020B0709000202000203" pitchFamily="49" charset="0"/>
            </a:endParaRPr>
          </a:p>
          <a:p>
            <a:r>
              <a:rPr lang="en-GB" sz="900" dirty="0">
                <a:latin typeface="APL385 Unicode" panose="020B0709000202000203" pitchFamily="49" charset="0"/>
              </a:rPr>
              <a:t>[</a:t>
            </a:r>
            <a:br>
              <a:rPr lang="en-GB" sz="900" dirty="0">
                <a:latin typeface="APL385 Unicode" panose="020B0709000202000203" pitchFamily="49" charset="0"/>
              </a:rPr>
            </a:br>
            <a:r>
              <a:rPr lang="en-GB" sz="900" dirty="0">
                <a:latin typeface="APL385 Unicode" panose="020B0709000202000203" pitchFamily="49" charset="0"/>
              </a:rPr>
              <a:t>   </a:t>
            </a:r>
            <a:r>
              <a:rPr lang="en-GB" sz="900" dirty="0" err="1">
                <a:latin typeface="APL385 Unicode" panose="020B0709000202000203" pitchFamily="49" charset="0"/>
              </a:rPr>
              <a:t>Open←'Rumba</a:t>
            </a:r>
            <a:r>
              <a:rPr lang="en-GB" sz="900" dirty="0">
                <a:latin typeface="APL385 Unicode" panose="020B0709000202000203" pitchFamily="49" charset="0"/>
              </a:rPr>
              <a:t>' '</a:t>
            </a:r>
            <a:r>
              <a:rPr lang="en-GB" sz="900" dirty="0" err="1">
                <a:latin typeface="APL385 Unicode" panose="020B0709000202000203" pitchFamily="49" charset="0"/>
              </a:rPr>
              <a:t>DyalogDCL</a:t>
            </a:r>
            <a:r>
              <a:rPr lang="en-GB" sz="900" dirty="0">
                <a:latin typeface="APL385 Unicode" panose="020B0709000202000203" pitchFamily="49" charset="0"/>
              </a:rPr>
              <a:t>'</a:t>
            </a:r>
            <a:br>
              <a:rPr lang="en-GB" sz="900" dirty="0">
                <a:latin typeface="APL385 Unicode" panose="020B0709000202000203" pitchFamily="49" charset="0"/>
              </a:rPr>
            </a:br>
            <a:r>
              <a:rPr lang="en-GB" sz="900" dirty="0">
                <a:latin typeface="APL385 Unicode" panose="020B0709000202000203" pitchFamily="49" charset="0"/>
              </a:rPr>
              <a:t>   </a:t>
            </a:r>
            <a:r>
              <a:rPr lang="en-GB" sz="900" dirty="0" err="1">
                <a:latin typeface="APL385 Unicode" panose="020B0709000202000203" pitchFamily="49" charset="0"/>
              </a:rPr>
              <a:t>ProjectSpace</a:t>
            </a:r>
            <a:r>
              <a:rPr lang="en-GB" sz="900" dirty="0">
                <a:latin typeface="APL385 Unicode" panose="020B0709000202000203" pitchFamily="49" charset="0"/>
              </a:rPr>
              <a:t>←'#.</a:t>
            </a:r>
            <a:r>
              <a:rPr lang="en-GB" sz="900" dirty="0" err="1">
                <a:latin typeface="APL385 Unicode" panose="020B0709000202000203" pitchFamily="49" charset="0"/>
              </a:rPr>
              <a:t>CarlisleGroup.AWSTools</a:t>
            </a:r>
            <a:r>
              <a:rPr lang="en-GB" sz="900" dirty="0">
                <a:latin typeface="APL385 Unicode" panose="020B0709000202000203" pitchFamily="49" charset="0"/>
              </a:rPr>
              <a:t>'</a:t>
            </a:r>
            <a:br>
              <a:rPr lang="en-GB" sz="900" dirty="0">
                <a:latin typeface="APL385 Unicode" panose="020B0709000202000203" pitchFamily="49" charset="0"/>
              </a:rPr>
            </a:br>
            <a:r>
              <a:rPr lang="en-GB" sz="900" dirty="0">
                <a:latin typeface="APL385 Unicode" panose="020B0709000202000203" pitchFamily="49" charset="0"/>
              </a:rPr>
              <a:t>]</a:t>
            </a:r>
          </a:p>
        </p:txBody>
      </p:sp>
      <p:sp>
        <p:nvSpPr>
          <p:cNvPr id="7" name="Content Placeholder 3">
            <a:extLst>
              <a:ext uri="{FF2B5EF4-FFF2-40B4-BE49-F238E27FC236}">
                <a16:creationId xmlns:a16="http://schemas.microsoft.com/office/drawing/2014/main" id="{5D36D233-AE59-4C4A-AA84-BE6D2F6C4444}"/>
              </a:ext>
            </a:extLst>
          </p:cNvPr>
          <p:cNvSpPr txBox="1">
            <a:spLocks/>
          </p:cNvSpPr>
          <p:nvPr/>
        </p:nvSpPr>
        <p:spPr>
          <a:xfrm>
            <a:off x="379438" y="3503718"/>
            <a:ext cx="4176464" cy="940240"/>
          </a:xfrm>
          <a:prstGeom prst="rect">
            <a:avLst/>
          </a:prstGeom>
          <a:solidFill>
            <a:srgbClr val="EFEFBE"/>
          </a:solidFill>
          <a:ln>
            <a:solidFill>
              <a:schemeClr val="tx1"/>
            </a:solidFill>
          </a:ln>
        </p:spPr>
        <p:txBody>
          <a:bodyPr vert="horz" lIns="91440" tIns="45720" rIns="91440" bIns="45720" rtlCol="0">
            <a:normAutofit/>
          </a:bodyPr>
          <a:lstStyle>
            <a:lvl1pPr marL="0" indent="0" algn="l" defTabSz="914400" rtl="0" eaLnBrk="1" latinLnBrk="0" hangingPunct="1">
              <a:lnSpc>
                <a:spcPct val="80000"/>
              </a:lnSpc>
              <a:spcBef>
                <a:spcPts val="600"/>
              </a:spcBef>
              <a:buClr>
                <a:srgbClr val="FF9421"/>
              </a:buClr>
              <a:buSzPct val="75000"/>
              <a:buFont typeface="Arial" panose="020B0604020202020204" pitchFamily="34" charset="0"/>
              <a:buNone/>
              <a:defRPr sz="1800" kern="1200">
                <a:solidFill>
                  <a:schemeClr val="accent4">
                    <a:lumMod val="50000"/>
                  </a:schemeClr>
                </a:solidFill>
                <a:latin typeface="+mn-lt"/>
                <a:ea typeface="+mn-ea"/>
                <a:cs typeface="+mn-cs"/>
              </a:defRPr>
            </a:lvl1pPr>
            <a:lvl2pPr marL="717550" indent="-355600" algn="l" defTabSz="914400" rtl="0" eaLnBrk="1" latinLnBrk="0" hangingPunct="1">
              <a:lnSpc>
                <a:spcPct val="100000"/>
              </a:lnSpc>
              <a:spcBef>
                <a:spcPts val="600"/>
              </a:spcBef>
              <a:buClr>
                <a:srgbClr val="FF9421"/>
              </a:buClr>
              <a:buSzPct val="60000"/>
              <a:buFont typeface="Courier New" panose="02070309020205020404" pitchFamily="49" charset="0"/>
              <a:buChar char="o"/>
              <a:defRPr lang="en-US" sz="2000" kern="1200">
                <a:solidFill>
                  <a:schemeClr val="accent4">
                    <a:lumMod val="50000"/>
                  </a:schemeClr>
                </a:solidFill>
                <a:latin typeface="+mn-lt"/>
                <a:ea typeface="+mn-ea"/>
                <a:cs typeface="+mn-cs"/>
              </a:defRPr>
            </a:lvl2pPr>
            <a:lvl3pPr marL="1079500" indent="-361950" algn="l" defTabSz="914400" rtl="0" eaLnBrk="1" latinLnBrk="0" hangingPunct="1">
              <a:lnSpc>
                <a:spcPct val="100000"/>
              </a:lnSpc>
              <a:spcBef>
                <a:spcPts val="600"/>
              </a:spcBef>
              <a:buClr>
                <a:srgbClr val="FF9421"/>
              </a:buClr>
              <a:buSzPct val="75000"/>
              <a:buFont typeface="Wingdings" panose="05000000000000000000" pitchFamily="2" charset="2"/>
              <a:buChar char="§"/>
              <a:defRPr sz="1800" kern="1200">
                <a:solidFill>
                  <a:schemeClr val="accent4">
                    <a:lumMod val="50000"/>
                  </a:schemeClr>
                </a:solidFill>
                <a:latin typeface="+mn-lt"/>
                <a:ea typeface="+mn-ea"/>
                <a:cs typeface="+mn-cs"/>
              </a:defRPr>
            </a:lvl3pPr>
            <a:lvl4pPr marL="1433513" indent="-354013" algn="l" defTabSz="914400" rtl="0" eaLnBrk="1" latinLnBrk="0" hangingPunct="1">
              <a:lnSpc>
                <a:spcPct val="100000"/>
              </a:lnSpc>
              <a:spcBef>
                <a:spcPts val="600"/>
              </a:spcBef>
              <a:buClr>
                <a:srgbClr val="FF9421"/>
              </a:buClr>
              <a:buSzPct val="75000"/>
              <a:buFont typeface="Calibri" panose="020F0502020204030204" pitchFamily="34" charset="0"/>
              <a:buChar char="–"/>
              <a:defRPr sz="1400" kern="1200">
                <a:solidFill>
                  <a:schemeClr val="accent4">
                    <a:lumMod val="50000"/>
                  </a:schemeClr>
                </a:solidFill>
                <a:latin typeface="+mn-lt"/>
                <a:ea typeface="+mn-ea"/>
                <a:cs typeface="+mn-cs"/>
              </a:defRPr>
            </a:lvl4pPr>
            <a:lvl5pPr marL="1828800" indent="0" algn="l" defTabSz="914400" rtl="0" eaLnBrk="1" latinLnBrk="0" hangingPunct="1">
              <a:spcBef>
                <a:spcPct val="20000"/>
              </a:spcBef>
              <a:buClr>
                <a:srgbClr val="FF9421"/>
              </a:buClr>
              <a:buFont typeface="Calibri" panose="020F050202020403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900" dirty="0">
                <a:latin typeface="APL385 Unicode" panose="020B0709000202000203" pitchFamily="49" charset="0"/>
              </a:rPr>
              <a:t>D19SP1\</a:t>
            </a:r>
            <a:r>
              <a:rPr lang="en-GB" sz="900" dirty="0" err="1">
                <a:latin typeface="APL385 Unicode" panose="020B0709000202000203" pitchFamily="49" charset="0"/>
              </a:rPr>
              <a:t>APLSource</a:t>
            </a:r>
            <a:r>
              <a:rPr lang="en-GB" sz="900" dirty="0">
                <a:latin typeface="APL385 Unicode" panose="020B0709000202000203" pitchFamily="49" charset="0"/>
              </a:rPr>
              <a:t>\</a:t>
            </a:r>
            <a:r>
              <a:rPr lang="en-GB" sz="900" dirty="0" err="1">
                <a:latin typeface="APL385 Unicode" panose="020B0709000202000203" pitchFamily="49" charset="0"/>
              </a:rPr>
              <a:t>quadVars.apln</a:t>
            </a:r>
            <a:endParaRPr lang="en-GB" sz="900" dirty="0">
              <a:latin typeface="APL385 Unicode" panose="020B0709000202000203" pitchFamily="49" charset="0"/>
            </a:endParaRPr>
          </a:p>
          <a:p>
            <a:r>
              <a:rPr lang="en-GB" sz="900" dirty="0">
                <a:latin typeface="APL385 Unicode" panose="020B0709000202000203" pitchFamily="49" charset="0"/>
              </a:rPr>
              <a:t>:Namespace </a:t>
            </a:r>
            <a:r>
              <a:rPr lang="en-GB" sz="900" dirty="0" err="1">
                <a:latin typeface="APL385 Unicode" panose="020B0709000202000203" pitchFamily="49" charset="0"/>
              </a:rPr>
              <a:t>quadVars</a:t>
            </a:r>
            <a:br>
              <a:rPr lang="en-GB" sz="900" dirty="0">
                <a:latin typeface="APL385 Unicode" panose="020B0709000202000203" pitchFamily="49" charset="0"/>
              </a:rPr>
            </a:br>
            <a:r>
              <a:rPr lang="en-GB" sz="900" dirty="0">
                <a:latin typeface="APL385 Unicode" panose="020B0709000202000203" pitchFamily="49" charset="0"/>
              </a:rPr>
              <a:t>    ##.(⎕IO ⎕ML ⎕WX)←0 3 3</a:t>
            </a:r>
            <a:br>
              <a:rPr lang="en-GB" sz="900" dirty="0">
                <a:latin typeface="APL385 Unicode" panose="020B0709000202000203" pitchFamily="49" charset="0"/>
              </a:rPr>
            </a:br>
            <a:r>
              <a:rPr lang="en-GB" sz="900" dirty="0">
                <a:latin typeface="APL385 Unicode" panose="020B0709000202000203" pitchFamily="49" charset="0"/>
              </a:rPr>
              <a:t>⍝ This script was fixed by acre</a:t>
            </a:r>
            <a:br>
              <a:rPr lang="en-GB" sz="900" dirty="0">
                <a:latin typeface="APL385 Unicode" panose="020B0709000202000203" pitchFamily="49" charset="0"/>
              </a:rPr>
            </a:br>
            <a:r>
              <a:rPr lang="en-GB" sz="900" dirty="0">
                <a:latin typeface="APL385 Unicode" panose="020B0709000202000203" pitchFamily="49" charset="0"/>
              </a:rPr>
              <a:t>⍝ it can be kept, cloned, renamed, amended or ]erased.</a:t>
            </a:r>
            <a:br>
              <a:rPr lang="en-GB" sz="900" dirty="0">
                <a:latin typeface="APL385 Unicode" panose="020B0709000202000203" pitchFamily="49" charset="0"/>
              </a:rPr>
            </a:br>
            <a:r>
              <a:rPr lang="en-GB" sz="900" dirty="0">
                <a:latin typeface="APL385 Unicode" panose="020B0709000202000203" pitchFamily="49" charset="0"/>
              </a:rPr>
              <a:t>⍝ its purpose is to set the environment for the project.</a:t>
            </a:r>
            <a:br>
              <a:rPr lang="en-GB" sz="900" dirty="0">
                <a:latin typeface="APL385 Unicode" panose="020B0709000202000203" pitchFamily="49" charset="0"/>
              </a:rPr>
            </a:br>
            <a:r>
              <a:rPr lang="en-GB" sz="900" dirty="0">
                <a:latin typeface="APL385 Unicode" panose="020B0709000202000203" pitchFamily="49" charset="0"/>
              </a:rPr>
              <a:t>:</a:t>
            </a:r>
            <a:r>
              <a:rPr lang="en-GB" sz="900" dirty="0" err="1">
                <a:latin typeface="APL385 Unicode" panose="020B0709000202000203" pitchFamily="49" charset="0"/>
              </a:rPr>
              <a:t>EndNamespace</a:t>
            </a:r>
            <a:endParaRPr lang="en-GB" sz="900" dirty="0">
              <a:latin typeface="APL385 Unicode" panose="020B0709000202000203" pitchFamily="49" charset="0"/>
            </a:endParaRPr>
          </a:p>
        </p:txBody>
      </p:sp>
      <p:cxnSp>
        <p:nvCxnSpPr>
          <p:cNvPr id="10" name="Connector: Curved 9">
            <a:extLst>
              <a:ext uri="{FF2B5EF4-FFF2-40B4-BE49-F238E27FC236}">
                <a16:creationId xmlns:a16="http://schemas.microsoft.com/office/drawing/2014/main" id="{F3DA77B6-D510-489B-8643-A2D8AEEC30DB}"/>
              </a:ext>
            </a:extLst>
          </p:cNvPr>
          <p:cNvCxnSpPr>
            <a:cxnSpLocks/>
          </p:cNvCxnSpPr>
          <p:nvPr/>
        </p:nvCxnSpPr>
        <p:spPr>
          <a:xfrm flipV="1">
            <a:off x="3635896" y="714714"/>
            <a:ext cx="2279479" cy="708344"/>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or: Curved 13">
            <a:extLst>
              <a:ext uri="{FF2B5EF4-FFF2-40B4-BE49-F238E27FC236}">
                <a16:creationId xmlns:a16="http://schemas.microsoft.com/office/drawing/2014/main" id="{0A9DC717-8E29-4106-AFED-9681BA268481}"/>
              </a:ext>
            </a:extLst>
          </p:cNvPr>
          <p:cNvCxnSpPr>
            <a:cxnSpLocks/>
          </p:cNvCxnSpPr>
          <p:nvPr/>
        </p:nvCxnSpPr>
        <p:spPr>
          <a:xfrm rot="5400000">
            <a:off x="7223803" y="1407130"/>
            <a:ext cx="961092" cy="648073"/>
          </a:xfrm>
          <a:prstGeom prst="curvedConnector3">
            <a:avLst>
              <a:gd name="adj1" fmla="val 9980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578508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Image result for docker containers">
            <a:extLst>
              <a:ext uri="{FF2B5EF4-FFF2-40B4-BE49-F238E27FC236}">
                <a16:creationId xmlns:a16="http://schemas.microsoft.com/office/drawing/2014/main" id="{3EA51E90-1432-4747-A717-1DE5E12FFF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7215" y="681540"/>
            <a:ext cx="2531400" cy="209473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95D2D9E-4537-40F1-AFFE-5169FF70445A}"/>
              </a:ext>
            </a:extLst>
          </p:cNvPr>
          <p:cNvSpPr>
            <a:spLocks noGrp="1"/>
          </p:cNvSpPr>
          <p:nvPr>
            <p:ph type="title"/>
          </p:nvPr>
        </p:nvSpPr>
        <p:spPr/>
        <p:txBody>
          <a:bodyPr>
            <a:normAutofit fontScale="90000"/>
          </a:bodyPr>
          <a:lstStyle/>
          <a:p>
            <a:r>
              <a:rPr lang="da-DK" dirty="0"/>
              <a:t>Why Containers ?</a:t>
            </a:r>
          </a:p>
        </p:txBody>
      </p:sp>
      <p:sp>
        <p:nvSpPr>
          <p:cNvPr id="3" name="Content Placeholder 2">
            <a:extLst>
              <a:ext uri="{FF2B5EF4-FFF2-40B4-BE49-F238E27FC236}">
                <a16:creationId xmlns:a16="http://schemas.microsoft.com/office/drawing/2014/main" id="{F265CC1C-A97C-4BCD-86C3-ECE59B89A503}"/>
              </a:ext>
            </a:extLst>
          </p:cNvPr>
          <p:cNvSpPr>
            <a:spLocks noGrp="1"/>
          </p:cNvSpPr>
          <p:nvPr>
            <p:ph idx="1"/>
          </p:nvPr>
        </p:nvSpPr>
        <p:spPr>
          <a:xfrm>
            <a:off x="323528" y="4114856"/>
            <a:ext cx="7155795" cy="594066"/>
          </a:xfrm>
        </p:spPr>
        <p:txBody>
          <a:bodyPr>
            <a:normAutofit fontScale="62500" lnSpcReduction="20000"/>
          </a:bodyPr>
          <a:lstStyle/>
          <a:p>
            <a:pPr marL="0" indent="0">
              <a:buNone/>
            </a:pPr>
            <a:r>
              <a:rPr lang="da-DK" dirty="0"/>
              <a:t>From:</a:t>
            </a:r>
            <a:br>
              <a:rPr lang="da-DK" dirty="0"/>
            </a:br>
            <a:r>
              <a:rPr lang="da-DK" sz="1300" dirty="0"/>
              <a:t> </a:t>
            </a:r>
            <a:br>
              <a:rPr lang="da-DK" dirty="0"/>
            </a:br>
            <a:r>
              <a:rPr lang="da-DK" dirty="0"/>
              <a:t>http://www.zdnet.com/article/what-is-docker-and-why-is-it-so-darn-popular/</a:t>
            </a:r>
          </a:p>
        </p:txBody>
      </p:sp>
      <p:pic>
        <p:nvPicPr>
          <p:cNvPr id="2050" name="Picture 2" descr="docker-vm-container.png">
            <a:extLst>
              <a:ext uri="{FF2B5EF4-FFF2-40B4-BE49-F238E27FC236}">
                <a16:creationId xmlns:a16="http://schemas.microsoft.com/office/drawing/2014/main" id="{8C42F4A7-F24C-453F-8841-B0D30A6513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657" y="1104958"/>
            <a:ext cx="4924277" cy="2775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0779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8.33333E-7 2.09877E-6 L 0.16389 -0.00525 " pathEditMode="relative" rAng="0" ptsTypes="AA">
                                      <p:cBhvr>
                                        <p:cTn id="6" dur="2000" fill="hold"/>
                                        <p:tgtEl>
                                          <p:spTgt spid="2050"/>
                                        </p:tgtEl>
                                        <p:attrNameLst>
                                          <p:attrName>ppt_x</p:attrName>
                                          <p:attrName>ppt_y</p:attrName>
                                        </p:attrNameLst>
                                      </p:cBhvr>
                                      <p:rCtr x="8194" y="-278"/>
                                    </p:animMotion>
                                  </p:childTnLst>
                                </p:cTn>
                              </p:par>
                              <p:par>
                                <p:cTn id="7" presetID="6" presetClass="emph" presetSubtype="0" fill="hold" nodeType="withEffect">
                                  <p:stCondLst>
                                    <p:cond delay="0"/>
                                  </p:stCondLst>
                                  <p:childTnLst>
                                    <p:animScale>
                                      <p:cBhvr>
                                        <p:cTn id="8" dur="2000" fill="hold"/>
                                        <p:tgtEl>
                                          <p:spTgt spid="2050"/>
                                        </p:tgtEl>
                                      </p:cBhvr>
                                      <p:by x="175000" y="17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ED5DB-5C08-4449-B222-6A8EEA0F8277}"/>
              </a:ext>
            </a:extLst>
          </p:cNvPr>
          <p:cNvSpPr>
            <a:spLocks noGrp="1"/>
          </p:cNvSpPr>
          <p:nvPr>
            <p:ph type="title"/>
          </p:nvPr>
        </p:nvSpPr>
        <p:spPr/>
        <p:txBody>
          <a:bodyPr/>
          <a:lstStyle/>
          <a:p>
            <a:r>
              <a:rPr lang="da-DK" dirty="0"/>
              <a:t>Linux</a:t>
            </a:r>
          </a:p>
        </p:txBody>
      </p:sp>
      <p:sp>
        <p:nvSpPr>
          <p:cNvPr id="3" name="Content Placeholder 2">
            <a:extLst>
              <a:ext uri="{FF2B5EF4-FFF2-40B4-BE49-F238E27FC236}">
                <a16:creationId xmlns:a16="http://schemas.microsoft.com/office/drawing/2014/main" id="{66BFFC40-5626-4CE1-AB58-4CBD67CA46E6}"/>
              </a:ext>
            </a:extLst>
          </p:cNvPr>
          <p:cNvSpPr>
            <a:spLocks noGrp="1"/>
          </p:cNvSpPr>
          <p:nvPr>
            <p:ph idx="1"/>
          </p:nvPr>
        </p:nvSpPr>
        <p:spPr>
          <a:xfrm>
            <a:off x="323527" y="1356615"/>
            <a:ext cx="6840761" cy="3150350"/>
          </a:xfrm>
        </p:spPr>
        <p:txBody>
          <a:bodyPr>
            <a:normAutofit fontScale="92500"/>
          </a:bodyPr>
          <a:lstStyle/>
          <a:p>
            <a:r>
              <a:rPr lang="da-DK" dirty="0"/>
              <a:t>Container technology works best with Linux, due to the size of the kernel</a:t>
            </a:r>
          </a:p>
          <a:p>
            <a:r>
              <a:rPr lang="da-DK" dirty="0"/>
              <a:t>Windows kernels are getting smaller but are still 10-20x as large as Linux (~0.5-1Gb vs 50Mb).</a:t>
            </a:r>
          </a:p>
          <a:p>
            <a:r>
              <a:rPr lang="da-DK" dirty="0"/>
              <a:t>Good News: Your Dyalog APL code will run unchanged under Linux.</a:t>
            </a:r>
          </a:p>
          <a:p>
            <a:pPr lvl="1"/>
            <a:r>
              <a:rPr lang="da-DK" dirty="0"/>
              <a:t>So long as it doesn't call Windows APIs</a:t>
            </a:r>
          </a:p>
          <a:p>
            <a:pPr lvl="1"/>
            <a:r>
              <a:rPr lang="da-DK" dirty="0"/>
              <a:t>(.NET 5.0 coming soon)</a:t>
            </a:r>
          </a:p>
        </p:txBody>
      </p:sp>
      <p:pic>
        <p:nvPicPr>
          <p:cNvPr id="5" name="Picture 16" descr="Related image">
            <a:extLst>
              <a:ext uri="{FF2B5EF4-FFF2-40B4-BE49-F238E27FC236}">
                <a16:creationId xmlns:a16="http://schemas.microsoft.com/office/drawing/2014/main" id="{1670B733-DB6F-48D8-B366-10F01B56208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2300" y="707765"/>
            <a:ext cx="1683965" cy="1683965"/>
          </a:xfrm>
          <a:prstGeom prst="rect">
            <a:avLst/>
          </a:prstGeom>
          <a:solidFill>
            <a:schemeClr val="bg1"/>
          </a:solidFill>
        </p:spPr>
      </p:pic>
    </p:spTree>
    <p:extLst>
      <p:ext uri="{BB962C8B-B14F-4D97-AF65-F5344CB8AC3E}">
        <p14:creationId xmlns:p14="http://schemas.microsoft.com/office/powerpoint/2010/main" val="1225847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7949DB-2BCA-4F9F-B434-C8CAA0D7EC27}"/>
              </a:ext>
            </a:extLst>
          </p:cNvPr>
          <p:cNvSpPr>
            <a:spLocks noGrp="1"/>
          </p:cNvSpPr>
          <p:nvPr>
            <p:ph idx="4294967295"/>
          </p:nvPr>
        </p:nvSpPr>
        <p:spPr>
          <a:xfrm>
            <a:off x="3401870" y="1450395"/>
            <a:ext cx="5265585" cy="2696515"/>
          </a:xfrm>
          <a:solidFill>
            <a:schemeClr val="bg1"/>
          </a:solidFill>
        </p:spPr>
        <p:txBody>
          <a:bodyPr>
            <a:normAutofit fontScale="77500" lnSpcReduction="20000"/>
          </a:bodyPr>
          <a:lstStyle/>
          <a:p>
            <a:pPr marL="0" indent="0">
              <a:buNone/>
            </a:pPr>
            <a:br>
              <a:rPr lang="da-DK" sz="1200" dirty="0">
                <a:solidFill>
                  <a:schemeClr val="tx1"/>
                </a:solidFill>
                <a:latin typeface="Courier New" panose="02070309020205020404" pitchFamily="49" charset="0"/>
                <a:cs typeface="Courier New" panose="02070309020205020404" pitchFamily="49" charset="0"/>
              </a:rPr>
            </a:br>
            <a:r>
              <a:rPr lang="da-DK" sz="1200" dirty="0">
                <a:solidFill>
                  <a:schemeClr val="tx1"/>
                </a:solidFill>
                <a:latin typeface="Courier New" panose="02070309020205020404" pitchFamily="49" charset="0"/>
                <a:cs typeface="Courier New" panose="02070309020205020404" pitchFamily="49" charset="0"/>
              </a:rPr>
              <a:t>FROM ubuntu:18.04</a:t>
            </a:r>
          </a:p>
          <a:p>
            <a:pPr marL="0" indent="0">
              <a:buNone/>
            </a:pPr>
            <a:endParaRPr lang="da-DK" sz="1200" dirty="0">
              <a:solidFill>
                <a:schemeClr val="tx1"/>
              </a:solidFill>
              <a:latin typeface="Courier New" panose="02070309020205020404" pitchFamily="49" charset="0"/>
              <a:cs typeface="Courier New" panose="02070309020205020404" pitchFamily="49" charset="0"/>
            </a:endParaRPr>
          </a:p>
          <a:p>
            <a:pPr marL="0" indent="0">
              <a:buNone/>
            </a:pPr>
            <a:r>
              <a:rPr lang="da-DK" sz="1200" dirty="0">
                <a:solidFill>
                  <a:schemeClr val="tx1"/>
                </a:solidFill>
                <a:latin typeface="Courier New" panose="02070309020205020404" pitchFamily="49" charset="0"/>
                <a:cs typeface="Courier New" panose="02070309020205020404" pitchFamily="49" charset="0"/>
              </a:rPr>
              <a:t>ADD ./dyalog-unicode_17.0.34604_amd64.deb /</a:t>
            </a:r>
          </a:p>
          <a:p>
            <a:pPr marL="0" indent="0">
              <a:buNone/>
            </a:pPr>
            <a:r>
              <a:rPr lang="da-DK" sz="1200" dirty="0">
                <a:solidFill>
                  <a:schemeClr val="tx1"/>
                </a:solidFill>
                <a:latin typeface="Courier New" panose="02070309020205020404" pitchFamily="49" charset="0"/>
                <a:cs typeface="Courier New" panose="02070309020205020404" pitchFamily="49" charset="0"/>
              </a:rPr>
              <a:t>ADD /myapp/v7/test /myapp</a:t>
            </a:r>
          </a:p>
          <a:p>
            <a:pPr marL="0" indent="0">
              <a:buNone/>
            </a:pPr>
            <a:endParaRPr lang="da-DK" sz="1200" dirty="0">
              <a:solidFill>
                <a:schemeClr val="tx1"/>
              </a:solidFill>
              <a:latin typeface="Courier New" panose="02070309020205020404" pitchFamily="49" charset="0"/>
              <a:cs typeface="Courier New" panose="02070309020205020404" pitchFamily="49" charset="0"/>
            </a:endParaRPr>
          </a:p>
          <a:p>
            <a:pPr marL="0" indent="0">
              <a:buNone/>
            </a:pPr>
            <a:r>
              <a:rPr lang="da-DK" sz="1200" dirty="0">
                <a:solidFill>
                  <a:schemeClr val="tx1"/>
                </a:solidFill>
                <a:latin typeface="Courier New" panose="02070309020205020404" pitchFamily="49" charset="0"/>
                <a:cs typeface="Courier New" panose="02070309020205020404" pitchFamily="49" charset="0"/>
              </a:rPr>
              <a:t>RUN dpkg -i /dyalog*.deb</a:t>
            </a:r>
          </a:p>
          <a:p>
            <a:pPr marL="0" indent="0">
              <a:buNone/>
            </a:pPr>
            <a:r>
              <a:rPr lang="en-GB" sz="1200" dirty="0">
                <a:solidFill>
                  <a:schemeClr val="tx1"/>
                </a:solidFill>
                <a:latin typeface="Courier New" panose="02070309020205020404" pitchFamily="49" charset="0"/>
                <a:cs typeface="Courier New" panose="02070309020205020404" pitchFamily="49" charset="0"/>
              </a:rPr>
              <a:t>RUN git clone https://github.com/dyalog/JSONServer /JSS</a:t>
            </a:r>
            <a:endParaRPr lang="da-DK" sz="1200" dirty="0">
              <a:solidFill>
                <a:schemeClr val="tx1"/>
              </a:solidFill>
              <a:latin typeface="Courier New" panose="02070309020205020404" pitchFamily="49" charset="0"/>
              <a:cs typeface="Courier New" panose="02070309020205020404" pitchFamily="49" charset="0"/>
            </a:endParaRPr>
          </a:p>
          <a:p>
            <a:pPr marL="0" indent="0">
              <a:buNone/>
            </a:pPr>
            <a:endParaRPr lang="da-DK" sz="1200" dirty="0">
              <a:solidFill>
                <a:schemeClr val="tx1"/>
              </a:solidFill>
              <a:latin typeface="Courier New" panose="02070309020205020404" pitchFamily="49" charset="0"/>
              <a:cs typeface="Courier New" panose="02070309020205020404" pitchFamily="49" charset="0"/>
            </a:endParaRPr>
          </a:p>
          <a:p>
            <a:pPr marL="0" indent="0">
              <a:buNone/>
            </a:pPr>
            <a:endParaRPr lang="da-DK" sz="1200" dirty="0">
              <a:solidFill>
                <a:schemeClr val="tx1"/>
              </a:solidFill>
              <a:latin typeface="Courier New" panose="02070309020205020404" pitchFamily="49" charset="0"/>
              <a:cs typeface="Courier New" panose="02070309020205020404" pitchFamily="49" charset="0"/>
            </a:endParaRPr>
          </a:p>
          <a:p>
            <a:pPr marL="0" indent="0">
              <a:buNone/>
            </a:pPr>
            <a:r>
              <a:rPr lang="da-DK" sz="1200" dirty="0">
                <a:solidFill>
                  <a:schemeClr val="tx1"/>
                </a:solidFill>
                <a:latin typeface="Courier New" panose="02070309020205020404" pitchFamily="49" charset="0"/>
                <a:cs typeface="Courier New" panose="02070309020205020404" pitchFamily="49" charset="0"/>
              </a:rPr>
              <a:t>ENV RIDE_INIT="SERVE:*:4502"</a:t>
            </a:r>
          </a:p>
          <a:p>
            <a:pPr marL="0" indent="0">
              <a:buNone/>
            </a:pPr>
            <a:r>
              <a:rPr lang="da-DK" sz="1200" dirty="0">
                <a:solidFill>
                  <a:schemeClr val="tx1"/>
                </a:solidFill>
                <a:latin typeface="Courier New" panose="02070309020205020404" pitchFamily="49" charset="0"/>
                <a:cs typeface="Courier New" panose="02070309020205020404" pitchFamily="49" charset="0"/>
              </a:rPr>
              <a:t>ENV CodeLocation=/myapp</a:t>
            </a:r>
          </a:p>
          <a:p>
            <a:pPr marL="0" indent="0">
              <a:buNone/>
            </a:pPr>
            <a:endParaRPr lang="da-DK" sz="1200" dirty="0">
              <a:solidFill>
                <a:schemeClr val="tx1"/>
              </a:solidFill>
              <a:latin typeface="Courier New" panose="02070309020205020404" pitchFamily="49" charset="0"/>
              <a:cs typeface="Courier New" panose="02070309020205020404" pitchFamily="49" charset="0"/>
            </a:endParaRPr>
          </a:p>
          <a:p>
            <a:pPr marL="0" indent="0">
              <a:buNone/>
            </a:pPr>
            <a:r>
              <a:rPr lang="da-DK" sz="1200" dirty="0">
                <a:solidFill>
                  <a:schemeClr val="tx1"/>
                </a:solidFill>
                <a:latin typeface="Courier New" panose="02070309020205020404" pitchFamily="49" charset="0"/>
                <a:cs typeface="Courier New" panose="02070309020205020404" pitchFamily="49" charset="0"/>
              </a:rPr>
              <a:t>CMD dyalog /JSS/JSONServer.dws</a:t>
            </a:r>
          </a:p>
        </p:txBody>
      </p:sp>
      <p:sp>
        <p:nvSpPr>
          <p:cNvPr id="2" name="Title 1">
            <a:extLst>
              <a:ext uri="{FF2B5EF4-FFF2-40B4-BE49-F238E27FC236}">
                <a16:creationId xmlns:a16="http://schemas.microsoft.com/office/drawing/2014/main" id="{B71FD1BC-73E4-492F-BC7D-4417B8EE1C2D}"/>
              </a:ext>
            </a:extLst>
          </p:cNvPr>
          <p:cNvSpPr>
            <a:spLocks noGrp="1"/>
          </p:cNvSpPr>
          <p:nvPr>
            <p:ph type="title" idx="4294967295"/>
          </p:nvPr>
        </p:nvSpPr>
        <p:spPr>
          <a:xfrm>
            <a:off x="0" y="573088"/>
            <a:ext cx="8362950" cy="593725"/>
          </a:xfrm>
        </p:spPr>
        <p:txBody>
          <a:bodyPr>
            <a:normAutofit fontScale="90000"/>
          </a:bodyPr>
          <a:lstStyle/>
          <a:p>
            <a:r>
              <a:rPr lang="da-DK" dirty="0"/>
              <a:t>Container Basics</a:t>
            </a:r>
          </a:p>
        </p:txBody>
      </p:sp>
      <p:cxnSp>
        <p:nvCxnSpPr>
          <p:cNvPr id="7" name="Straight Arrow Connector 6">
            <a:extLst>
              <a:ext uri="{FF2B5EF4-FFF2-40B4-BE49-F238E27FC236}">
                <a16:creationId xmlns:a16="http://schemas.microsoft.com/office/drawing/2014/main" id="{5F8528D4-15D8-4341-9009-631343D5C64A}"/>
              </a:ext>
            </a:extLst>
          </p:cNvPr>
          <p:cNvCxnSpPr>
            <a:cxnSpLocks/>
          </p:cNvCxnSpPr>
          <p:nvPr/>
        </p:nvCxnSpPr>
        <p:spPr>
          <a:xfrm>
            <a:off x="1871700" y="1668356"/>
            <a:ext cx="1395155"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3D771123-D52D-4CC6-A87B-E3007E02B404}"/>
              </a:ext>
            </a:extLst>
          </p:cNvPr>
          <p:cNvSpPr txBox="1"/>
          <p:nvPr/>
        </p:nvSpPr>
        <p:spPr>
          <a:xfrm>
            <a:off x="566555" y="1483691"/>
            <a:ext cx="1395154"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Base Image</a:t>
            </a:r>
          </a:p>
        </p:txBody>
      </p:sp>
      <p:cxnSp>
        <p:nvCxnSpPr>
          <p:cNvPr id="10" name="Straight Arrow Connector 9">
            <a:extLst>
              <a:ext uri="{FF2B5EF4-FFF2-40B4-BE49-F238E27FC236}">
                <a16:creationId xmlns:a16="http://schemas.microsoft.com/office/drawing/2014/main" id="{2B9D6C86-078F-40ED-9F7A-92260CC8C1A0}"/>
              </a:ext>
            </a:extLst>
          </p:cNvPr>
          <p:cNvCxnSpPr>
            <a:cxnSpLocks/>
          </p:cNvCxnSpPr>
          <p:nvPr/>
        </p:nvCxnSpPr>
        <p:spPr>
          <a:xfrm>
            <a:off x="1871700" y="2174160"/>
            <a:ext cx="1395155"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1" name="TextBox 10">
            <a:extLst>
              <a:ext uri="{FF2B5EF4-FFF2-40B4-BE49-F238E27FC236}">
                <a16:creationId xmlns:a16="http://schemas.microsoft.com/office/drawing/2014/main" id="{44E1503D-BB23-400C-BD73-53228A3BB87D}"/>
              </a:ext>
            </a:extLst>
          </p:cNvPr>
          <p:cNvSpPr txBox="1"/>
          <p:nvPr/>
        </p:nvSpPr>
        <p:spPr>
          <a:xfrm>
            <a:off x="566555" y="1989495"/>
            <a:ext cx="1395155"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Files to Add</a:t>
            </a:r>
          </a:p>
        </p:txBody>
      </p:sp>
      <p:cxnSp>
        <p:nvCxnSpPr>
          <p:cNvPr id="12" name="Straight Arrow Connector 11">
            <a:extLst>
              <a:ext uri="{FF2B5EF4-FFF2-40B4-BE49-F238E27FC236}">
                <a16:creationId xmlns:a16="http://schemas.microsoft.com/office/drawing/2014/main" id="{0CD860D1-162E-42C5-9B4E-C10020E80D79}"/>
              </a:ext>
            </a:extLst>
          </p:cNvPr>
          <p:cNvCxnSpPr>
            <a:cxnSpLocks/>
          </p:cNvCxnSpPr>
          <p:nvPr/>
        </p:nvCxnSpPr>
        <p:spPr>
          <a:xfrm>
            <a:off x="1871700" y="2679963"/>
            <a:ext cx="1395155"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3" name="TextBox 12">
            <a:extLst>
              <a:ext uri="{FF2B5EF4-FFF2-40B4-BE49-F238E27FC236}">
                <a16:creationId xmlns:a16="http://schemas.microsoft.com/office/drawing/2014/main" id="{C07B9794-F626-4271-BFB0-6BFFFF0DE372}"/>
              </a:ext>
            </a:extLst>
          </p:cNvPr>
          <p:cNvSpPr txBox="1"/>
          <p:nvPr/>
        </p:nvSpPr>
        <p:spPr>
          <a:xfrm>
            <a:off x="566555" y="2495298"/>
            <a:ext cx="2133237"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Run </a:t>
            </a:r>
            <a:r>
              <a:rPr lang="da-DK" b="1" i="1" dirty="0"/>
              <a:t>during Build</a:t>
            </a:r>
          </a:p>
        </p:txBody>
      </p:sp>
      <p:cxnSp>
        <p:nvCxnSpPr>
          <p:cNvPr id="14" name="Straight Arrow Connector 13">
            <a:extLst>
              <a:ext uri="{FF2B5EF4-FFF2-40B4-BE49-F238E27FC236}">
                <a16:creationId xmlns:a16="http://schemas.microsoft.com/office/drawing/2014/main" id="{AB9060B0-E55F-44A0-A31A-5B26C1D3BB40}"/>
              </a:ext>
            </a:extLst>
          </p:cNvPr>
          <p:cNvCxnSpPr>
            <a:cxnSpLocks/>
          </p:cNvCxnSpPr>
          <p:nvPr/>
        </p:nvCxnSpPr>
        <p:spPr>
          <a:xfrm>
            <a:off x="1870914" y="3227059"/>
            <a:ext cx="1395155"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5" name="TextBox 14">
            <a:extLst>
              <a:ext uri="{FF2B5EF4-FFF2-40B4-BE49-F238E27FC236}">
                <a16:creationId xmlns:a16="http://schemas.microsoft.com/office/drawing/2014/main" id="{D1E6977E-BF8B-4AF4-8F18-27911E1CEBE1}"/>
              </a:ext>
            </a:extLst>
          </p:cNvPr>
          <p:cNvSpPr txBox="1"/>
          <p:nvPr/>
        </p:nvSpPr>
        <p:spPr>
          <a:xfrm>
            <a:off x="565768" y="3042394"/>
            <a:ext cx="1990007"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Environment Vars</a:t>
            </a:r>
          </a:p>
        </p:txBody>
      </p:sp>
      <p:cxnSp>
        <p:nvCxnSpPr>
          <p:cNvPr id="16" name="Straight Arrow Connector 15">
            <a:extLst>
              <a:ext uri="{FF2B5EF4-FFF2-40B4-BE49-F238E27FC236}">
                <a16:creationId xmlns:a16="http://schemas.microsoft.com/office/drawing/2014/main" id="{0E04FC99-BAE8-4C72-8DF2-1C6C8C75DDD7}"/>
              </a:ext>
            </a:extLst>
          </p:cNvPr>
          <p:cNvCxnSpPr>
            <a:cxnSpLocks/>
          </p:cNvCxnSpPr>
          <p:nvPr/>
        </p:nvCxnSpPr>
        <p:spPr>
          <a:xfrm>
            <a:off x="1870914" y="3836157"/>
            <a:ext cx="1395155"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7" name="TextBox 16">
            <a:extLst>
              <a:ext uri="{FF2B5EF4-FFF2-40B4-BE49-F238E27FC236}">
                <a16:creationId xmlns:a16="http://schemas.microsoft.com/office/drawing/2014/main" id="{BB4158E9-B5D0-4A8F-A3B8-A1608AAAB9D6}"/>
              </a:ext>
            </a:extLst>
          </p:cNvPr>
          <p:cNvSpPr txBox="1"/>
          <p:nvPr/>
        </p:nvSpPr>
        <p:spPr>
          <a:xfrm>
            <a:off x="565768" y="3651492"/>
            <a:ext cx="1845991"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Run </a:t>
            </a:r>
            <a:r>
              <a:rPr lang="da-DK" b="1" i="1" dirty="0"/>
              <a:t>at Startup</a:t>
            </a:r>
          </a:p>
        </p:txBody>
      </p:sp>
      <p:sp>
        <p:nvSpPr>
          <p:cNvPr id="18" name="TextBox 17">
            <a:extLst>
              <a:ext uri="{FF2B5EF4-FFF2-40B4-BE49-F238E27FC236}">
                <a16:creationId xmlns:a16="http://schemas.microsoft.com/office/drawing/2014/main" id="{D5157C27-8F7E-4F61-BD70-5516E1D2C39A}"/>
              </a:ext>
            </a:extLst>
          </p:cNvPr>
          <p:cNvSpPr txBox="1"/>
          <p:nvPr/>
        </p:nvSpPr>
        <p:spPr>
          <a:xfrm>
            <a:off x="484713" y="4213974"/>
            <a:ext cx="7204216" cy="369332"/>
          </a:xfrm>
          <a:prstGeom prst="rect">
            <a:avLst/>
          </a:prstGeom>
          <a:noFill/>
          <a:ln>
            <a:noFill/>
          </a:ln>
        </p:spPr>
        <p:txBody>
          <a:bodyPr wrap="none" rtlCol="0">
            <a:spAutoFit/>
          </a:bodyPr>
          <a:lstStyle/>
          <a:p>
            <a:r>
              <a:rPr lang="da-DK" dirty="0">
                <a:solidFill>
                  <a:schemeClr val="bg1"/>
                </a:solidFill>
              </a:rPr>
              <a:t>This "Dockerfile" completely describes a machine which will run "myapp".</a:t>
            </a:r>
          </a:p>
        </p:txBody>
      </p:sp>
      <p:sp>
        <p:nvSpPr>
          <p:cNvPr id="4" name="Rectangle 3">
            <a:extLst>
              <a:ext uri="{FF2B5EF4-FFF2-40B4-BE49-F238E27FC236}">
                <a16:creationId xmlns:a16="http://schemas.microsoft.com/office/drawing/2014/main" id="{EBD42E8C-012B-4D3B-A485-6B0FD94B7BD4}"/>
              </a:ext>
            </a:extLst>
          </p:cNvPr>
          <p:cNvSpPr/>
          <p:nvPr/>
        </p:nvSpPr>
        <p:spPr>
          <a:xfrm>
            <a:off x="3446875" y="2118996"/>
            <a:ext cx="2430270" cy="1800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cxnSp>
        <p:nvCxnSpPr>
          <p:cNvPr id="19" name="Straight Arrow Connector 18">
            <a:extLst>
              <a:ext uri="{FF2B5EF4-FFF2-40B4-BE49-F238E27FC236}">
                <a16:creationId xmlns:a16="http://schemas.microsoft.com/office/drawing/2014/main" id="{34A6E22B-444F-42FC-AF1C-41F73B21D747}"/>
              </a:ext>
            </a:extLst>
          </p:cNvPr>
          <p:cNvCxnSpPr>
            <a:cxnSpLocks/>
          </p:cNvCxnSpPr>
          <p:nvPr/>
        </p:nvCxnSpPr>
        <p:spPr>
          <a:xfrm flipH="1">
            <a:off x="5877146" y="2224487"/>
            <a:ext cx="760069" cy="0"/>
          </a:xfrm>
          <a:prstGeom prst="straightConnector1">
            <a:avLst/>
          </a:prstGeom>
          <a:ln>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6" name="TextBox 5">
            <a:extLst>
              <a:ext uri="{FF2B5EF4-FFF2-40B4-BE49-F238E27FC236}">
                <a16:creationId xmlns:a16="http://schemas.microsoft.com/office/drawing/2014/main" id="{B699C96E-BDE4-4620-95F6-66363888B152}"/>
              </a:ext>
            </a:extLst>
          </p:cNvPr>
          <p:cNvSpPr txBox="1"/>
          <p:nvPr/>
        </p:nvSpPr>
        <p:spPr>
          <a:xfrm>
            <a:off x="1870914" y="1761660"/>
            <a:ext cx="184731" cy="369332"/>
          </a:xfrm>
          <a:prstGeom prst="rect">
            <a:avLst/>
          </a:prstGeom>
          <a:noFill/>
        </p:spPr>
        <p:txBody>
          <a:bodyPr wrap="none" rtlCol="0">
            <a:spAutoFit/>
          </a:bodyPr>
          <a:lstStyle/>
          <a:p>
            <a:endParaRPr lang="da-DK" dirty="0"/>
          </a:p>
        </p:txBody>
      </p:sp>
      <p:sp>
        <p:nvSpPr>
          <p:cNvPr id="20" name="TextBox 19">
            <a:extLst>
              <a:ext uri="{FF2B5EF4-FFF2-40B4-BE49-F238E27FC236}">
                <a16:creationId xmlns:a16="http://schemas.microsoft.com/office/drawing/2014/main" id="{C34B4FB1-69B3-4BA4-8118-91126F4B6711}"/>
              </a:ext>
            </a:extLst>
          </p:cNvPr>
          <p:cNvSpPr txBox="1"/>
          <p:nvPr/>
        </p:nvSpPr>
        <p:spPr>
          <a:xfrm>
            <a:off x="6637215" y="1992983"/>
            <a:ext cx="1162160" cy="646331"/>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Your Code</a:t>
            </a:r>
          </a:p>
        </p:txBody>
      </p:sp>
    </p:spTree>
    <p:extLst>
      <p:ext uri="{BB962C8B-B14F-4D97-AF65-F5344CB8AC3E}">
        <p14:creationId xmlns:p14="http://schemas.microsoft.com/office/powerpoint/2010/main" val="1745142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5" grpId="0" animBg="1"/>
      <p:bldP spid="17" grpId="0" animBg="1"/>
      <p:bldP spid="18" grpId="0"/>
      <p:bldP spid="4" grpId="0" animBg="1"/>
      <p:bldP spid="2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7949DB-2BCA-4F9F-B434-C8CAA0D7EC27}"/>
              </a:ext>
            </a:extLst>
          </p:cNvPr>
          <p:cNvSpPr>
            <a:spLocks noGrp="1"/>
          </p:cNvSpPr>
          <p:nvPr>
            <p:ph idx="4294967295"/>
          </p:nvPr>
        </p:nvSpPr>
        <p:spPr>
          <a:xfrm>
            <a:off x="3401870" y="1450395"/>
            <a:ext cx="5265585" cy="2696515"/>
          </a:xfrm>
          <a:solidFill>
            <a:schemeClr val="bg1"/>
          </a:solidFill>
        </p:spPr>
        <p:txBody>
          <a:bodyPr>
            <a:normAutofit fontScale="77500" lnSpcReduction="20000"/>
          </a:bodyPr>
          <a:lstStyle/>
          <a:p>
            <a:pPr marL="0" indent="0">
              <a:buNone/>
            </a:pPr>
            <a:br>
              <a:rPr lang="da-DK" sz="1200" dirty="0">
                <a:solidFill>
                  <a:schemeClr val="tx1"/>
                </a:solidFill>
                <a:latin typeface="Courier New" panose="02070309020205020404" pitchFamily="49" charset="0"/>
                <a:cs typeface="Courier New" panose="02070309020205020404" pitchFamily="49" charset="0"/>
              </a:rPr>
            </a:br>
            <a:r>
              <a:rPr lang="da-DK" sz="1200" dirty="0">
                <a:solidFill>
                  <a:schemeClr val="tx1"/>
                </a:solidFill>
                <a:latin typeface="Courier New" panose="02070309020205020404" pitchFamily="49" charset="0"/>
                <a:cs typeface="Courier New" panose="02070309020205020404" pitchFamily="49" charset="0"/>
              </a:rPr>
              <a:t>FROM ubuntu:18.04</a:t>
            </a:r>
          </a:p>
          <a:p>
            <a:pPr marL="0" indent="0">
              <a:buNone/>
            </a:pPr>
            <a:endParaRPr lang="da-DK" sz="1200" dirty="0">
              <a:solidFill>
                <a:schemeClr val="tx1"/>
              </a:solidFill>
              <a:latin typeface="Courier New" panose="02070309020205020404" pitchFamily="49" charset="0"/>
              <a:cs typeface="Courier New" panose="02070309020205020404" pitchFamily="49" charset="0"/>
            </a:endParaRPr>
          </a:p>
          <a:p>
            <a:pPr marL="0" indent="0">
              <a:buNone/>
            </a:pPr>
            <a:r>
              <a:rPr lang="da-DK" sz="1200" dirty="0">
                <a:solidFill>
                  <a:schemeClr val="tx1"/>
                </a:solidFill>
                <a:latin typeface="Courier New" panose="02070309020205020404" pitchFamily="49" charset="0"/>
                <a:cs typeface="Courier New" panose="02070309020205020404" pitchFamily="49" charset="0"/>
              </a:rPr>
              <a:t>ADD ./dyalog-unicode_17.0.34604_amd64.deb /</a:t>
            </a:r>
          </a:p>
          <a:p>
            <a:pPr marL="0" indent="0">
              <a:buNone/>
            </a:pPr>
            <a:endParaRPr lang="da-DK" sz="1200" dirty="0">
              <a:solidFill>
                <a:schemeClr val="tx1"/>
              </a:solidFill>
              <a:latin typeface="Courier New" panose="02070309020205020404" pitchFamily="49" charset="0"/>
              <a:cs typeface="Courier New" panose="02070309020205020404" pitchFamily="49" charset="0"/>
            </a:endParaRPr>
          </a:p>
          <a:p>
            <a:pPr marL="0" indent="0">
              <a:buNone/>
            </a:pPr>
            <a:endParaRPr lang="da-DK" sz="1200" dirty="0">
              <a:solidFill>
                <a:schemeClr val="tx1"/>
              </a:solidFill>
              <a:latin typeface="Courier New" panose="02070309020205020404" pitchFamily="49" charset="0"/>
              <a:cs typeface="Courier New" panose="02070309020205020404" pitchFamily="49" charset="0"/>
            </a:endParaRPr>
          </a:p>
          <a:p>
            <a:pPr marL="0" indent="0">
              <a:buNone/>
            </a:pPr>
            <a:r>
              <a:rPr lang="da-DK" sz="1200" dirty="0">
                <a:solidFill>
                  <a:schemeClr val="tx1"/>
                </a:solidFill>
                <a:latin typeface="Courier New" panose="02070309020205020404" pitchFamily="49" charset="0"/>
                <a:cs typeface="Courier New" panose="02070309020205020404" pitchFamily="49" charset="0"/>
              </a:rPr>
              <a:t>RUN dpkg -i /dyalog*.deb</a:t>
            </a:r>
          </a:p>
          <a:p>
            <a:pPr marL="0" indent="0">
              <a:buNone/>
            </a:pPr>
            <a:r>
              <a:rPr lang="en-GB" sz="1200" dirty="0">
                <a:solidFill>
                  <a:schemeClr val="tx1"/>
                </a:solidFill>
                <a:latin typeface="Courier New" panose="02070309020205020404" pitchFamily="49" charset="0"/>
                <a:cs typeface="Courier New" panose="02070309020205020404" pitchFamily="49" charset="0"/>
              </a:rPr>
              <a:t>RUN git clone https://github.com/dyalog/JSONServer /JSS</a:t>
            </a:r>
          </a:p>
          <a:p>
            <a:pPr marL="0" indent="0">
              <a:buNone/>
            </a:pPr>
            <a:r>
              <a:rPr lang="da-DK" sz="1200" dirty="0">
                <a:solidFill>
                  <a:schemeClr val="tx1"/>
                </a:solidFill>
                <a:latin typeface="Courier New" panose="02070309020205020404" pitchFamily="49" charset="0"/>
                <a:cs typeface="Courier New" panose="02070309020205020404" pitchFamily="49" charset="0"/>
              </a:rPr>
              <a:t>RUN git clone https://github.com/myco/myapp /myapp</a:t>
            </a:r>
          </a:p>
          <a:p>
            <a:pPr marL="0" indent="0">
              <a:buNone/>
            </a:pPr>
            <a:endParaRPr lang="da-DK" sz="1200" dirty="0">
              <a:solidFill>
                <a:schemeClr val="tx1"/>
              </a:solidFill>
              <a:latin typeface="Courier New" panose="02070309020205020404" pitchFamily="49" charset="0"/>
              <a:cs typeface="Courier New" panose="02070309020205020404" pitchFamily="49" charset="0"/>
            </a:endParaRPr>
          </a:p>
          <a:p>
            <a:pPr marL="0" indent="0">
              <a:buNone/>
            </a:pPr>
            <a:r>
              <a:rPr lang="da-DK" sz="1200" dirty="0">
                <a:solidFill>
                  <a:schemeClr val="tx1"/>
                </a:solidFill>
                <a:latin typeface="Courier New" panose="02070309020205020404" pitchFamily="49" charset="0"/>
                <a:cs typeface="Courier New" panose="02070309020205020404" pitchFamily="49" charset="0"/>
              </a:rPr>
              <a:t>ENV RIDE_INIT="SERVE:*:4502"</a:t>
            </a:r>
          </a:p>
          <a:p>
            <a:pPr marL="0" indent="0">
              <a:buNone/>
            </a:pPr>
            <a:r>
              <a:rPr lang="da-DK" sz="1200" dirty="0">
                <a:solidFill>
                  <a:schemeClr val="tx1"/>
                </a:solidFill>
                <a:latin typeface="Courier New" panose="02070309020205020404" pitchFamily="49" charset="0"/>
                <a:cs typeface="Courier New" panose="02070309020205020404" pitchFamily="49" charset="0"/>
              </a:rPr>
              <a:t>ENV CodeLocation=/myapp</a:t>
            </a:r>
          </a:p>
          <a:p>
            <a:pPr marL="0" indent="0">
              <a:buNone/>
            </a:pPr>
            <a:endParaRPr lang="da-DK" sz="1200" dirty="0">
              <a:solidFill>
                <a:schemeClr val="tx1"/>
              </a:solidFill>
              <a:latin typeface="Courier New" panose="02070309020205020404" pitchFamily="49" charset="0"/>
              <a:cs typeface="Courier New" panose="02070309020205020404" pitchFamily="49" charset="0"/>
            </a:endParaRPr>
          </a:p>
          <a:p>
            <a:pPr marL="0" indent="0">
              <a:buNone/>
            </a:pPr>
            <a:r>
              <a:rPr lang="da-DK" sz="1200" dirty="0">
                <a:solidFill>
                  <a:schemeClr val="tx1"/>
                </a:solidFill>
                <a:latin typeface="Courier New" panose="02070309020205020404" pitchFamily="49" charset="0"/>
                <a:cs typeface="Courier New" panose="02070309020205020404" pitchFamily="49" charset="0"/>
              </a:rPr>
              <a:t>CMD dyalog /JSS/JSONServer.dws</a:t>
            </a:r>
          </a:p>
        </p:txBody>
      </p:sp>
      <p:sp>
        <p:nvSpPr>
          <p:cNvPr id="2" name="Title 1">
            <a:extLst>
              <a:ext uri="{FF2B5EF4-FFF2-40B4-BE49-F238E27FC236}">
                <a16:creationId xmlns:a16="http://schemas.microsoft.com/office/drawing/2014/main" id="{B71FD1BC-73E4-492F-BC7D-4417B8EE1C2D}"/>
              </a:ext>
            </a:extLst>
          </p:cNvPr>
          <p:cNvSpPr>
            <a:spLocks noGrp="1"/>
          </p:cNvSpPr>
          <p:nvPr>
            <p:ph type="title" idx="4294967295"/>
          </p:nvPr>
        </p:nvSpPr>
        <p:spPr>
          <a:xfrm>
            <a:off x="0" y="573088"/>
            <a:ext cx="8362950" cy="593725"/>
          </a:xfrm>
        </p:spPr>
        <p:txBody>
          <a:bodyPr>
            <a:normAutofit fontScale="90000"/>
          </a:bodyPr>
          <a:lstStyle/>
          <a:p>
            <a:r>
              <a:rPr lang="da-DK" dirty="0"/>
              <a:t>Container Basics</a:t>
            </a:r>
          </a:p>
        </p:txBody>
      </p:sp>
      <p:cxnSp>
        <p:nvCxnSpPr>
          <p:cNvPr id="7" name="Straight Arrow Connector 6">
            <a:extLst>
              <a:ext uri="{FF2B5EF4-FFF2-40B4-BE49-F238E27FC236}">
                <a16:creationId xmlns:a16="http://schemas.microsoft.com/office/drawing/2014/main" id="{5F8528D4-15D8-4341-9009-631343D5C64A}"/>
              </a:ext>
            </a:extLst>
          </p:cNvPr>
          <p:cNvCxnSpPr>
            <a:cxnSpLocks/>
          </p:cNvCxnSpPr>
          <p:nvPr/>
        </p:nvCxnSpPr>
        <p:spPr>
          <a:xfrm>
            <a:off x="1871700" y="1668356"/>
            <a:ext cx="1395155"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3D771123-D52D-4CC6-A87B-E3007E02B404}"/>
              </a:ext>
            </a:extLst>
          </p:cNvPr>
          <p:cNvSpPr txBox="1"/>
          <p:nvPr/>
        </p:nvSpPr>
        <p:spPr>
          <a:xfrm>
            <a:off x="566555" y="1483691"/>
            <a:ext cx="1395154"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Base Image</a:t>
            </a:r>
          </a:p>
        </p:txBody>
      </p:sp>
      <p:cxnSp>
        <p:nvCxnSpPr>
          <p:cNvPr id="10" name="Straight Arrow Connector 9">
            <a:extLst>
              <a:ext uri="{FF2B5EF4-FFF2-40B4-BE49-F238E27FC236}">
                <a16:creationId xmlns:a16="http://schemas.microsoft.com/office/drawing/2014/main" id="{2B9D6C86-078F-40ED-9F7A-92260CC8C1A0}"/>
              </a:ext>
            </a:extLst>
          </p:cNvPr>
          <p:cNvCxnSpPr>
            <a:cxnSpLocks/>
          </p:cNvCxnSpPr>
          <p:nvPr/>
        </p:nvCxnSpPr>
        <p:spPr>
          <a:xfrm>
            <a:off x="1871700" y="2174160"/>
            <a:ext cx="1395155"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1" name="TextBox 10">
            <a:extLst>
              <a:ext uri="{FF2B5EF4-FFF2-40B4-BE49-F238E27FC236}">
                <a16:creationId xmlns:a16="http://schemas.microsoft.com/office/drawing/2014/main" id="{44E1503D-BB23-400C-BD73-53228A3BB87D}"/>
              </a:ext>
            </a:extLst>
          </p:cNvPr>
          <p:cNvSpPr txBox="1"/>
          <p:nvPr/>
        </p:nvSpPr>
        <p:spPr>
          <a:xfrm>
            <a:off x="566555" y="1989495"/>
            <a:ext cx="1395155"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Files to Add</a:t>
            </a:r>
          </a:p>
        </p:txBody>
      </p:sp>
      <p:cxnSp>
        <p:nvCxnSpPr>
          <p:cNvPr id="12" name="Straight Arrow Connector 11">
            <a:extLst>
              <a:ext uri="{FF2B5EF4-FFF2-40B4-BE49-F238E27FC236}">
                <a16:creationId xmlns:a16="http://schemas.microsoft.com/office/drawing/2014/main" id="{0CD860D1-162E-42C5-9B4E-C10020E80D79}"/>
              </a:ext>
            </a:extLst>
          </p:cNvPr>
          <p:cNvCxnSpPr>
            <a:cxnSpLocks/>
          </p:cNvCxnSpPr>
          <p:nvPr/>
        </p:nvCxnSpPr>
        <p:spPr>
          <a:xfrm>
            <a:off x="1871700" y="2679963"/>
            <a:ext cx="1395155"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3" name="TextBox 12">
            <a:extLst>
              <a:ext uri="{FF2B5EF4-FFF2-40B4-BE49-F238E27FC236}">
                <a16:creationId xmlns:a16="http://schemas.microsoft.com/office/drawing/2014/main" id="{C07B9794-F626-4271-BFB0-6BFFFF0DE372}"/>
              </a:ext>
            </a:extLst>
          </p:cNvPr>
          <p:cNvSpPr txBox="1"/>
          <p:nvPr/>
        </p:nvSpPr>
        <p:spPr>
          <a:xfrm>
            <a:off x="566555" y="2495298"/>
            <a:ext cx="2133237"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Run </a:t>
            </a:r>
            <a:r>
              <a:rPr lang="da-DK" b="1" i="1" dirty="0"/>
              <a:t>during Build</a:t>
            </a:r>
          </a:p>
        </p:txBody>
      </p:sp>
      <p:cxnSp>
        <p:nvCxnSpPr>
          <p:cNvPr id="14" name="Straight Arrow Connector 13">
            <a:extLst>
              <a:ext uri="{FF2B5EF4-FFF2-40B4-BE49-F238E27FC236}">
                <a16:creationId xmlns:a16="http://schemas.microsoft.com/office/drawing/2014/main" id="{AB9060B0-E55F-44A0-A31A-5B26C1D3BB40}"/>
              </a:ext>
            </a:extLst>
          </p:cNvPr>
          <p:cNvCxnSpPr>
            <a:cxnSpLocks/>
          </p:cNvCxnSpPr>
          <p:nvPr/>
        </p:nvCxnSpPr>
        <p:spPr>
          <a:xfrm>
            <a:off x="1870914" y="3227059"/>
            <a:ext cx="1395155"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5" name="TextBox 14">
            <a:extLst>
              <a:ext uri="{FF2B5EF4-FFF2-40B4-BE49-F238E27FC236}">
                <a16:creationId xmlns:a16="http://schemas.microsoft.com/office/drawing/2014/main" id="{D1E6977E-BF8B-4AF4-8F18-27911E1CEBE1}"/>
              </a:ext>
            </a:extLst>
          </p:cNvPr>
          <p:cNvSpPr txBox="1"/>
          <p:nvPr/>
        </p:nvSpPr>
        <p:spPr>
          <a:xfrm>
            <a:off x="565768" y="3042394"/>
            <a:ext cx="1990007"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Environment Vars</a:t>
            </a:r>
          </a:p>
        </p:txBody>
      </p:sp>
      <p:cxnSp>
        <p:nvCxnSpPr>
          <p:cNvPr id="16" name="Straight Arrow Connector 15">
            <a:extLst>
              <a:ext uri="{FF2B5EF4-FFF2-40B4-BE49-F238E27FC236}">
                <a16:creationId xmlns:a16="http://schemas.microsoft.com/office/drawing/2014/main" id="{0E04FC99-BAE8-4C72-8DF2-1C6C8C75DDD7}"/>
              </a:ext>
            </a:extLst>
          </p:cNvPr>
          <p:cNvCxnSpPr>
            <a:cxnSpLocks/>
          </p:cNvCxnSpPr>
          <p:nvPr/>
        </p:nvCxnSpPr>
        <p:spPr>
          <a:xfrm>
            <a:off x="1870914" y="3836157"/>
            <a:ext cx="1395155" cy="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7" name="TextBox 16">
            <a:extLst>
              <a:ext uri="{FF2B5EF4-FFF2-40B4-BE49-F238E27FC236}">
                <a16:creationId xmlns:a16="http://schemas.microsoft.com/office/drawing/2014/main" id="{BB4158E9-B5D0-4A8F-A3B8-A1608AAAB9D6}"/>
              </a:ext>
            </a:extLst>
          </p:cNvPr>
          <p:cNvSpPr txBox="1"/>
          <p:nvPr/>
        </p:nvSpPr>
        <p:spPr>
          <a:xfrm>
            <a:off x="565768" y="3651492"/>
            <a:ext cx="1845991"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Run </a:t>
            </a:r>
            <a:r>
              <a:rPr lang="da-DK" b="1" i="1" dirty="0"/>
              <a:t>at Startup</a:t>
            </a:r>
          </a:p>
        </p:txBody>
      </p:sp>
      <p:sp>
        <p:nvSpPr>
          <p:cNvPr id="18" name="TextBox 17">
            <a:extLst>
              <a:ext uri="{FF2B5EF4-FFF2-40B4-BE49-F238E27FC236}">
                <a16:creationId xmlns:a16="http://schemas.microsoft.com/office/drawing/2014/main" id="{D5157C27-8F7E-4F61-BD70-5516E1D2C39A}"/>
              </a:ext>
            </a:extLst>
          </p:cNvPr>
          <p:cNvSpPr txBox="1"/>
          <p:nvPr/>
        </p:nvSpPr>
        <p:spPr>
          <a:xfrm>
            <a:off x="484713" y="4213974"/>
            <a:ext cx="4856458" cy="369332"/>
          </a:xfrm>
          <a:prstGeom prst="rect">
            <a:avLst/>
          </a:prstGeom>
          <a:noFill/>
          <a:ln>
            <a:noFill/>
          </a:ln>
        </p:spPr>
        <p:txBody>
          <a:bodyPr wrap="none" rtlCol="0">
            <a:spAutoFit/>
          </a:bodyPr>
          <a:lstStyle/>
          <a:p>
            <a:r>
              <a:rPr lang="da-DK" dirty="0">
                <a:solidFill>
                  <a:schemeClr val="bg1"/>
                </a:solidFill>
              </a:rPr>
              <a:t>Uses GitHub to load the source code for "myapp".</a:t>
            </a:r>
          </a:p>
        </p:txBody>
      </p:sp>
      <p:sp>
        <p:nvSpPr>
          <p:cNvPr id="4" name="Rectangle 3">
            <a:extLst>
              <a:ext uri="{FF2B5EF4-FFF2-40B4-BE49-F238E27FC236}">
                <a16:creationId xmlns:a16="http://schemas.microsoft.com/office/drawing/2014/main" id="{EBD42E8C-012B-4D3B-A485-6B0FD94B7BD4}"/>
              </a:ext>
            </a:extLst>
          </p:cNvPr>
          <p:cNvSpPr/>
          <p:nvPr/>
        </p:nvSpPr>
        <p:spPr>
          <a:xfrm>
            <a:off x="3446875" y="2848983"/>
            <a:ext cx="4686955" cy="2173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cxnSp>
        <p:nvCxnSpPr>
          <p:cNvPr id="19" name="Straight Arrow Connector 18">
            <a:extLst>
              <a:ext uri="{FF2B5EF4-FFF2-40B4-BE49-F238E27FC236}">
                <a16:creationId xmlns:a16="http://schemas.microsoft.com/office/drawing/2014/main" id="{34A6E22B-444F-42FC-AF1C-41F73B21D747}"/>
              </a:ext>
            </a:extLst>
          </p:cNvPr>
          <p:cNvCxnSpPr>
            <a:cxnSpLocks/>
            <a:endCxn id="4" idx="0"/>
          </p:cNvCxnSpPr>
          <p:nvPr/>
        </p:nvCxnSpPr>
        <p:spPr>
          <a:xfrm flipH="1">
            <a:off x="5790353" y="2311147"/>
            <a:ext cx="797872" cy="537836"/>
          </a:xfrm>
          <a:prstGeom prst="straightConnector1">
            <a:avLst/>
          </a:prstGeom>
          <a:ln>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6" name="TextBox 5">
            <a:extLst>
              <a:ext uri="{FF2B5EF4-FFF2-40B4-BE49-F238E27FC236}">
                <a16:creationId xmlns:a16="http://schemas.microsoft.com/office/drawing/2014/main" id="{B699C96E-BDE4-4620-95F6-66363888B152}"/>
              </a:ext>
            </a:extLst>
          </p:cNvPr>
          <p:cNvSpPr txBox="1"/>
          <p:nvPr/>
        </p:nvSpPr>
        <p:spPr>
          <a:xfrm>
            <a:off x="1870914" y="1761660"/>
            <a:ext cx="184731" cy="369332"/>
          </a:xfrm>
          <a:prstGeom prst="rect">
            <a:avLst/>
          </a:prstGeom>
          <a:noFill/>
        </p:spPr>
        <p:txBody>
          <a:bodyPr wrap="none" rtlCol="0">
            <a:spAutoFit/>
          </a:bodyPr>
          <a:lstStyle/>
          <a:p>
            <a:endParaRPr lang="da-DK" dirty="0"/>
          </a:p>
        </p:txBody>
      </p:sp>
      <p:sp>
        <p:nvSpPr>
          <p:cNvPr id="20" name="TextBox 19">
            <a:extLst>
              <a:ext uri="{FF2B5EF4-FFF2-40B4-BE49-F238E27FC236}">
                <a16:creationId xmlns:a16="http://schemas.microsoft.com/office/drawing/2014/main" id="{C34B4FB1-69B3-4BA4-8118-91126F4B6711}"/>
              </a:ext>
            </a:extLst>
          </p:cNvPr>
          <p:cNvSpPr txBox="1"/>
          <p:nvPr/>
        </p:nvSpPr>
        <p:spPr>
          <a:xfrm>
            <a:off x="6588224" y="1941815"/>
            <a:ext cx="1296144"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dirty="0"/>
              <a:t>Your Code</a:t>
            </a:r>
          </a:p>
        </p:txBody>
      </p:sp>
    </p:spTree>
    <p:extLst>
      <p:ext uri="{BB962C8B-B14F-4D97-AF65-F5344CB8AC3E}">
        <p14:creationId xmlns:p14="http://schemas.microsoft.com/office/powerpoint/2010/main" val="206584747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4A43D6-0538-492C-8ADD-B9D98FA50E5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
            <a:ext cx="9144000" cy="5143500"/>
          </a:xfrm>
          <a:prstGeom prst="rect">
            <a:avLst/>
          </a:prstGeom>
        </p:spPr>
      </p:pic>
    </p:spTree>
    <p:extLst>
      <p:ext uri="{BB962C8B-B14F-4D97-AF65-F5344CB8AC3E}">
        <p14:creationId xmlns:p14="http://schemas.microsoft.com/office/powerpoint/2010/main" val="425159368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FD1BC-73E4-492F-BC7D-4417B8EE1C2D}"/>
              </a:ext>
            </a:extLst>
          </p:cNvPr>
          <p:cNvSpPr>
            <a:spLocks noGrp="1"/>
          </p:cNvSpPr>
          <p:nvPr>
            <p:ph type="title" idx="4294967295"/>
          </p:nvPr>
        </p:nvSpPr>
        <p:spPr>
          <a:xfrm>
            <a:off x="0" y="573088"/>
            <a:ext cx="8362950" cy="593725"/>
          </a:xfrm>
        </p:spPr>
        <p:txBody>
          <a:bodyPr>
            <a:normAutofit fontScale="90000"/>
          </a:bodyPr>
          <a:lstStyle/>
          <a:p>
            <a:r>
              <a:rPr lang="da-DK" dirty="0"/>
              <a:t>Building and Running the Docker Image</a:t>
            </a:r>
          </a:p>
        </p:txBody>
      </p:sp>
      <p:sp>
        <p:nvSpPr>
          <p:cNvPr id="13" name="TextBox 12">
            <a:extLst>
              <a:ext uri="{FF2B5EF4-FFF2-40B4-BE49-F238E27FC236}">
                <a16:creationId xmlns:a16="http://schemas.microsoft.com/office/drawing/2014/main" id="{C07B9794-F626-4271-BFB0-6BFFFF0DE372}"/>
              </a:ext>
            </a:extLst>
          </p:cNvPr>
          <p:cNvSpPr txBox="1"/>
          <p:nvPr/>
        </p:nvSpPr>
        <p:spPr>
          <a:xfrm>
            <a:off x="251520" y="1360996"/>
            <a:ext cx="792088"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b="1" i="1" dirty="0"/>
              <a:t>Build</a:t>
            </a:r>
          </a:p>
        </p:txBody>
      </p:sp>
      <p:sp>
        <p:nvSpPr>
          <p:cNvPr id="17" name="TextBox 16">
            <a:extLst>
              <a:ext uri="{FF2B5EF4-FFF2-40B4-BE49-F238E27FC236}">
                <a16:creationId xmlns:a16="http://schemas.microsoft.com/office/drawing/2014/main" id="{BB4158E9-B5D0-4A8F-A3B8-A1608AAAB9D6}"/>
              </a:ext>
            </a:extLst>
          </p:cNvPr>
          <p:cNvSpPr txBox="1"/>
          <p:nvPr/>
        </p:nvSpPr>
        <p:spPr>
          <a:xfrm>
            <a:off x="251520" y="3097777"/>
            <a:ext cx="720080"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b="1" i="1" dirty="0"/>
              <a:t>Run</a:t>
            </a:r>
          </a:p>
        </p:txBody>
      </p:sp>
      <p:sp>
        <p:nvSpPr>
          <p:cNvPr id="20" name="Content Placeholder 2">
            <a:extLst>
              <a:ext uri="{FF2B5EF4-FFF2-40B4-BE49-F238E27FC236}">
                <a16:creationId xmlns:a16="http://schemas.microsoft.com/office/drawing/2014/main" id="{41D4A410-7355-4831-800F-D42F355245DC}"/>
              </a:ext>
            </a:extLst>
          </p:cNvPr>
          <p:cNvSpPr txBox="1">
            <a:spLocks/>
          </p:cNvSpPr>
          <p:nvPr/>
        </p:nvSpPr>
        <p:spPr>
          <a:xfrm>
            <a:off x="532206" y="3567793"/>
            <a:ext cx="7965885" cy="307775"/>
          </a:xfrm>
          <a:prstGeom prst="rect">
            <a:avLst/>
          </a:prstGeom>
          <a:solidFill>
            <a:schemeClr val="bg1"/>
          </a:solidFill>
        </p:spPr>
        <p:txBody>
          <a:bodyPr vert="horz" lIns="91440" tIns="45720" rIns="91440" bIns="45720" rtlCol="0">
            <a:noAutofit/>
          </a:bodyPr>
          <a:lstStyle>
            <a:lvl1pPr marL="342900" indent="-342900" algn="l" defTabSz="914400" rtl="0" eaLnBrk="1" latinLnBrk="0" hangingPunct="1">
              <a:spcBef>
                <a:spcPct val="20000"/>
              </a:spcBef>
              <a:buClr>
                <a:srgbClr val="FF9421"/>
              </a:buClr>
              <a:buFont typeface="Wingdings" panose="05000000000000000000" pitchFamily="2" charset="2"/>
              <a:buChar char="Ø"/>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FF942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FF9421"/>
              </a:buClr>
              <a:buFont typeface="Courier New" panose="02070309020205020404"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FF9421"/>
              </a:buClr>
              <a:buFont typeface="Wingdings" panose="05000000000000000000" pitchFamily="2" charset="2"/>
              <a:buChar char="§"/>
              <a:defRPr sz="2000" kern="1200">
                <a:solidFill>
                  <a:schemeClr val="tx1"/>
                </a:solidFill>
                <a:latin typeface="+mn-lt"/>
                <a:ea typeface="+mn-ea"/>
                <a:cs typeface="+mn-cs"/>
              </a:defRPr>
            </a:lvl4pPr>
            <a:lvl5pPr marL="2154238" indent="-325438" algn="l" defTabSz="914400" rtl="0" eaLnBrk="1" latinLnBrk="0" hangingPunct="1">
              <a:spcBef>
                <a:spcPct val="20000"/>
              </a:spcBef>
              <a:buClr>
                <a:srgbClr val="FF9421"/>
              </a:buClr>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a-DK" sz="1400" dirty="0">
                <a:latin typeface="Courier New" panose="02070309020205020404" pitchFamily="49" charset="0"/>
                <a:cs typeface="Courier New" panose="02070309020205020404" pitchFamily="49" charset="0"/>
              </a:rPr>
              <a:t>docker run -p 4502:4502 -p 443:10443</a:t>
            </a:r>
            <a:br>
              <a:rPr lang="da-DK" sz="1400" dirty="0">
                <a:latin typeface="Courier New" panose="02070309020205020404" pitchFamily="49" charset="0"/>
                <a:cs typeface="Courier New" panose="02070309020205020404" pitchFamily="49" charset="0"/>
              </a:rPr>
            </a:br>
            <a:r>
              <a:rPr lang="da-DK" sz="1400" dirty="0">
                <a:latin typeface="Courier New" panose="02070309020205020404" pitchFamily="49" charset="0"/>
                <a:cs typeface="Courier New" panose="02070309020205020404" pitchFamily="49" charset="0"/>
              </a:rPr>
              <a:t>-e AWS_AccessKey="AKIAVEG2KDMMDL3OVJHJ" </a:t>
            </a:r>
            <a:br>
              <a:rPr lang="da-DK" sz="1400" dirty="0">
                <a:latin typeface="Courier New" panose="02070309020205020404" pitchFamily="49" charset="0"/>
                <a:cs typeface="Courier New" panose="02070309020205020404" pitchFamily="49" charset="0"/>
              </a:rPr>
            </a:br>
            <a:r>
              <a:rPr lang="da-DK" sz="1400" dirty="0">
                <a:latin typeface="Courier New" panose="02070309020205020404" pitchFamily="49" charset="0"/>
                <a:cs typeface="Courier New" panose="02070309020205020404" pitchFamily="49" charset="0"/>
              </a:rPr>
              <a:t>-e AWS_SecretKey="blablablabla" mkromberg/d19sp1</a:t>
            </a:r>
            <a:endParaRPr lang="da-DK" sz="600" dirty="0">
              <a:latin typeface="Courier New" panose="02070309020205020404" pitchFamily="49" charset="0"/>
              <a:cs typeface="Courier New" panose="02070309020205020404" pitchFamily="49" charset="0"/>
            </a:endParaRPr>
          </a:p>
        </p:txBody>
      </p:sp>
      <p:sp>
        <p:nvSpPr>
          <p:cNvPr id="23" name="Content Placeholder 2">
            <a:extLst>
              <a:ext uri="{FF2B5EF4-FFF2-40B4-BE49-F238E27FC236}">
                <a16:creationId xmlns:a16="http://schemas.microsoft.com/office/drawing/2014/main" id="{0AA4F833-74A2-45B0-89DF-28798517FCE8}"/>
              </a:ext>
            </a:extLst>
          </p:cNvPr>
          <p:cNvSpPr txBox="1">
            <a:spLocks/>
          </p:cNvSpPr>
          <p:nvPr/>
        </p:nvSpPr>
        <p:spPr>
          <a:xfrm>
            <a:off x="532206" y="1892569"/>
            <a:ext cx="6075675" cy="307775"/>
          </a:xfrm>
          <a:prstGeom prst="rect">
            <a:avLst/>
          </a:prstGeom>
          <a:solidFill>
            <a:schemeClr val="bg1"/>
          </a:solidFill>
        </p:spPr>
        <p:txBody>
          <a:bodyPr vert="horz" lIns="91440" tIns="45720" rIns="91440" bIns="45720" rtlCol="0">
            <a:noAutofit/>
          </a:bodyPr>
          <a:lstStyle>
            <a:lvl1pPr marL="342900" indent="-342900" algn="l" defTabSz="914400" rtl="0" eaLnBrk="1" latinLnBrk="0" hangingPunct="1">
              <a:spcBef>
                <a:spcPct val="20000"/>
              </a:spcBef>
              <a:buClr>
                <a:srgbClr val="FF9421"/>
              </a:buClr>
              <a:buFont typeface="Wingdings" panose="05000000000000000000" pitchFamily="2" charset="2"/>
              <a:buChar char="Ø"/>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FF942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FF9421"/>
              </a:buClr>
              <a:buFont typeface="Courier New" panose="02070309020205020404"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FF9421"/>
              </a:buClr>
              <a:buFont typeface="Wingdings" panose="05000000000000000000" pitchFamily="2" charset="2"/>
              <a:buChar char="§"/>
              <a:defRPr sz="2000" kern="1200">
                <a:solidFill>
                  <a:schemeClr val="tx1"/>
                </a:solidFill>
                <a:latin typeface="+mn-lt"/>
                <a:ea typeface="+mn-ea"/>
                <a:cs typeface="+mn-cs"/>
              </a:defRPr>
            </a:lvl4pPr>
            <a:lvl5pPr marL="2154238" indent="-325438" algn="l" defTabSz="914400" rtl="0" eaLnBrk="1" latinLnBrk="0" hangingPunct="1">
              <a:spcBef>
                <a:spcPct val="20000"/>
              </a:spcBef>
              <a:buClr>
                <a:srgbClr val="FF9421"/>
              </a:buClr>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a-DK" sz="1400" dirty="0">
                <a:latin typeface="Courier New" panose="02070309020205020404" pitchFamily="49" charset="0"/>
                <a:cs typeface="Courier New" panose="02070309020205020404" pitchFamily="49" charset="0"/>
              </a:rPr>
              <a:t>docker build –t mkromberg/d19sp1 . [--no-cache]</a:t>
            </a:r>
            <a:endParaRPr lang="da-DK" sz="600" dirty="0">
              <a:latin typeface="Courier New" panose="02070309020205020404" pitchFamily="49" charset="0"/>
              <a:cs typeface="Courier New" panose="02070309020205020404" pitchFamily="49" charset="0"/>
            </a:endParaRPr>
          </a:p>
        </p:txBody>
      </p:sp>
      <p:sp>
        <p:nvSpPr>
          <p:cNvPr id="7" name="TextBox 6">
            <a:extLst>
              <a:ext uri="{FF2B5EF4-FFF2-40B4-BE49-F238E27FC236}">
                <a16:creationId xmlns:a16="http://schemas.microsoft.com/office/drawing/2014/main" id="{2B3C5BCE-B5E2-42D8-AFDC-3C297F623674}"/>
              </a:ext>
            </a:extLst>
          </p:cNvPr>
          <p:cNvSpPr txBox="1"/>
          <p:nvPr/>
        </p:nvSpPr>
        <p:spPr>
          <a:xfrm>
            <a:off x="249726" y="2164930"/>
            <a:ext cx="792088" cy="369332"/>
          </a:xfrm>
          <a:prstGeom prst="rect">
            <a:avLst/>
          </a:prstGeom>
          <a:solidFill>
            <a:srgbClr val="FFC000"/>
          </a:solidFill>
          <a:ln>
            <a:solidFill>
              <a:schemeClr val="accent2">
                <a:shade val="95000"/>
                <a:satMod val="105000"/>
              </a:schemeClr>
            </a:solidFill>
          </a:ln>
        </p:spPr>
        <p:txBody>
          <a:bodyPr wrap="square" rtlCol="0">
            <a:spAutoFit/>
          </a:bodyPr>
          <a:lstStyle/>
          <a:p>
            <a:r>
              <a:rPr lang="da-DK" b="1" i="1" dirty="0"/>
              <a:t>Push</a:t>
            </a:r>
          </a:p>
        </p:txBody>
      </p:sp>
      <p:sp>
        <p:nvSpPr>
          <p:cNvPr id="8" name="Content Placeholder 2">
            <a:extLst>
              <a:ext uri="{FF2B5EF4-FFF2-40B4-BE49-F238E27FC236}">
                <a16:creationId xmlns:a16="http://schemas.microsoft.com/office/drawing/2014/main" id="{0A9899CA-4B7C-4E29-9A15-98B05429F688}"/>
              </a:ext>
            </a:extLst>
          </p:cNvPr>
          <p:cNvSpPr txBox="1">
            <a:spLocks/>
          </p:cNvSpPr>
          <p:nvPr/>
        </p:nvSpPr>
        <p:spPr>
          <a:xfrm>
            <a:off x="530412" y="2696503"/>
            <a:ext cx="6075675" cy="307775"/>
          </a:xfrm>
          <a:prstGeom prst="rect">
            <a:avLst/>
          </a:prstGeom>
          <a:solidFill>
            <a:schemeClr val="bg1"/>
          </a:solidFill>
        </p:spPr>
        <p:txBody>
          <a:bodyPr vert="horz" lIns="91440" tIns="45720" rIns="91440" bIns="45720" rtlCol="0">
            <a:noAutofit/>
          </a:bodyPr>
          <a:lstStyle>
            <a:lvl1pPr marL="342900" indent="-342900" algn="l" defTabSz="914400" rtl="0" eaLnBrk="1" latinLnBrk="0" hangingPunct="1">
              <a:spcBef>
                <a:spcPct val="20000"/>
              </a:spcBef>
              <a:buClr>
                <a:srgbClr val="FF9421"/>
              </a:buClr>
              <a:buFont typeface="Wingdings" panose="05000000000000000000" pitchFamily="2" charset="2"/>
              <a:buChar char="Ø"/>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FF942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FF9421"/>
              </a:buClr>
              <a:buFont typeface="Courier New" panose="02070309020205020404"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FF9421"/>
              </a:buClr>
              <a:buFont typeface="Wingdings" panose="05000000000000000000" pitchFamily="2" charset="2"/>
              <a:buChar char="§"/>
              <a:defRPr sz="2000" kern="1200">
                <a:solidFill>
                  <a:schemeClr val="tx1"/>
                </a:solidFill>
                <a:latin typeface="+mn-lt"/>
                <a:ea typeface="+mn-ea"/>
                <a:cs typeface="+mn-cs"/>
              </a:defRPr>
            </a:lvl4pPr>
            <a:lvl5pPr marL="2154238" indent="-325438" algn="l" defTabSz="914400" rtl="0" eaLnBrk="1" latinLnBrk="0" hangingPunct="1">
              <a:spcBef>
                <a:spcPct val="20000"/>
              </a:spcBef>
              <a:buClr>
                <a:srgbClr val="FF9421"/>
              </a:buClr>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a-DK" sz="1400" dirty="0">
                <a:latin typeface="Courier New" panose="02070309020205020404" pitchFamily="49" charset="0"/>
                <a:cs typeface="Courier New" panose="02070309020205020404" pitchFamily="49" charset="0"/>
              </a:rPr>
              <a:t>docker push mkromberg/d19sp1</a:t>
            </a:r>
            <a:endParaRPr lang="da-DK" sz="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811539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20" grpId="0" animBg="1"/>
      <p:bldP spid="23" grpId="0" animBg="1"/>
      <p:bldP spid="7" grpId="0" animBg="1"/>
      <p:bldP spid="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11B2A-7783-4E1D-82DE-0EB87AF8C56F}"/>
              </a:ext>
            </a:extLst>
          </p:cNvPr>
          <p:cNvSpPr>
            <a:spLocks noGrp="1"/>
          </p:cNvSpPr>
          <p:nvPr>
            <p:ph type="title"/>
          </p:nvPr>
        </p:nvSpPr>
        <p:spPr/>
        <p:txBody>
          <a:bodyPr/>
          <a:lstStyle/>
          <a:p>
            <a:r>
              <a:rPr lang="da-DK" dirty="0"/>
              <a:t>Demo: Containerizing D19SP1</a:t>
            </a:r>
            <a:endParaRPr lang="en-GB" dirty="0"/>
          </a:p>
        </p:txBody>
      </p:sp>
      <p:sp>
        <p:nvSpPr>
          <p:cNvPr id="3" name="Content Placeholder 2">
            <a:extLst>
              <a:ext uri="{FF2B5EF4-FFF2-40B4-BE49-F238E27FC236}">
                <a16:creationId xmlns:a16="http://schemas.microsoft.com/office/drawing/2014/main" id="{7573E5BA-AEB6-43F5-A7B0-417A012AAB18}"/>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76E178CE-6943-4CD2-B71C-B301D150AD8E}"/>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304320067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98A4E-ECA1-420D-AEC2-D141CB81E222}"/>
              </a:ext>
            </a:extLst>
          </p:cNvPr>
          <p:cNvSpPr>
            <a:spLocks noGrp="1"/>
          </p:cNvSpPr>
          <p:nvPr>
            <p:ph type="title"/>
          </p:nvPr>
        </p:nvSpPr>
        <p:spPr/>
        <p:txBody>
          <a:bodyPr/>
          <a:lstStyle/>
          <a:p>
            <a:r>
              <a:rPr lang="da-DK" dirty="0"/>
              <a:t>Where do Keys Come From under AWS?</a:t>
            </a:r>
            <a:endParaRPr lang="en-GB" dirty="0"/>
          </a:p>
        </p:txBody>
      </p:sp>
      <p:sp>
        <p:nvSpPr>
          <p:cNvPr id="3" name="Content Placeholder 2">
            <a:extLst>
              <a:ext uri="{FF2B5EF4-FFF2-40B4-BE49-F238E27FC236}">
                <a16:creationId xmlns:a16="http://schemas.microsoft.com/office/drawing/2014/main" id="{BBA5F812-1B4E-4FC1-88AD-FB6B8ACA5E7E}"/>
              </a:ext>
            </a:extLst>
          </p:cNvPr>
          <p:cNvSpPr>
            <a:spLocks noGrp="1"/>
          </p:cNvSpPr>
          <p:nvPr>
            <p:ph idx="1"/>
          </p:nvPr>
        </p:nvSpPr>
        <p:spPr/>
        <p:txBody>
          <a:bodyPr/>
          <a:lstStyle/>
          <a:p>
            <a:r>
              <a:rPr lang="da-DK" dirty="0"/>
              <a:t>Norbert to explain</a:t>
            </a:r>
            <a:endParaRPr lang="en-GB" dirty="0"/>
          </a:p>
        </p:txBody>
      </p:sp>
      <p:sp>
        <p:nvSpPr>
          <p:cNvPr id="4" name="Content Placeholder 3">
            <a:extLst>
              <a:ext uri="{FF2B5EF4-FFF2-40B4-BE49-F238E27FC236}">
                <a16:creationId xmlns:a16="http://schemas.microsoft.com/office/drawing/2014/main" id="{E38A1627-9334-4AFB-8F9C-227A57289831}"/>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408112151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ED5DB-5C08-4449-B222-6A8EEA0F8277}"/>
              </a:ext>
            </a:extLst>
          </p:cNvPr>
          <p:cNvSpPr>
            <a:spLocks noGrp="1"/>
          </p:cNvSpPr>
          <p:nvPr>
            <p:ph type="title"/>
          </p:nvPr>
        </p:nvSpPr>
        <p:spPr/>
        <p:txBody>
          <a:bodyPr/>
          <a:lstStyle/>
          <a:p>
            <a:r>
              <a:rPr lang="da-DK" dirty="0"/>
              <a:t>Docker for Windows</a:t>
            </a:r>
          </a:p>
        </p:txBody>
      </p:sp>
      <p:sp>
        <p:nvSpPr>
          <p:cNvPr id="3" name="Content Placeholder 2">
            <a:extLst>
              <a:ext uri="{FF2B5EF4-FFF2-40B4-BE49-F238E27FC236}">
                <a16:creationId xmlns:a16="http://schemas.microsoft.com/office/drawing/2014/main" id="{66BFFC40-5626-4CE1-AB58-4CBD67CA46E6}"/>
              </a:ext>
            </a:extLst>
          </p:cNvPr>
          <p:cNvSpPr>
            <a:spLocks noGrp="1"/>
          </p:cNvSpPr>
          <p:nvPr>
            <p:ph idx="1"/>
          </p:nvPr>
        </p:nvSpPr>
        <p:spPr/>
        <p:txBody>
          <a:bodyPr>
            <a:normAutofit/>
          </a:bodyPr>
          <a:lstStyle/>
          <a:p>
            <a:r>
              <a:rPr lang="da-DK" dirty="0"/>
              <a:t>Docker for Windows uses Microsoft Hyper-V to run either Linux or Windows virtual machines.</a:t>
            </a:r>
          </a:p>
          <a:p>
            <a:r>
              <a:rPr lang="da-DK" dirty="0"/>
              <a:t>It provides the same command line interface as Docker under Linux</a:t>
            </a:r>
          </a:p>
          <a:p>
            <a:endParaRPr lang="da-DK" dirty="0"/>
          </a:p>
          <a:p>
            <a:endParaRPr lang="da-DK" dirty="0"/>
          </a:p>
        </p:txBody>
      </p:sp>
      <p:sp>
        <p:nvSpPr>
          <p:cNvPr id="6" name="Content Placeholder 2">
            <a:extLst>
              <a:ext uri="{FF2B5EF4-FFF2-40B4-BE49-F238E27FC236}">
                <a16:creationId xmlns:a16="http://schemas.microsoft.com/office/drawing/2014/main" id="{3333CD08-3E74-4405-8E6F-111AD68DEDDF}"/>
              </a:ext>
            </a:extLst>
          </p:cNvPr>
          <p:cNvSpPr txBox="1">
            <a:spLocks/>
          </p:cNvSpPr>
          <p:nvPr/>
        </p:nvSpPr>
        <p:spPr>
          <a:xfrm>
            <a:off x="790502" y="3406151"/>
            <a:ext cx="6075675" cy="307775"/>
          </a:xfrm>
          <a:prstGeom prst="rect">
            <a:avLst/>
          </a:prstGeom>
          <a:solidFill>
            <a:schemeClr val="bg1"/>
          </a:solidFill>
        </p:spPr>
        <p:txBody>
          <a:bodyPr vert="horz" lIns="91440" tIns="45720" rIns="91440" bIns="45720" rtlCol="0">
            <a:noAutofit/>
          </a:bodyPr>
          <a:lstStyle>
            <a:lvl1pPr marL="342900" indent="-342900" algn="l" defTabSz="914400" rtl="0" eaLnBrk="1" latinLnBrk="0" hangingPunct="1">
              <a:spcBef>
                <a:spcPct val="20000"/>
              </a:spcBef>
              <a:buClr>
                <a:srgbClr val="FF9421"/>
              </a:buClr>
              <a:buFont typeface="Wingdings" panose="05000000000000000000" pitchFamily="2" charset="2"/>
              <a:buChar char="Ø"/>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FF942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FF9421"/>
              </a:buClr>
              <a:buFont typeface="Courier New" panose="02070309020205020404"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FF9421"/>
              </a:buClr>
              <a:buFont typeface="Wingdings" panose="05000000000000000000" pitchFamily="2" charset="2"/>
              <a:buChar char="§"/>
              <a:defRPr sz="2000" kern="1200">
                <a:solidFill>
                  <a:schemeClr val="tx1"/>
                </a:solidFill>
                <a:latin typeface="+mn-lt"/>
                <a:ea typeface="+mn-ea"/>
                <a:cs typeface="+mn-cs"/>
              </a:defRPr>
            </a:lvl4pPr>
            <a:lvl5pPr marL="2154238" indent="-325438" algn="l" defTabSz="914400" rtl="0" eaLnBrk="1" latinLnBrk="0" hangingPunct="1">
              <a:spcBef>
                <a:spcPct val="20000"/>
              </a:spcBef>
              <a:buClr>
                <a:srgbClr val="FF9421"/>
              </a:buClr>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a-DK" sz="1400" dirty="0">
                <a:latin typeface="Courier New" panose="02070309020205020404" pitchFamily="49" charset="0"/>
                <a:cs typeface="Courier New" panose="02070309020205020404" pitchFamily="49" charset="0"/>
              </a:rPr>
              <a:t>docker build –t myco/myapp-test .</a:t>
            </a:r>
            <a:endParaRPr lang="da-DK" sz="600" dirty="0">
              <a:latin typeface="Courier New" panose="02070309020205020404" pitchFamily="49" charset="0"/>
              <a:cs typeface="Courier New" panose="02070309020205020404" pitchFamily="49" charset="0"/>
            </a:endParaRPr>
          </a:p>
        </p:txBody>
      </p:sp>
      <p:sp>
        <p:nvSpPr>
          <p:cNvPr id="7" name="Content Placeholder 2">
            <a:extLst>
              <a:ext uri="{FF2B5EF4-FFF2-40B4-BE49-F238E27FC236}">
                <a16:creationId xmlns:a16="http://schemas.microsoft.com/office/drawing/2014/main" id="{22FCB30B-AFA5-4224-AE7F-7CB6B82CF64F}"/>
              </a:ext>
            </a:extLst>
          </p:cNvPr>
          <p:cNvSpPr txBox="1">
            <a:spLocks/>
          </p:cNvSpPr>
          <p:nvPr/>
        </p:nvSpPr>
        <p:spPr>
          <a:xfrm>
            <a:off x="790502" y="3947713"/>
            <a:ext cx="7965885" cy="307775"/>
          </a:xfrm>
          <a:prstGeom prst="rect">
            <a:avLst/>
          </a:prstGeom>
          <a:solidFill>
            <a:schemeClr val="bg1"/>
          </a:solidFill>
        </p:spPr>
        <p:txBody>
          <a:bodyPr vert="horz" lIns="91440" tIns="45720" rIns="91440" bIns="45720" rtlCol="0">
            <a:noAutofit/>
          </a:bodyPr>
          <a:lstStyle>
            <a:lvl1pPr marL="342900" indent="-342900" algn="l" defTabSz="914400" rtl="0" eaLnBrk="1" latinLnBrk="0" hangingPunct="1">
              <a:spcBef>
                <a:spcPct val="20000"/>
              </a:spcBef>
              <a:buClr>
                <a:srgbClr val="FF9421"/>
              </a:buClr>
              <a:buFont typeface="Wingdings" panose="05000000000000000000" pitchFamily="2" charset="2"/>
              <a:buChar char="Ø"/>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FF942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FF9421"/>
              </a:buClr>
              <a:buFont typeface="Courier New" panose="02070309020205020404"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FF9421"/>
              </a:buClr>
              <a:buFont typeface="Wingdings" panose="05000000000000000000" pitchFamily="2" charset="2"/>
              <a:buChar char="§"/>
              <a:defRPr sz="2000" kern="1200">
                <a:solidFill>
                  <a:schemeClr val="tx1"/>
                </a:solidFill>
                <a:latin typeface="+mn-lt"/>
                <a:ea typeface="+mn-ea"/>
                <a:cs typeface="+mn-cs"/>
              </a:defRPr>
            </a:lvl4pPr>
            <a:lvl5pPr marL="2154238" indent="-325438" algn="l" defTabSz="914400" rtl="0" eaLnBrk="1" latinLnBrk="0" hangingPunct="1">
              <a:spcBef>
                <a:spcPct val="20000"/>
              </a:spcBef>
              <a:buClr>
                <a:srgbClr val="FF9421"/>
              </a:buClr>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a-DK" sz="1400" dirty="0">
                <a:latin typeface="Courier New" panose="02070309020205020404" pitchFamily="49" charset="0"/>
                <a:cs typeface="Courier New" panose="02070309020205020404" pitchFamily="49" charset="0"/>
              </a:rPr>
              <a:t>docker run -p 8081:8080 -v /somefolder:/data –e DEBUG=1 myco/myapp-test</a:t>
            </a:r>
            <a:endParaRPr lang="da-DK" sz="600" dirty="0">
              <a:latin typeface="Courier New" panose="02070309020205020404" pitchFamily="49" charset="0"/>
              <a:cs typeface="Courier New" panose="02070309020205020404" pitchFamily="49" charset="0"/>
            </a:endParaRPr>
          </a:p>
        </p:txBody>
      </p:sp>
      <p:sp>
        <p:nvSpPr>
          <p:cNvPr id="8" name="Content Placeholder 2">
            <a:extLst>
              <a:ext uri="{FF2B5EF4-FFF2-40B4-BE49-F238E27FC236}">
                <a16:creationId xmlns:a16="http://schemas.microsoft.com/office/drawing/2014/main" id="{8D947B75-5DB8-4000-838F-7DFF59829569}"/>
              </a:ext>
            </a:extLst>
          </p:cNvPr>
          <p:cNvSpPr txBox="1">
            <a:spLocks/>
          </p:cNvSpPr>
          <p:nvPr/>
        </p:nvSpPr>
        <p:spPr>
          <a:xfrm>
            <a:off x="790502" y="3696238"/>
            <a:ext cx="6075675" cy="307775"/>
          </a:xfrm>
          <a:prstGeom prst="rect">
            <a:avLst/>
          </a:prstGeom>
          <a:solidFill>
            <a:schemeClr val="bg1"/>
          </a:solidFill>
        </p:spPr>
        <p:txBody>
          <a:bodyPr vert="horz" lIns="91440" tIns="45720" rIns="91440" bIns="45720" rtlCol="0">
            <a:noAutofit/>
          </a:bodyPr>
          <a:lstStyle>
            <a:lvl1pPr marL="342900" indent="-342900" algn="l" defTabSz="914400" rtl="0" eaLnBrk="1" latinLnBrk="0" hangingPunct="1">
              <a:spcBef>
                <a:spcPct val="20000"/>
              </a:spcBef>
              <a:buClr>
                <a:srgbClr val="FF9421"/>
              </a:buClr>
              <a:buFont typeface="Wingdings" panose="05000000000000000000" pitchFamily="2" charset="2"/>
              <a:buChar char="Ø"/>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FF942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FF9421"/>
              </a:buClr>
              <a:buFont typeface="Courier New" panose="02070309020205020404"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FF9421"/>
              </a:buClr>
              <a:buFont typeface="Wingdings" panose="05000000000000000000" pitchFamily="2" charset="2"/>
              <a:buChar char="§"/>
              <a:defRPr sz="2000" kern="1200">
                <a:solidFill>
                  <a:schemeClr val="tx1"/>
                </a:solidFill>
                <a:latin typeface="+mn-lt"/>
                <a:ea typeface="+mn-ea"/>
                <a:cs typeface="+mn-cs"/>
              </a:defRPr>
            </a:lvl4pPr>
            <a:lvl5pPr marL="2154238" indent="-325438" algn="l" defTabSz="914400" rtl="0" eaLnBrk="1" latinLnBrk="0" hangingPunct="1">
              <a:spcBef>
                <a:spcPct val="20000"/>
              </a:spcBef>
              <a:buClr>
                <a:srgbClr val="FF9421"/>
              </a:buClr>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a-DK" sz="1400" dirty="0">
                <a:latin typeface="Courier New" panose="02070309020205020404" pitchFamily="49" charset="0"/>
                <a:cs typeface="Courier New" panose="02070309020205020404" pitchFamily="49" charset="0"/>
              </a:rPr>
              <a:t>docker push myco/myapp-test</a:t>
            </a:r>
            <a:endParaRPr lang="da-DK" sz="600" dirty="0">
              <a:latin typeface="Courier New" panose="02070309020205020404" pitchFamily="49" charset="0"/>
              <a:cs typeface="Courier New" panose="02070309020205020404" pitchFamily="49" charset="0"/>
            </a:endParaRPr>
          </a:p>
        </p:txBody>
      </p:sp>
      <p:pic>
        <p:nvPicPr>
          <p:cNvPr id="9" name="Picture 4" descr="Image result for docker containers">
            <a:extLst>
              <a:ext uri="{FF2B5EF4-FFF2-40B4-BE49-F238E27FC236}">
                <a16:creationId xmlns:a16="http://schemas.microsoft.com/office/drawing/2014/main" id="{8B90C7F6-9FC2-4FF3-A823-B70C0A64EA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7215" y="681540"/>
            <a:ext cx="2531400" cy="2094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86615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3A54E-44FE-4231-8B99-FEA4DE4E7E3F}"/>
              </a:ext>
            </a:extLst>
          </p:cNvPr>
          <p:cNvSpPr>
            <a:spLocks noGrp="1"/>
          </p:cNvSpPr>
          <p:nvPr>
            <p:ph type="title"/>
          </p:nvPr>
        </p:nvSpPr>
        <p:spPr/>
        <p:txBody>
          <a:bodyPr/>
          <a:lstStyle/>
          <a:p>
            <a:r>
              <a:rPr lang="da-DK" dirty="0"/>
              <a:t>Session 3 Exercise</a:t>
            </a:r>
            <a:endParaRPr lang="en-GB" dirty="0"/>
          </a:p>
        </p:txBody>
      </p:sp>
      <p:sp>
        <p:nvSpPr>
          <p:cNvPr id="3" name="Content Placeholder 2">
            <a:extLst>
              <a:ext uri="{FF2B5EF4-FFF2-40B4-BE49-F238E27FC236}">
                <a16:creationId xmlns:a16="http://schemas.microsoft.com/office/drawing/2014/main" id="{1D6CC4D3-BF02-45DF-8456-A337F3E8A3FC}"/>
              </a:ext>
            </a:extLst>
          </p:cNvPr>
          <p:cNvSpPr>
            <a:spLocks noGrp="1"/>
          </p:cNvSpPr>
          <p:nvPr>
            <p:ph idx="1"/>
          </p:nvPr>
        </p:nvSpPr>
        <p:spPr/>
        <p:txBody>
          <a:bodyPr/>
          <a:lstStyle/>
          <a:p>
            <a:r>
              <a:rPr lang="da-DK" dirty="0"/>
              <a:t>Validate that we can still access the chatter data</a:t>
            </a:r>
          </a:p>
          <a:p>
            <a:r>
              <a:rPr lang="da-DK" dirty="0"/>
              <a:t>Write a function to post chat, and to format the chat nicely</a:t>
            </a:r>
          </a:p>
          <a:p>
            <a:r>
              <a:rPr lang="da-DK" dirty="0"/>
              <a:t>Use it with the chat server running on AWS</a:t>
            </a:r>
          </a:p>
        </p:txBody>
      </p:sp>
      <p:sp>
        <p:nvSpPr>
          <p:cNvPr id="4" name="Content Placeholder 3">
            <a:extLst>
              <a:ext uri="{FF2B5EF4-FFF2-40B4-BE49-F238E27FC236}">
                <a16:creationId xmlns:a16="http://schemas.microsoft.com/office/drawing/2014/main" id="{692524AC-9412-46B6-8C95-90B43741DC5A}"/>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3343645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673E0-E708-467C-BC47-72004139D2E6}"/>
              </a:ext>
            </a:extLst>
          </p:cNvPr>
          <p:cNvSpPr>
            <a:spLocks noGrp="1"/>
          </p:cNvSpPr>
          <p:nvPr>
            <p:ph type="title"/>
          </p:nvPr>
        </p:nvSpPr>
        <p:spPr/>
        <p:txBody>
          <a:bodyPr/>
          <a:lstStyle/>
          <a:p>
            <a:r>
              <a:rPr lang="da-DK" dirty="0"/>
              <a:t>Acre Desktop</a:t>
            </a:r>
            <a:endParaRPr lang="en-GB" dirty="0"/>
          </a:p>
        </p:txBody>
      </p:sp>
      <p:sp>
        <p:nvSpPr>
          <p:cNvPr id="3" name="Content Placeholder 2">
            <a:extLst>
              <a:ext uri="{FF2B5EF4-FFF2-40B4-BE49-F238E27FC236}">
                <a16:creationId xmlns:a16="http://schemas.microsoft.com/office/drawing/2014/main" id="{533A3F6E-6F46-4416-A3F3-7D3D83200864}"/>
              </a:ext>
            </a:extLst>
          </p:cNvPr>
          <p:cNvSpPr>
            <a:spLocks noGrp="1"/>
          </p:cNvSpPr>
          <p:nvPr>
            <p:ph idx="1"/>
          </p:nvPr>
        </p:nvSpPr>
        <p:spPr/>
        <p:txBody>
          <a:bodyPr>
            <a:normAutofit/>
          </a:bodyPr>
          <a:lstStyle/>
          <a:p>
            <a:r>
              <a:rPr lang="da-DK" sz="1800" dirty="0"/>
              <a:t>Acre can also build distribution packages and lots of other useful things</a:t>
            </a:r>
          </a:p>
          <a:p>
            <a:r>
              <a:rPr lang="da-DK" sz="1800" dirty="0"/>
              <a:t>In this workshop we are just using it to bring code into the workspace and keep source files up-to-date if we edit things</a:t>
            </a:r>
          </a:p>
          <a:p>
            <a:r>
              <a:rPr lang="da-DK" sz="1800" dirty="0"/>
              <a:t>More about Acre Desktop at:</a:t>
            </a:r>
          </a:p>
          <a:p>
            <a:pPr lvl="1"/>
            <a:r>
              <a:rPr lang="en-GB" sz="1400" dirty="0">
                <a:hlinkClick r:id="rId2"/>
              </a:rPr>
              <a:t>https://github.com/the-carlisle-group/Acre-Desktop</a:t>
            </a:r>
            <a:endParaRPr lang="en-GB" sz="1400" dirty="0"/>
          </a:p>
          <a:p>
            <a:endParaRPr lang="en-GB" sz="1800" dirty="0"/>
          </a:p>
        </p:txBody>
      </p:sp>
      <p:pic>
        <p:nvPicPr>
          <p:cNvPr id="5" name="Picture 2" descr="The Carlisle Group">
            <a:extLst>
              <a:ext uri="{FF2B5EF4-FFF2-40B4-BE49-F238E27FC236}">
                <a16:creationId xmlns:a16="http://schemas.microsoft.com/office/drawing/2014/main" id="{99F55161-9012-42BD-A9B3-ECFA6CD15A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780551"/>
            <a:ext cx="2093508" cy="342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160781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D7BBA-AF28-4E75-8955-759989E56A6D}"/>
              </a:ext>
            </a:extLst>
          </p:cNvPr>
          <p:cNvSpPr>
            <a:spLocks noGrp="1"/>
          </p:cNvSpPr>
          <p:nvPr>
            <p:ph type="title"/>
          </p:nvPr>
        </p:nvSpPr>
        <p:spPr/>
        <p:txBody>
          <a:bodyPr/>
          <a:lstStyle/>
          <a:p>
            <a:r>
              <a:rPr lang="da-DK" dirty="0"/>
              <a:t>Wrap Up</a:t>
            </a:r>
            <a:endParaRPr lang="en-GB" dirty="0"/>
          </a:p>
        </p:txBody>
      </p:sp>
      <p:sp>
        <p:nvSpPr>
          <p:cNvPr id="3" name="Content Placeholder 2">
            <a:extLst>
              <a:ext uri="{FF2B5EF4-FFF2-40B4-BE49-F238E27FC236}">
                <a16:creationId xmlns:a16="http://schemas.microsoft.com/office/drawing/2014/main" id="{D3013BA2-3108-421C-9365-0D62FFAD6C98}"/>
              </a:ext>
            </a:extLst>
          </p:cNvPr>
          <p:cNvSpPr>
            <a:spLocks noGrp="1"/>
          </p:cNvSpPr>
          <p:nvPr>
            <p:ph idx="1"/>
          </p:nvPr>
        </p:nvSpPr>
        <p:spPr/>
        <p:txBody>
          <a:bodyPr/>
          <a:lstStyle/>
          <a:p>
            <a:r>
              <a:rPr lang="da-DK" dirty="0"/>
              <a:t>Anybody want to collaborate on developing AWSTools further?</a:t>
            </a:r>
          </a:p>
          <a:p>
            <a:r>
              <a:rPr lang="da-DK" dirty="0"/>
              <a:t>Is Norbert able to say anything </a:t>
            </a:r>
            <a:r>
              <a:rPr lang="da-DK"/>
              <a:t>about costs of using S3 and EC2?</a:t>
            </a:r>
            <a:endParaRPr lang="en-GB" dirty="0"/>
          </a:p>
        </p:txBody>
      </p:sp>
      <p:sp>
        <p:nvSpPr>
          <p:cNvPr id="4" name="Content Placeholder 3">
            <a:extLst>
              <a:ext uri="{FF2B5EF4-FFF2-40B4-BE49-F238E27FC236}">
                <a16:creationId xmlns:a16="http://schemas.microsoft.com/office/drawing/2014/main" id="{2A967946-BCCC-4793-B868-FFD0D27D04C4}"/>
              </a:ext>
            </a:extLst>
          </p:cNvPr>
          <p:cNvSpPr>
            <a:spLocks noGrp="1"/>
          </p:cNvSpPr>
          <p:nvPr>
            <p:ph idx="10"/>
          </p:nvPr>
        </p:nvSpPr>
        <p:spPr/>
        <p:txBody>
          <a:bodyPr/>
          <a:lstStyle/>
          <a:p>
            <a:endParaRPr lang="en-GB"/>
          </a:p>
        </p:txBody>
      </p:sp>
    </p:spTree>
    <p:extLst>
      <p:ext uri="{BB962C8B-B14F-4D97-AF65-F5344CB8AC3E}">
        <p14:creationId xmlns:p14="http://schemas.microsoft.com/office/powerpoint/2010/main" val="3368126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260CD-0A5C-4E45-924D-902957D0601C}"/>
              </a:ext>
            </a:extLst>
          </p:cNvPr>
          <p:cNvSpPr>
            <a:spLocks noGrp="1"/>
          </p:cNvSpPr>
          <p:nvPr>
            <p:ph type="title"/>
          </p:nvPr>
        </p:nvSpPr>
        <p:spPr/>
        <p:txBody>
          <a:bodyPr/>
          <a:lstStyle/>
          <a:p>
            <a:r>
              <a:rPr lang="da-DK" dirty="0"/>
              <a:t>Amazon Web Services</a:t>
            </a:r>
            <a:endParaRPr lang="en-GB" dirty="0"/>
          </a:p>
        </p:txBody>
      </p:sp>
      <p:sp>
        <p:nvSpPr>
          <p:cNvPr id="3" name="Content Placeholder 2">
            <a:extLst>
              <a:ext uri="{FF2B5EF4-FFF2-40B4-BE49-F238E27FC236}">
                <a16:creationId xmlns:a16="http://schemas.microsoft.com/office/drawing/2014/main" id="{726A1594-9566-4A79-9C9F-19091BE6E7CC}"/>
              </a:ext>
            </a:extLst>
          </p:cNvPr>
          <p:cNvSpPr>
            <a:spLocks noGrp="1"/>
          </p:cNvSpPr>
          <p:nvPr>
            <p:ph idx="1"/>
          </p:nvPr>
        </p:nvSpPr>
        <p:spPr/>
        <p:txBody>
          <a:bodyPr>
            <a:normAutofit fontScale="70000" lnSpcReduction="20000"/>
          </a:bodyPr>
          <a:lstStyle/>
          <a:p>
            <a:r>
              <a:rPr lang="da-DK" dirty="0"/>
              <a:t>Amazon provides a collection of service sunder the name AWS</a:t>
            </a:r>
          </a:p>
          <a:p>
            <a:r>
              <a:rPr lang="da-DK" dirty="0"/>
              <a:t>We will use</a:t>
            </a:r>
          </a:p>
          <a:p>
            <a:pPr lvl="1"/>
            <a:r>
              <a:rPr lang="da-DK" dirty="0"/>
              <a:t>Simple Storage Service (S3) – Storage "Buckets"</a:t>
            </a:r>
          </a:p>
          <a:p>
            <a:pPr lvl="1"/>
            <a:r>
              <a:rPr lang="da-DK" dirty="0"/>
              <a:t>Elastic Compute Cloud (EC2) – Virtual Machines On Demand</a:t>
            </a:r>
          </a:p>
          <a:p>
            <a:r>
              <a:rPr lang="en-GB" dirty="0"/>
              <a:t>You need to sign up for AWS, you can start with the "Free Tier" and experiment with both of the above.</a:t>
            </a:r>
          </a:p>
          <a:p>
            <a:pPr lvl="1"/>
            <a:r>
              <a:rPr lang="en-GB" dirty="0"/>
              <a:t>After a year, or if you exceed the limits of free use, you will be charged.</a:t>
            </a:r>
          </a:p>
          <a:p>
            <a:pPr lvl="1"/>
            <a:r>
              <a:rPr lang="en-GB" dirty="0"/>
              <a:t>Be VERY CAREFUL with your AWS credentials, if someone else gets hold of them they can spend your money!</a:t>
            </a:r>
          </a:p>
          <a:p>
            <a:pPr lvl="1"/>
            <a:r>
              <a:rPr lang="en-GB" dirty="0"/>
              <a:t>In this workshop, we will lend you a set of keys that will allow you to use our AWS account for experimentation.</a:t>
            </a:r>
          </a:p>
        </p:txBody>
      </p:sp>
      <p:pic>
        <p:nvPicPr>
          <p:cNvPr id="6" name="Picture 2" descr="Image result for aws logo">
            <a:extLst>
              <a:ext uri="{FF2B5EF4-FFF2-40B4-BE49-F238E27FC236}">
                <a16:creationId xmlns:a16="http://schemas.microsoft.com/office/drawing/2014/main" id="{F99B8AFB-2C71-4AFD-A9B1-D34A3F8256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2230" y="771550"/>
            <a:ext cx="2160240"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85127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3">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yalog19_template_bold_calibri.potx" id="{F0C38D23-3AC9-47E9-8D0D-BEDB5EAFCAD2}" vid="{35320D08-F00A-4224-9D94-CDC48BBB4D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dyalog19template</Template>
  <TotalTime>7222</TotalTime>
  <Words>3441</Words>
  <Application>Microsoft Office PowerPoint</Application>
  <PresentationFormat>On-screen Show (16:9)</PresentationFormat>
  <Paragraphs>588</Paragraphs>
  <Slides>80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80</vt:i4>
      </vt:variant>
    </vt:vector>
  </HeadingPairs>
  <TitlesOfParts>
    <vt:vector size="89" baseType="lpstr">
      <vt:lpstr>Wingdings 2</vt:lpstr>
      <vt:lpstr>Tahoma</vt:lpstr>
      <vt:lpstr>Trebuchet MS</vt:lpstr>
      <vt:lpstr>Arial</vt:lpstr>
      <vt:lpstr>Courier New</vt:lpstr>
      <vt:lpstr>Calibri</vt:lpstr>
      <vt:lpstr>Wingdings</vt:lpstr>
      <vt:lpstr>APL385 Unicode</vt:lpstr>
      <vt:lpstr>Office Theme</vt:lpstr>
      <vt:lpstr> Getting Started with Cloud Computing</vt:lpstr>
      <vt:lpstr>Agenda</vt:lpstr>
      <vt:lpstr>In addition to Dyalog APL, we will use ...</vt:lpstr>
      <vt:lpstr>Session 1   14:00-15:00</vt:lpstr>
      <vt:lpstr>Copy Materials</vt:lpstr>
      <vt:lpstr>Installation</vt:lpstr>
      <vt:lpstr>Acre Desktop</vt:lpstr>
      <vt:lpstr>Acre Desktop</vt:lpstr>
      <vt:lpstr>Amazon Web Services</vt:lpstr>
      <vt:lpstr>AWS Credentials - Recommendations</vt:lpstr>
      <vt:lpstr>This is IMPORTANT</vt:lpstr>
      <vt:lpstr>PowerPoint Presentation</vt:lpstr>
      <vt:lpstr>PowerPoint Presentation</vt:lpstr>
      <vt:lpstr>PowerPoint Presentation</vt:lpstr>
      <vt:lpstr>PowerPoint Presentation</vt:lpstr>
      <vt:lpstr>Amazon Credentials</vt:lpstr>
      <vt:lpstr>Amazon Simple Storage Service (S3)</vt:lpstr>
      <vt:lpstr>S3 in Context</vt:lpstr>
      <vt:lpstr>github.com/CarlisleGroup/AWSTools</vt:lpstr>
      <vt:lpstr>AWS.Client</vt:lpstr>
      <vt:lpstr>S3.Bucket</vt:lpstr>
      <vt:lpstr>Create S3.Object</vt:lpstr>
      <vt:lpstr>Retrieve S3.Object</vt:lpstr>
      <vt:lpstr>S3.Bucket – GetAllObjects</vt:lpstr>
      <vt:lpstr>S3.Bucket – GetObjects</vt:lpstr>
      <vt:lpstr>S3 Object URI's</vt:lpstr>
      <vt:lpstr>S3 Object Pre-Signed URI's</vt:lpstr>
      <vt:lpstr>Exercise 1</vt:lpstr>
      <vt:lpstr>Exercise 1 - Solutions</vt:lpstr>
      <vt:lpstr>Session 2   15:15-16:30</vt:lpstr>
      <vt:lpstr>What is HTTP?</vt:lpstr>
      <vt:lpstr>HTTP Request</vt:lpstr>
      <vt:lpstr>HTTP Response</vt:lpstr>
      <vt:lpstr>HTTP GET and POST – Traditional Use</vt:lpstr>
      <vt:lpstr>What is "REST" (and why might we care?)</vt:lpstr>
      <vt:lpstr>https://restapitutorial.com/lessons/whatisrest.html</vt:lpstr>
      <vt:lpstr>https://restapitutorial.com/lessons/whatisrest.html</vt:lpstr>
      <vt:lpstr>https://restapitutorial.com/lessons/whatisrest.html</vt:lpstr>
      <vt:lpstr>https://restapitutorial.com/lessons/whatisrest.html</vt:lpstr>
      <vt:lpstr>Why Should we try to be RESTFul?</vt:lpstr>
      <vt:lpstr>Do we need to explain JSON?</vt:lpstr>
      <vt:lpstr>⎕JSON converts to and from JSON</vt:lpstr>
      <vt:lpstr>JSON is human readable</vt:lpstr>
      <vt:lpstr>The D19SP1 Application Framework</vt:lpstr>
      <vt:lpstr>D19SP1 app namespaces</vt:lpstr>
      <vt:lpstr>D19SP1 endpoint namespaces</vt:lpstr>
      <vt:lpstr>D19SP1 endpoint namespaces</vt:lpstr>
      <vt:lpstr>Endpoint Methods</vt:lpstr>
      <vt:lpstr>Endpoint Methods</vt:lpstr>
      <vt:lpstr>Operations</vt:lpstr>
      <vt:lpstr>PowerPoint Presentation</vt:lpstr>
      <vt:lpstr>EndPoint Methods</vt:lpstr>
      <vt:lpstr>OpenAPI and Swagger</vt:lpstr>
      <vt:lpstr>PowerPoint Presentation</vt:lpstr>
      <vt:lpstr>PowerPoint Presentation</vt:lpstr>
      <vt:lpstr>User Authentication</vt:lpstr>
      <vt:lpstr>HTTP Request</vt:lpstr>
      <vt:lpstr>Secure Sockets</vt:lpstr>
      <vt:lpstr>_accessTable</vt:lpstr>
      <vt:lpstr>Process Flow Diagram</vt:lpstr>
      <vt:lpstr>Process Flow Diagram</vt:lpstr>
      <vt:lpstr>Trace / Demo</vt:lpstr>
      <vt:lpstr>Posting Chat Messages</vt:lpstr>
      <vt:lpstr>Retrieving Chat Mesages via HTTPS</vt:lpstr>
      <vt:lpstr>Retrieving Chat Messages from S3</vt:lpstr>
      <vt:lpstr>Session 2 Exercise</vt:lpstr>
      <vt:lpstr>Session 3   16:45-17:30</vt:lpstr>
      <vt:lpstr>Amazon Elastic Compute Cloud (EC2)</vt:lpstr>
      <vt:lpstr>Demo: Setting D19SP1 up on Amazon EC2</vt:lpstr>
      <vt:lpstr>Why Containers ?</vt:lpstr>
      <vt:lpstr>Linux</vt:lpstr>
      <vt:lpstr>Container Basics</vt:lpstr>
      <vt:lpstr>Container Basics</vt:lpstr>
      <vt:lpstr>PowerPoint Presentation</vt:lpstr>
      <vt:lpstr>Building and Running the Docker Image</vt:lpstr>
      <vt:lpstr>Demo: Containerizing D19SP1</vt:lpstr>
      <vt:lpstr>Where do Keys Come From under AWS?</vt:lpstr>
      <vt:lpstr>Docker for Windows</vt:lpstr>
      <vt:lpstr>Session 3 Exercise</vt:lpstr>
      <vt:lpstr>Wrap Up</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Fiona Smith</dc:creator>
  <cp:lastModifiedBy>Norbert Jurkiewicz</cp:lastModifiedBy>
  <cp:revision>203</cp:revision>
  <dcterms:created xsi:type="dcterms:W3CDTF">2019-07-25T11:46:05Z</dcterms:created>
  <dcterms:modified xsi:type="dcterms:W3CDTF">2019-09-08T08:41:47Z</dcterms:modified>
</cp:coreProperties>
</file>