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61" r:id="rId2"/>
    <p:sldId id="571" r:id="rId3"/>
    <p:sldId id="421" r:id="rId4"/>
    <p:sldId id="312" r:id="rId5"/>
    <p:sldId id="420" r:id="rId6"/>
    <p:sldId id="424" r:id="rId7"/>
    <p:sldId id="426" r:id="rId8"/>
    <p:sldId id="427" r:id="rId9"/>
    <p:sldId id="428" r:id="rId10"/>
    <p:sldId id="419" r:id="rId11"/>
    <p:sldId id="437" r:id="rId12"/>
    <p:sldId id="430" r:id="rId13"/>
    <p:sldId id="431" r:id="rId14"/>
    <p:sldId id="432" r:id="rId15"/>
    <p:sldId id="433" r:id="rId16"/>
    <p:sldId id="436" r:id="rId17"/>
    <p:sldId id="416" r:id="rId18"/>
    <p:sldId id="438" r:id="rId19"/>
    <p:sldId id="440" r:id="rId20"/>
    <p:sldId id="383" r:id="rId21"/>
    <p:sldId id="384" r:id="rId22"/>
    <p:sldId id="385" r:id="rId23"/>
    <p:sldId id="439" r:id="rId24"/>
    <p:sldId id="460" r:id="rId25"/>
    <p:sldId id="509" r:id="rId26"/>
    <p:sldId id="566" r:id="rId27"/>
    <p:sldId id="508" r:id="rId28"/>
    <p:sldId id="511" r:id="rId29"/>
    <p:sldId id="512" r:id="rId30"/>
    <p:sldId id="513" r:id="rId31"/>
    <p:sldId id="515" r:id="rId32"/>
    <p:sldId id="561" r:id="rId33"/>
    <p:sldId id="567" r:id="rId34"/>
    <p:sldId id="523" r:id="rId35"/>
    <p:sldId id="524" r:id="rId36"/>
    <p:sldId id="562" r:id="rId37"/>
    <p:sldId id="570" r:id="rId38"/>
    <p:sldId id="572" r:id="rId39"/>
    <p:sldId id="573" r:id="rId40"/>
    <p:sldId id="575" r:id="rId41"/>
    <p:sldId id="577" r:id="rId42"/>
    <p:sldId id="576" r:id="rId43"/>
    <p:sldId id="581" r:id="rId44"/>
    <p:sldId id="407" r:id="rId45"/>
    <p:sldId id="408" r:id="rId46"/>
    <p:sldId id="410" r:id="rId47"/>
    <p:sldId id="398" r:id="rId48"/>
    <p:sldId id="400" r:id="rId49"/>
    <p:sldId id="399" r:id="rId50"/>
    <p:sldId id="401" r:id="rId51"/>
    <p:sldId id="403" r:id="rId52"/>
    <p:sldId id="402" r:id="rId53"/>
    <p:sldId id="404" r:id="rId54"/>
    <p:sldId id="405" r:id="rId55"/>
    <p:sldId id="583" r:id="rId56"/>
    <p:sldId id="584" r:id="rId57"/>
    <p:sldId id="585" r:id="rId58"/>
    <p:sldId id="586" r:id="rId59"/>
    <p:sldId id="587" r:id="rId60"/>
    <p:sldId id="434" r:id="rId61"/>
    <p:sldId id="588" r:id="rId62"/>
    <p:sldId id="589" r:id="rId63"/>
    <p:sldId id="590" r:id="rId64"/>
    <p:sldId id="591" r:id="rId65"/>
    <p:sldId id="592" r:id="rId66"/>
    <p:sldId id="443" r:id="rId67"/>
    <p:sldId id="447" r:id="rId68"/>
    <p:sldId id="444" r:id="rId69"/>
    <p:sldId id="446" r:id="rId70"/>
    <p:sldId id="445" r:id="rId71"/>
    <p:sldId id="450" r:id="rId72"/>
    <p:sldId id="449" r:id="rId73"/>
    <p:sldId id="448" r:id="rId74"/>
    <p:sldId id="452" r:id="rId75"/>
    <p:sldId id="453" r:id="rId76"/>
    <p:sldId id="451" r:id="rId77"/>
    <p:sldId id="593" r:id="rId78"/>
    <p:sldId id="387" r:id="rId79"/>
    <p:sldId id="596" r:id="rId80"/>
    <p:sldId id="461" r:id="rId81"/>
    <p:sldId id="463" r:id="rId82"/>
    <p:sldId id="464" r:id="rId83"/>
    <p:sldId id="466" r:id="rId84"/>
    <p:sldId id="467" r:id="rId85"/>
    <p:sldId id="505" r:id="rId86"/>
    <p:sldId id="506" r:id="rId87"/>
    <p:sldId id="470" r:id="rId88"/>
    <p:sldId id="455" r:id="rId89"/>
    <p:sldId id="471" r:id="rId90"/>
    <p:sldId id="499" r:id="rId91"/>
    <p:sldId id="500" r:id="rId92"/>
    <p:sldId id="497" r:id="rId93"/>
    <p:sldId id="594" r:id="rId94"/>
    <p:sldId id="595" r:id="rId95"/>
    <p:sldId id="597" r:id="rId96"/>
    <p:sldId id="598" r:id="rId97"/>
    <p:sldId id="579" r:id="rId98"/>
    <p:sldId id="580" r:id="rId99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102"/>
    </p:embeddedFont>
    <p:embeddedFont>
      <p:font typeface="Calibri" panose="020F0502020204030204" pitchFamily="34" charset="0"/>
      <p:regular r:id="rId102"/>
      <p:bold r:id="rId102"/>
      <p:italic r:id="rId102"/>
      <p:boldItalic r:id="rId102"/>
    </p:embeddedFont>
    <p:embeddedFont>
      <p:font typeface="Consolas" panose="020B0609020204030204" pitchFamily="49" charset="0"/>
      <p:regular r:id="rId103"/>
      <p:bold r:id="rId104"/>
      <p:italic r:id="rId105"/>
      <p:boldItalic r:id="rId106"/>
    </p:embeddedFont>
    <p:embeddedFont>
      <p:font typeface="Digital-7 Italic" panose="020B0604020202020204" charset="0"/>
      <p:italic r:id="rId107"/>
    </p:embeddedFont>
    <p:embeddedFont>
      <p:font typeface="MV Boli" panose="02000500030200090000" pitchFamily="2" charset="0"/>
      <p:regular r:id="rId108"/>
    </p:embeddedFont>
    <p:embeddedFont>
      <p:font typeface="Sarabun" panose="00000500000000000000" pitchFamily="2" charset="-34"/>
      <p:regular r:id="rId109"/>
      <p:bold r:id="rId110"/>
      <p:italic r:id="rId111"/>
      <p:boldItalic r:id="rId112"/>
    </p:embeddedFont>
    <p:embeddedFont>
      <p:font typeface="Titillium Web" panose="00000500000000000000" pitchFamily="2" charset="0"/>
      <p:regular r:id="rId113"/>
      <p:bold r:id="rId114"/>
      <p:italic r:id="rId115"/>
      <p:boldItalic r:id="rId116"/>
    </p:embeddedFont>
    <p:embeddedFont>
      <p:font typeface="Wingdings 2" panose="05020102010507070707" pitchFamily="18" charset="2"/>
      <p:regular r:id="rId10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B475E"/>
    <a:srgbClr val="677082"/>
    <a:srgbClr val="5A6D8F"/>
    <a:srgbClr val="ED7F00"/>
    <a:srgbClr val="FDFDF5"/>
    <a:srgbClr val="F6F6D9"/>
    <a:srgbClr val="BBB5D6"/>
    <a:srgbClr val="928ABD"/>
    <a:srgbClr val="37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5508" autoAdjust="0"/>
  </p:normalViewPr>
  <p:slideViewPr>
    <p:cSldViewPr snapToGrid="0">
      <p:cViewPr>
        <p:scale>
          <a:sx n="125" d="100"/>
          <a:sy n="125" d="100"/>
        </p:scale>
        <p:origin x="408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0.fntdata"/><Relationship Id="rId16" Type="http://schemas.openxmlformats.org/officeDocument/2006/relationships/slide" Target="slides/slide15.xml"/><Relationship Id="rId107" Type="http://schemas.openxmlformats.org/officeDocument/2006/relationships/font" Target="fonts/font5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NUL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1.fntdata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.fntdata"/><Relationship Id="rId108" Type="http://schemas.openxmlformats.org/officeDocument/2006/relationships/font" Target="fonts/font6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2.fntdata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7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2.fntdata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8.fntdata"/><Relationship Id="rId115" Type="http://schemas.openxmlformats.org/officeDocument/2006/relationships/font" Target="fonts/font1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9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06/10/2022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06/10/2022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02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3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2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2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17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48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0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69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44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3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Olhão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2022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737" y="1208868"/>
            <a:ext cx="1954700" cy="27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4674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1222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54706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911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43229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89779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1921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0991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84555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693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34721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96123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8458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44764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20251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42870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770350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61393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90152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4569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58926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815720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54467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560827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90381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82687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929122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07891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48120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3400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42587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33372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30830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07444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75296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58276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84570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87396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03867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087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9917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1819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95293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568859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6125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2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97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5590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8320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View&gt;Master Views&gt;Slide Master then [</a:t>
            </a:r>
            <a:r>
              <a:rPr lang="en-US" sz="1600" dirty="0" err="1">
                <a:solidFill>
                  <a:srgbClr val="928ABD"/>
                </a:solidFill>
                <a:latin typeface="Sarabun" panose="00000500000000000000" pitchFamily="2" charset="-34"/>
              </a:rPr>
              <a:t>PgUp</a:t>
            </a: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] to edit title!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36756" y="4657725"/>
            <a:ext cx="292894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051006" y="3998742"/>
            <a:ext cx="852470" cy="12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  <p:sldLayoutId id="2147483692" r:id="rId36"/>
    <p:sldLayoutId id="2147483693" r:id="rId37"/>
    <p:sldLayoutId id="2147483694" r:id="rId38"/>
    <p:sldLayoutId id="2147483695" r:id="rId39"/>
    <p:sldLayoutId id="2147483696" r:id="rId40"/>
    <p:sldLayoutId id="2147483697" r:id="rId41"/>
    <p:sldLayoutId id="2147483698" r:id="rId42"/>
    <p:sldLayoutId id="2147483699" r:id="rId43"/>
    <p:sldLayoutId id="2147483700" r:id="rId44"/>
    <p:sldLayoutId id="2147483701" r:id="rId45"/>
    <p:sldLayoutId id="2147483702" r:id="rId46"/>
    <p:sldLayoutId id="2147483703" r:id="rId47"/>
    <p:sldLayoutId id="2147483704" r:id="rId48"/>
    <p:sldLayoutId id="2147483705" r:id="rId49"/>
    <p:sldLayoutId id="2147483706" r:id="rId50"/>
    <p:sldLayoutId id="2147483707" r:id="rId51"/>
    <p:sldLayoutId id="2147483708" r:id="rId52"/>
    <p:sldLayoutId id="2147483709" r:id="rId53"/>
    <p:sldLayoutId id="2147483710" r:id="rId5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Sarabun" panose="00000500000000000000" pitchFamily="2" charset="-34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7.sv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Language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Rich Park, Rodrigo Girão Serrão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AF6444-1327-80BF-EE6D-5A79274CF9A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02247-5EAC-BD80-4CF6-3CA2B4545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38955"/>
            <a:ext cx="6092513" cy="30680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Pre-process right argument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	2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⊃∘⎕VFI¨</a:t>
            </a:r>
            <a:r>
              <a:rPr lang="en-GB" dirty="0">
                <a:latin typeface="APL385 Unicode" panose="020B0709000202000203" pitchFamily="49" charset="0"/>
              </a:rPr>
              <a:t> '3 4.2 and 5' '6 7' '12 more'</a:t>
            </a:r>
          </a:p>
          <a:p>
            <a:pPr marL="0" indent="0">
              <a:buNone/>
            </a:pPr>
            <a:r>
              <a:rPr lang="en-GB" dirty="0"/>
              <a:t>Pre-process left argument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	array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⍴⍛⍴</a:t>
            </a:r>
            <a:r>
              <a:rPr lang="en-GB" dirty="0">
                <a:latin typeface="APL385 Unicode" panose="020B0709000202000203" pitchFamily="49" charset="0"/>
              </a:rPr>
              <a:t> values</a:t>
            </a:r>
          </a:p>
          <a:p>
            <a:pPr marL="0" indent="0">
              <a:buNone/>
            </a:pPr>
            <a:r>
              <a:rPr lang="en-GB" dirty="0"/>
              <a:t>Pre-process both arguments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latin typeface="APL385 Unicode" panose="020B0709000202000203" pitchFamily="49" charset="0"/>
              </a:rPr>
              <a:t>vec1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(≢⍤,≡+⍥≢)</a:t>
            </a:r>
            <a:r>
              <a:rPr lang="en-GB" dirty="0">
                <a:latin typeface="APL385 Unicode" panose="020B0709000202000203" pitchFamily="49" charset="0"/>
              </a:rPr>
              <a:t> vec2</a:t>
            </a:r>
          </a:p>
          <a:p>
            <a:pPr marL="0" indent="0">
              <a:buNone/>
            </a:pPr>
            <a:r>
              <a:rPr lang="en-GB" dirty="0"/>
              <a:t>Post-process result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latin typeface="APL385 Unicode" panose="020B0709000202000203" pitchFamily="49" charset="0"/>
              </a:rPr>
              <a:t>3 4 5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⌊⍤÷</a:t>
            </a:r>
            <a:r>
              <a:rPr lang="en-GB" dirty="0">
                <a:latin typeface="APL385 Unicode" panose="020B0709000202000203" pitchFamily="49" charset="0"/>
              </a:rPr>
              <a:t> 7 2 9</a:t>
            </a:r>
          </a:p>
          <a:p>
            <a:pPr marL="0" indent="0">
              <a:buNone/>
            </a:pPr>
            <a:r>
              <a:rPr lang="en-GB" dirty="0"/>
              <a:t>Pre-process separately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	x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⍉⍛(+.×)∘÷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DE131-0379-8C43-9BF7-84CD0C6BA66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E38B95-5711-CDA4-602F-1C8B6BD97270}"/>
              </a:ext>
            </a:extLst>
          </p:cNvPr>
          <p:cNvSpPr txBox="1">
            <a:spLocks/>
          </p:cNvSpPr>
          <p:nvPr/>
        </p:nvSpPr>
        <p:spPr>
          <a:xfrm>
            <a:off x="323528" y="1009661"/>
            <a:ext cx="6092513" cy="429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/>
              <a:t>Function composition</a:t>
            </a:r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0C31628-C955-38EC-F59D-73C6E674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/>
          <a:lstStyle/>
          <a:p>
            <a:r>
              <a:rPr lang="en-GB" dirty="0"/>
              <a:t>Primitive operators</a:t>
            </a:r>
          </a:p>
        </p:txBody>
      </p:sp>
    </p:spTree>
    <p:extLst>
      <p:ext uri="{BB962C8B-B14F-4D97-AF65-F5344CB8AC3E}">
        <p14:creationId xmlns:p14="http://schemas.microsoft.com/office/powerpoint/2010/main" val="223868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80ECFE-1957-6D0B-01E9-EBF616CB98F1}"/>
              </a:ext>
            </a:extLst>
          </p:cNvPr>
          <p:cNvSpPr txBox="1">
            <a:spLocks/>
          </p:cNvSpPr>
          <p:nvPr/>
        </p:nvSpPr>
        <p:spPr>
          <a:xfrm>
            <a:off x="323527" y="292067"/>
            <a:ext cx="6998599" cy="429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/>
              <a:t>Constant	</a:t>
            </a:r>
            <a:r>
              <a:rPr lang="en-GB" dirty="0"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BCABC-EB17-95C0-8BC7-34A5801C9E25}"/>
              </a:ext>
            </a:extLst>
          </p:cNvPr>
          <p:cNvSpPr txBox="1"/>
          <p:nvPr/>
        </p:nvSpPr>
        <p:spPr>
          <a:xfrm>
            <a:off x="272727" y="880836"/>
            <a:ext cx="850841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Lightweight notation</a:t>
            </a:r>
          </a:p>
          <a:p>
            <a:pPr marL="0" indent="0">
              <a:buNone/>
            </a:pPr>
            <a:endParaRPr lang="en-GB" dirty="0"/>
          </a:p>
          <a:p>
            <a:pPr marL="0" indent="0" defTabSz="719138">
              <a:buNone/>
              <a:tabLst>
                <a:tab pos="3228975" algn="l"/>
                <a:tab pos="5921375" algn="l"/>
              </a:tabLst>
            </a:pPr>
            <a:r>
              <a:rPr lang="en-GB" sz="3000" dirty="0"/>
              <a:t>Train	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3000" dirty="0">
                <a:latin typeface="APL385 Unicode" panose="020B0709000202000203" pitchFamily="49" charset="0"/>
              </a:rPr>
              <a:t>A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}×</a:t>
            </a:r>
            <a:r>
              <a:rPr lang="en-GB" sz="3000" dirty="0">
                <a:latin typeface="APL385 Unicode" panose="020B0709000202000203" pitchFamily="49" charset="0"/>
              </a:rPr>
              <a:t>h</a:t>
            </a:r>
          </a:p>
          <a:p>
            <a:pPr marL="0" indent="0" defTabSz="719138">
              <a:buNone/>
              <a:tabLst>
                <a:tab pos="3228975" algn="l"/>
                <a:tab pos="5921375" algn="l"/>
              </a:tabLst>
            </a:pPr>
            <a:endParaRPr lang="en-GB" sz="3000" dirty="0"/>
          </a:p>
          <a:p>
            <a:pPr marL="0" indent="0">
              <a:buNone/>
              <a:tabLst>
                <a:tab pos="3228975" algn="l"/>
                <a:tab pos="5921375" algn="l"/>
              </a:tabLst>
            </a:pPr>
            <a:r>
              <a:rPr lang="en-GB" sz="3000" dirty="0"/>
              <a:t>At	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3000" dirty="0">
                <a:latin typeface="APL385 Unicode" panose="020B0709000202000203" pitchFamily="49" charset="0"/>
              </a:rPr>
              <a:t>A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}@</a:t>
            </a:r>
            <a:r>
              <a:rPr lang="en-GB" sz="3000" dirty="0">
                <a:latin typeface="APL385 Unicode" panose="020B0709000202000203" pitchFamily="49" charset="0"/>
              </a:rPr>
              <a:t>h</a:t>
            </a:r>
          </a:p>
          <a:p>
            <a:pPr marL="0" indent="0">
              <a:buNone/>
              <a:tabLst>
                <a:tab pos="3228975" algn="l"/>
                <a:tab pos="5921375" algn="l"/>
              </a:tabLst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95360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80ECFE-1957-6D0B-01E9-EBF616CB98F1}"/>
              </a:ext>
            </a:extLst>
          </p:cNvPr>
          <p:cNvSpPr txBox="1">
            <a:spLocks/>
          </p:cNvSpPr>
          <p:nvPr/>
        </p:nvSpPr>
        <p:spPr>
          <a:xfrm>
            <a:off x="323527" y="292067"/>
            <a:ext cx="6998599" cy="429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/>
              <a:t>Constant	</a:t>
            </a:r>
            <a:r>
              <a:rPr lang="en-GB" dirty="0"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BCABC-EB17-95C0-8BC7-34A5801C9E25}"/>
              </a:ext>
            </a:extLst>
          </p:cNvPr>
          <p:cNvSpPr txBox="1"/>
          <p:nvPr/>
        </p:nvSpPr>
        <p:spPr>
          <a:xfrm>
            <a:off x="272727" y="880836"/>
            <a:ext cx="850841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Lightweight notation</a:t>
            </a:r>
          </a:p>
          <a:p>
            <a:pPr marL="0" indent="0">
              <a:buNone/>
            </a:pPr>
            <a:endParaRPr lang="en-GB" dirty="0"/>
          </a:p>
          <a:p>
            <a:pPr marL="0" indent="0" defTabSz="719138">
              <a:buNone/>
              <a:tabLst>
                <a:tab pos="3228975" algn="l"/>
                <a:tab pos="5921375" algn="l"/>
              </a:tabLst>
            </a:pPr>
            <a:r>
              <a:rPr lang="en-GB" sz="3000" dirty="0"/>
              <a:t>Train	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3000" dirty="0">
                <a:latin typeface="APL385 Unicode" panose="020B0709000202000203" pitchFamily="49" charset="0"/>
              </a:rPr>
              <a:t>A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}×</a:t>
            </a:r>
            <a:r>
              <a:rPr lang="en-GB" sz="3000" dirty="0">
                <a:latin typeface="APL385 Unicode" panose="020B0709000202000203" pitchFamily="49" charset="0"/>
              </a:rPr>
              <a:t>h</a:t>
            </a:r>
            <a:r>
              <a:rPr lang="en-GB" sz="3000" dirty="0"/>
              <a:t>	</a:t>
            </a:r>
            <a:r>
              <a:rPr lang="en-GB" sz="3000" dirty="0" err="1">
                <a:latin typeface="APL385 Unicode" panose="020B0709000202000203" pitchFamily="49" charset="0"/>
              </a:rPr>
              <a:t>A</a:t>
            </a:r>
            <a:r>
              <a:rPr lang="en-GB" sz="3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3000" dirty="0" err="1">
                <a:latin typeface="APL385 Unicode" panose="020B0709000202000203" pitchFamily="49" charset="0"/>
              </a:rPr>
              <a:t>h</a:t>
            </a:r>
            <a:endParaRPr lang="en-GB" sz="3000" dirty="0">
              <a:latin typeface="APL385 Unicode" panose="020B0709000202000203" pitchFamily="49" charset="0"/>
            </a:endParaRPr>
          </a:p>
          <a:p>
            <a:pPr marL="0" indent="0" defTabSz="719138">
              <a:buNone/>
              <a:tabLst>
                <a:tab pos="3228975" algn="l"/>
                <a:tab pos="5921375" algn="l"/>
              </a:tabLst>
            </a:pPr>
            <a:endParaRPr lang="en-GB" sz="3000" dirty="0"/>
          </a:p>
          <a:p>
            <a:pPr marL="0" indent="0">
              <a:buNone/>
              <a:tabLst>
                <a:tab pos="3228975" algn="l"/>
                <a:tab pos="5921375" algn="l"/>
              </a:tabLst>
            </a:pPr>
            <a:r>
              <a:rPr lang="en-GB" sz="3000" dirty="0"/>
              <a:t>At	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3000" dirty="0">
                <a:latin typeface="APL385 Unicode" panose="020B0709000202000203" pitchFamily="49" charset="0"/>
              </a:rPr>
              <a:t>A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}@</a:t>
            </a:r>
            <a:r>
              <a:rPr lang="en-GB" sz="3000" dirty="0">
                <a:latin typeface="APL385 Unicode" panose="020B0709000202000203" pitchFamily="49" charset="0"/>
              </a:rPr>
              <a:t>h</a:t>
            </a:r>
            <a:r>
              <a:rPr lang="en-GB" sz="3000" dirty="0"/>
              <a:t>	</a:t>
            </a:r>
            <a:r>
              <a:rPr lang="en-GB" sz="3000" dirty="0" err="1">
                <a:latin typeface="APL385 Unicode" panose="020B0709000202000203" pitchFamily="49" charset="0"/>
              </a:rPr>
              <a:t>A</a:t>
            </a:r>
            <a:r>
              <a:rPr lang="en-GB" sz="3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@</a:t>
            </a:r>
            <a:r>
              <a:rPr lang="en-GB" sz="3000" dirty="0" err="1">
                <a:latin typeface="APL385 Unicode" panose="020B0709000202000203" pitchFamily="49" charset="0"/>
              </a:rPr>
              <a:t>h</a:t>
            </a: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3228975" algn="l"/>
                <a:tab pos="5921375" algn="l"/>
              </a:tabLst>
            </a:pPr>
            <a:endParaRPr lang="en-GB" sz="3000" dirty="0"/>
          </a:p>
          <a:p>
            <a:pPr marL="0" indent="0">
              <a:buNone/>
              <a:tabLst>
                <a:tab pos="3228975" algn="l"/>
                <a:tab pos="5921375" algn="l"/>
              </a:tabLst>
            </a:pPr>
            <a:r>
              <a:rPr lang="en-GB" sz="3000" dirty="0"/>
              <a:t>Constant	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3000" dirty="0">
                <a:latin typeface="APL385 Unicode" panose="020B0709000202000203" pitchFamily="49" charset="0"/>
              </a:rPr>
              <a:t>A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2819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80ECFE-1957-6D0B-01E9-EBF616CB98F1}"/>
              </a:ext>
            </a:extLst>
          </p:cNvPr>
          <p:cNvSpPr txBox="1">
            <a:spLocks/>
          </p:cNvSpPr>
          <p:nvPr/>
        </p:nvSpPr>
        <p:spPr>
          <a:xfrm>
            <a:off x="323527" y="292067"/>
            <a:ext cx="6998599" cy="429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/>
              <a:t>Constant	</a:t>
            </a:r>
            <a:r>
              <a:rPr lang="en-GB" dirty="0"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BCABC-EB17-95C0-8BC7-34A5801C9E25}"/>
              </a:ext>
            </a:extLst>
          </p:cNvPr>
          <p:cNvSpPr txBox="1"/>
          <p:nvPr/>
        </p:nvSpPr>
        <p:spPr>
          <a:xfrm>
            <a:off x="272727" y="880836"/>
            <a:ext cx="850841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Lightweight notation</a:t>
            </a:r>
          </a:p>
          <a:p>
            <a:pPr marL="0" indent="0">
              <a:buNone/>
            </a:pPr>
            <a:endParaRPr lang="en-GB" dirty="0"/>
          </a:p>
          <a:p>
            <a:pPr marL="0" indent="0" defTabSz="719138">
              <a:buNone/>
              <a:tabLst>
                <a:tab pos="3228975" algn="l"/>
                <a:tab pos="5921375" algn="l"/>
              </a:tabLst>
            </a:pPr>
            <a:r>
              <a:rPr lang="en-GB" sz="3000" dirty="0"/>
              <a:t>Train	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3000" dirty="0">
                <a:latin typeface="APL385 Unicode" panose="020B0709000202000203" pitchFamily="49" charset="0"/>
              </a:rPr>
              <a:t>A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}×</a:t>
            </a:r>
            <a:r>
              <a:rPr lang="en-GB" sz="3000" dirty="0">
                <a:latin typeface="APL385 Unicode" panose="020B0709000202000203" pitchFamily="49" charset="0"/>
              </a:rPr>
              <a:t>h</a:t>
            </a:r>
            <a:r>
              <a:rPr lang="en-GB" sz="3000" dirty="0"/>
              <a:t>	</a:t>
            </a:r>
            <a:r>
              <a:rPr lang="en-GB" sz="3000" dirty="0" err="1">
                <a:latin typeface="APL385 Unicode" panose="020B0709000202000203" pitchFamily="49" charset="0"/>
              </a:rPr>
              <a:t>A</a:t>
            </a:r>
            <a:r>
              <a:rPr lang="en-GB" sz="3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3000" dirty="0" err="1">
                <a:latin typeface="APL385 Unicode" panose="020B0709000202000203" pitchFamily="49" charset="0"/>
              </a:rPr>
              <a:t>h</a:t>
            </a:r>
            <a:endParaRPr lang="en-GB" sz="3000" dirty="0">
              <a:latin typeface="APL385 Unicode" panose="020B0709000202000203" pitchFamily="49" charset="0"/>
            </a:endParaRPr>
          </a:p>
          <a:p>
            <a:pPr marL="0" indent="0" defTabSz="719138">
              <a:buNone/>
              <a:tabLst>
                <a:tab pos="3228975" algn="l"/>
                <a:tab pos="5921375" algn="l"/>
              </a:tabLst>
            </a:pPr>
            <a:endParaRPr lang="en-GB" sz="3000" dirty="0"/>
          </a:p>
          <a:p>
            <a:pPr marL="0" indent="0">
              <a:buNone/>
              <a:tabLst>
                <a:tab pos="3228975" algn="l"/>
                <a:tab pos="5921375" algn="l"/>
              </a:tabLst>
            </a:pPr>
            <a:r>
              <a:rPr lang="en-GB" sz="3000" dirty="0"/>
              <a:t>At	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3000" dirty="0">
                <a:latin typeface="APL385 Unicode" panose="020B0709000202000203" pitchFamily="49" charset="0"/>
              </a:rPr>
              <a:t>A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}@</a:t>
            </a:r>
            <a:r>
              <a:rPr lang="en-GB" sz="3000" dirty="0">
                <a:latin typeface="APL385 Unicode" panose="020B0709000202000203" pitchFamily="49" charset="0"/>
              </a:rPr>
              <a:t>h</a:t>
            </a:r>
            <a:r>
              <a:rPr lang="en-GB" sz="3000" dirty="0"/>
              <a:t>	</a:t>
            </a:r>
            <a:r>
              <a:rPr lang="en-GB" sz="3000" dirty="0" err="1">
                <a:latin typeface="APL385 Unicode" panose="020B0709000202000203" pitchFamily="49" charset="0"/>
              </a:rPr>
              <a:t>A</a:t>
            </a:r>
            <a:r>
              <a:rPr lang="en-GB" sz="3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@</a:t>
            </a:r>
            <a:r>
              <a:rPr lang="en-GB" sz="3000" dirty="0" err="1">
                <a:latin typeface="APL385 Unicode" panose="020B0709000202000203" pitchFamily="49" charset="0"/>
              </a:rPr>
              <a:t>h</a:t>
            </a: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3228975" algn="l"/>
                <a:tab pos="5921375" algn="l"/>
              </a:tabLst>
            </a:pPr>
            <a:endParaRPr lang="en-GB" sz="3000" dirty="0"/>
          </a:p>
          <a:p>
            <a:pPr marL="0" indent="0">
              <a:buNone/>
              <a:tabLst>
                <a:tab pos="3228975" algn="l"/>
                <a:tab pos="5921375" algn="l"/>
              </a:tabLst>
            </a:pPr>
            <a:r>
              <a:rPr lang="en-GB" sz="3000" dirty="0"/>
              <a:t>Constant	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3000" dirty="0">
                <a:latin typeface="APL385 Unicode" panose="020B0709000202000203" pitchFamily="49" charset="0"/>
              </a:rPr>
              <a:t>A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}	</a:t>
            </a:r>
            <a:r>
              <a:rPr lang="en-GB" sz="3000" dirty="0">
                <a:solidFill>
                  <a:srgbClr val="3B475E"/>
                </a:solidFill>
                <a:latin typeface="APL385 Unicode" panose="020B0709000202000203" pitchFamily="49" charset="0"/>
              </a:rPr>
              <a:t>A</a:t>
            </a:r>
            <a:r>
              <a:rPr lang="en-GB" sz="3000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</a:p>
        </p:txBody>
      </p: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66A97F29-B838-4349-986F-EE58A09B6007}"/>
              </a:ext>
            </a:extLst>
          </p:cNvPr>
          <p:cNvSpPr/>
          <p:nvPr/>
        </p:nvSpPr>
        <p:spPr>
          <a:xfrm>
            <a:off x="2885936" y="1313087"/>
            <a:ext cx="2585950" cy="2604410"/>
          </a:xfrm>
          <a:prstGeom prst="noSmoking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70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80ECFE-1957-6D0B-01E9-EBF616CB98F1}"/>
              </a:ext>
            </a:extLst>
          </p:cNvPr>
          <p:cNvSpPr txBox="1">
            <a:spLocks/>
          </p:cNvSpPr>
          <p:nvPr/>
        </p:nvSpPr>
        <p:spPr>
          <a:xfrm>
            <a:off x="323527" y="292067"/>
            <a:ext cx="6998599" cy="429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/>
              <a:t>Constant	</a:t>
            </a:r>
            <a:r>
              <a:rPr lang="en-GB" dirty="0"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BCABC-EB17-95C0-8BC7-34A5801C9E25}"/>
              </a:ext>
            </a:extLst>
          </p:cNvPr>
          <p:cNvSpPr txBox="1"/>
          <p:nvPr/>
        </p:nvSpPr>
        <p:spPr>
          <a:xfrm>
            <a:off x="272727" y="880836"/>
            <a:ext cx="388561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Lightweight notation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1600" dirty="0">
                <a:latin typeface="APL385 Unicode" panose="020B0709000202000203" pitchFamily="49" charset="0"/>
              </a:rPr>
              <a:t>      3 5⍴⎕A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ABCDE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FGHIJ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KLMNO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'</a:t>
            </a:r>
            <a:r>
              <a:rPr lang="en-GB" sz="1600" dirty="0" err="1">
                <a:latin typeface="APL385 Unicode" panose="020B0709000202000203" pitchFamily="49" charset="0"/>
              </a:rPr>
              <a:t>jk</a:t>
            </a:r>
            <a:r>
              <a:rPr lang="en-GB" sz="1600" dirty="0">
                <a:latin typeface="APL385 Unicode" panose="020B0709000202000203" pitchFamily="49" charset="0"/>
              </a:rPr>
              <a:t>'⍨¨3 5⍴⎕A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┌──┬──┬──┬──┬──┐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│</a:t>
            </a:r>
            <a:r>
              <a:rPr lang="en-GB" sz="1600" dirty="0" err="1">
                <a:latin typeface="APL385 Unicode" panose="020B0709000202000203" pitchFamily="49" charset="0"/>
              </a:rPr>
              <a:t>jk│jk│jk│jk│jk</a:t>
            </a:r>
            <a:r>
              <a:rPr lang="en-GB" sz="1600" dirty="0">
                <a:latin typeface="APL385 Unicode" panose="020B0709000202000203" pitchFamily="49" charset="0"/>
              </a:rPr>
              <a:t>│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├──┼──┼──┼──┼──┤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│</a:t>
            </a:r>
            <a:r>
              <a:rPr lang="en-GB" sz="1600" dirty="0" err="1">
                <a:latin typeface="APL385 Unicode" panose="020B0709000202000203" pitchFamily="49" charset="0"/>
              </a:rPr>
              <a:t>jk│jk│jk│jk│jk</a:t>
            </a:r>
            <a:r>
              <a:rPr lang="en-GB" sz="1600" dirty="0">
                <a:latin typeface="APL385 Unicode" panose="020B0709000202000203" pitchFamily="49" charset="0"/>
              </a:rPr>
              <a:t>│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├──┼──┼──┼──┼──┤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│</a:t>
            </a:r>
            <a:r>
              <a:rPr lang="en-GB" sz="1600" dirty="0" err="1">
                <a:latin typeface="APL385 Unicode" panose="020B0709000202000203" pitchFamily="49" charset="0"/>
              </a:rPr>
              <a:t>jk│jk│jk│jk│jk</a:t>
            </a:r>
            <a:r>
              <a:rPr lang="en-GB" sz="1600" dirty="0">
                <a:latin typeface="APL385 Unicode" panose="020B0709000202000203" pitchFamily="49" charset="0"/>
              </a:rPr>
              <a:t>│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└──┴──┴──┴──┴──┘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6A364-F307-851C-1A38-58430753A336}"/>
              </a:ext>
            </a:extLst>
          </p:cNvPr>
          <p:cNvSpPr txBox="1"/>
          <p:nvPr/>
        </p:nvSpPr>
        <p:spPr>
          <a:xfrm>
            <a:off x="4634270" y="880836"/>
            <a:ext cx="388561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1600" dirty="0">
                <a:latin typeface="APL385 Unicode" panose="020B0709000202000203" pitchFamily="49" charset="0"/>
              </a:rPr>
              <a:t>      '</a:t>
            </a:r>
            <a:r>
              <a:rPr lang="en-GB" sz="1600" dirty="0" err="1">
                <a:latin typeface="APL385 Unicode" panose="020B0709000202000203" pitchFamily="49" charset="0"/>
              </a:rPr>
              <a:t>jk</a:t>
            </a:r>
            <a:r>
              <a:rPr lang="en-GB" sz="1600" dirty="0">
                <a:latin typeface="APL385 Unicode" panose="020B0709000202000203" pitchFamily="49" charset="0"/>
              </a:rPr>
              <a:t>'⍴⍨⍴3 5⍴⎕A</a:t>
            </a:r>
          </a:p>
          <a:p>
            <a:r>
              <a:rPr lang="en-GB" sz="1600" dirty="0" err="1">
                <a:latin typeface="APL385 Unicode" panose="020B0709000202000203" pitchFamily="49" charset="0"/>
              </a:rPr>
              <a:t>jkjkj</a:t>
            </a:r>
            <a:endParaRPr lang="en-GB" sz="1600" dirty="0">
              <a:latin typeface="APL385 Unicode" panose="020B0709000202000203" pitchFamily="49" charset="0"/>
            </a:endParaRPr>
          </a:p>
          <a:p>
            <a:r>
              <a:rPr lang="en-GB" sz="1600" dirty="0" err="1">
                <a:latin typeface="APL385 Unicode" panose="020B0709000202000203" pitchFamily="49" charset="0"/>
              </a:rPr>
              <a:t>kjkjk</a:t>
            </a:r>
            <a:endParaRPr lang="en-GB" sz="1600" dirty="0">
              <a:latin typeface="APL385 Unicode" panose="020B0709000202000203" pitchFamily="49" charset="0"/>
            </a:endParaRPr>
          </a:p>
          <a:p>
            <a:r>
              <a:rPr lang="en-GB" sz="1600" dirty="0" err="1">
                <a:latin typeface="APL385 Unicode" panose="020B0709000202000203" pitchFamily="49" charset="0"/>
              </a:rPr>
              <a:t>jkjkj</a:t>
            </a:r>
            <a:endParaRPr lang="en-GB" sz="1600" dirty="0">
              <a:latin typeface="APL385 Unicode" panose="020B0709000202000203" pitchFamily="49" charset="0"/>
            </a:endParaRPr>
          </a:p>
          <a:p>
            <a:r>
              <a:rPr lang="en-GB" sz="1600" dirty="0">
                <a:latin typeface="APL385 Unicode" panose="020B0709000202000203" pitchFamily="49" charset="0"/>
              </a:rPr>
              <a:t>      '</a:t>
            </a:r>
            <a:r>
              <a:rPr lang="en-GB" sz="1600" dirty="0" err="1">
                <a:latin typeface="APL385 Unicode" panose="020B0709000202000203" pitchFamily="49" charset="0"/>
              </a:rPr>
              <a:t>jk</a:t>
            </a:r>
            <a:r>
              <a:rPr lang="en-GB" sz="1600" dirty="0">
                <a:latin typeface="APL385 Unicode" panose="020B0709000202000203" pitchFamily="49" charset="0"/>
              </a:rPr>
              <a:t>'⍴∘⊂⍨⍴3 5⍴⎕A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┌──┬──┬──┬──┬──┐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│</a:t>
            </a:r>
            <a:r>
              <a:rPr lang="en-GB" sz="1600" dirty="0" err="1">
                <a:latin typeface="APL385 Unicode" panose="020B0709000202000203" pitchFamily="49" charset="0"/>
              </a:rPr>
              <a:t>jk│jk│jk│jk│jk</a:t>
            </a:r>
            <a:r>
              <a:rPr lang="en-GB" sz="1600" dirty="0">
                <a:latin typeface="APL385 Unicode" panose="020B0709000202000203" pitchFamily="49" charset="0"/>
              </a:rPr>
              <a:t>│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├──┼──┼──┼──┼──┤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│</a:t>
            </a:r>
            <a:r>
              <a:rPr lang="en-GB" sz="1600" dirty="0" err="1">
                <a:latin typeface="APL385 Unicode" panose="020B0709000202000203" pitchFamily="49" charset="0"/>
              </a:rPr>
              <a:t>jk│jk│jk│jk│jk</a:t>
            </a:r>
            <a:r>
              <a:rPr lang="en-GB" sz="1600" dirty="0">
                <a:latin typeface="APL385 Unicode" panose="020B0709000202000203" pitchFamily="49" charset="0"/>
              </a:rPr>
              <a:t>│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├──┼──┼──┼──┼──┤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│</a:t>
            </a:r>
            <a:r>
              <a:rPr lang="en-GB" sz="1600" dirty="0" err="1">
                <a:latin typeface="APL385 Unicode" panose="020B0709000202000203" pitchFamily="49" charset="0"/>
              </a:rPr>
              <a:t>jk│jk│jk│jk│jk</a:t>
            </a:r>
            <a:r>
              <a:rPr lang="en-GB" sz="1600" dirty="0">
                <a:latin typeface="APL385 Unicode" panose="020B0709000202000203" pitchFamily="49" charset="0"/>
              </a:rPr>
              <a:t>│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└──┴──┴──┴──┴──┘</a:t>
            </a:r>
          </a:p>
        </p:txBody>
      </p:sp>
    </p:spTree>
    <p:extLst>
      <p:ext uri="{BB962C8B-B14F-4D97-AF65-F5344CB8AC3E}">
        <p14:creationId xmlns:p14="http://schemas.microsoft.com/office/powerpoint/2010/main" val="40876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80ECFE-1957-6D0B-01E9-EBF616CB98F1}"/>
              </a:ext>
            </a:extLst>
          </p:cNvPr>
          <p:cNvSpPr txBox="1">
            <a:spLocks/>
          </p:cNvSpPr>
          <p:nvPr/>
        </p:nvSpPr>
        <p:spPr>
          <a:xfrm>
            <a:off x="323527" y="292067"/>
            <a:ext cx="6998599" cy="429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/>
              <a:t>Constant	</a:t>
            </a:r>
            <a:r>
              <a:rPr lang="en-GB" dirty="0"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BCABC-EB17-95C0-8BC7-34A5801C9E25}"/>
              </a:ext>
            </a:extLst>
          </p:cNvPr>
          <p:cNvSpPr txBox="1"/>
          <p:nvPr/>
        </p:nvSpPr>
        <p:spPr>
          <a:xfrm>
            <a:off x="272727" y="880836"/>
            <a:ext cx="857373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Avoid ugly work-arounds</a:t>
            </a:r>
          </a:p>
          <a:p>
            <a:pPr marL="0" indent="0">
              <a:buNone/>
            </a:pPr>
            <a:endParaRPr lang="en-GB" dirty="0"/>
          </a:p>
          <a:p>
            <a:pPr>
              <a:tabLst>
                <a:tab pos="3228975" algn="l"/>
              </a:tabLst>
            </a:pPr>
            <a:r>
              <a:rPr lang="en-GB" sz="2000" dirty="0">
                <a:latin typeface="APL385 Unicode" panose="020B0709000202000203" pitchFamily="49" charset="0"/>
              </a:rPr>
              <a:t>      mask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latin typeface="APL385 Unicode" panose="020B0709000202000203" pitchFamily="49" charset="0"/>
              </a:rPr>
              <a:t>1 0 0 0 1 0 0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000" dirty="0">
                <a:latin typeface="APL385 Unicode" panose="020B0709000202000203" pitchFamily="49" charset="0"/>
              </a:rPr>
              <a:t> data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latin typeface="APL385 Unicode" panose="020B0709000202000203" pitchFamily="49" charset="0"/>
              </a:rPr>
              <a:t>'</a:t>
            </a:r>
            <a:r>
              <a:rPr lang="en-GB" sz="2000" dirty="0" err="1">
                <a:latin typeface="APL385 Unicode" panose="020B0709000202000203" pitchFamily="49" charset="0"/>
              </a:rPr>
              <a:t>AbcdEfg</a:t>
            </a:r>
            <a:r>
              <a:rPr lang="en-GB" sz="2000" dirty="0">
                <a:latin typeface="APL385 Unicode" panose="020B0709000202000203" pitchFamily="49" charset="0"/>
              </a:rPr>
              <a:t>'</a:t>
            </a:r>
          </a:p>
          <a:p>
            <a:pPr>
              <a:tabLst>
                <a:tab pos="3228975" algn="l"/>
              </a:tabLst>
            </a:pPr>
            <a:endParaRPr lang="en-GB" sz="2000" dirty="0">
              <a:latin typeface="APL385 Unicode" panose="020B0709000202000203" pitchFamily="49" charset="0"/>
            </a:endParaRPr>
          </a:p>
          <a:p>
            <a:pPr>
              <a:tabLst>
                <a:tab pos="3228975" algn="l"/>
              </a:tabLst>
            </a:pPr>
            <a:r>
              <a:rPr lang="en-GB" sz="2000" dirty="0">
                <a:latin typeface="APL385 Unicode" panose="020B0709000202000203" pitchFamily="49" charset="0"/>
              </a:rPr>
              <a:t>      '⎕'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@{</a:t>
            </a:r>
            <a:r>
              <a:rPr lang="en-GB" sz="2000" dirty="0">
                <a:latin typeface="APL385 Unicode" panose="020B0709000202000203" pitchFamily="49" charset="0"/>
              </a:rPr>
              <a:t>mask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GB" sz="2000" dirty="0">
                <a:latin typeface="APL385 Unicode" panose="020B0709000202000203" pitchFamily="49" charset="0"/>
              </a:rPr>
              <a:t>data</a:t>
            </a:r>
          </a:p>
          <a:p>
            <a:pPr>
              <a:tabLst>
                <a:tab pos="3228975" algn="l"/>
              </a:tabLst>
            </a:pPr>
            <a:r>
              <a:rPr lang="en-GB" sz="2000" dirty="0">
                <a:latin typeface="APL385 Unicode" panose="020B0709000202000203" pitchFamily="49" charset="0"/>
              </a:rPr>
              <a:t>⎕</a:t>
            </a:r>
            <a:r>
              <a:rPr lang="en-GB" sz="2000" dirty="0" err="1">
                <a:latin typeface="APL385 Unicode" panose="020B0709000202000203" pitchFamily="49" charset="0"/>
              </a:rPr>
              <a:t>bcd⎕fg</a:t>
            </a:r>
            <a:endParaRPr lang="en-GB" sz="2000" dirty="0">
              <a:latin typeface="APL385 Unicode" panose="020B0709000202000203" pitchFamily="49" charset="0"/>
            </a:endParaRPr>
          </a:p>
          <a:p>
            <a:pPr>
              <a:tabLst>
                <a:tab pos="3228975" algn="l"/>
              </a:tabLst>
            </a:pPr>
            <a:endParaRPr lang="en-GB" sz="2000" dirty="0">
              <a:latin typeface="APL385 Unicode" panose="020B0709000202000203" pitchFamily="49" charset="0"/>
            </a:endParaRPr>
          </a:p>
          <a:p>
            <a:pPr>
              <a:tabLst>
                <a:tab pos="3228975" algn="l"/>
              </a:tabLst>
            </a:pPr>
            <a:r>
              <a:rPr lang="en-GB" sz="2000" dirty="0">
                <a:latin typeface="APL385 Unicode" panose="020B0709000202000203" pitchFamily="49" charset="0"/>
              </a:rPr>
              <a:t>      '⎕'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@(</a:t>
            </a:r>
            <a:r>
              <a:rPr lang="en-GB" sz="2000" dirty="0">
                <a:latin typeface="APL385 Unicode" panose="020B0709000202000203" pitchFamily="49" charset="0"/>
              </a:rPr>
              <a:t>mask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⍨)</a:t>
            </a:r>
            <a:r>
              <a:rPr lang="en-GB" sz="2000" dirty="0">
                <a:latin typeface="APL385 Unicode" panose="020B0709000202000203" pitchFamily="49" charset="0"/>
              </a:rPr>
              <a:t>data</a:t>
            </a:r>
          </a:p>
          <a:p>
            <a:pPr>
              <a:tabLst>
                <a:tab pos="3228975" algn="l"/>
              </a:tabLst>
            </a:pPr>
            <a:r>
              <a:rPr lang="en-GB" sz="2000" dirty="0">
                <a:latin typeface="APL385 Unicode" panose="020B0709000202000203" pitchFamily="49" charset="0"/>
              </a:rPr>
              <a:t>⎕</a:t>
            </a:r>
            <a:r>
              <a:rPr lang="en-GB" sz="2000" dirty="0" err="1">
                <a:latin typeface="APL385 Unicode" panose="020B0709000202000203" pitchFamily="49" charset="0"/>
              </a:rPr>
              <a:t>bcd⎕fg</a:t>
            </a:r>
            <a:endParaRPr lang="en-GB" sz="2000" dirty="0">
              <a:latin typeface="APL385 Unicode" panose="020B0709000202000203" pitchFamily="49" charset="0"/>
            </a:endParaRPr>
          </a:p>
          <a:p>
            <a:pPr>
              <a:tabLst>
                <a:tab pos="3228975" algn="l"/>
              </a:tabLst>
            </a:pPr>
            <a:endParaRPr lang="en-GB" sz="2000" dirty="0">
              <a:latin typeface="APL385 Unicode" panose="020B0709000202000203" pitchFamily="49" charset="0"/>
            </a:endParaRPr>
          </a:p>
          <a:p>
            <a:pPr>
              <a:tabLst>
                <a:tab pos="3228975" algn="l"/>
              </a:tabLst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dirty="0">
                <a:latin typeface="APL385 Unicode" panose="020B0709000202000203" pitchFamily="49" charset="0"/>
              </a:rPr>
              <a:t>mask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GB" sz="2000" dirty="0">
                <a:latin typeface="APL385 Unicode" panose="020B0709000202000203" pitchFamily="49" charset="0"/>
              </a:rPr>
              <a:t>data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)←</a:t>
            </a:r>
            <a:r>
              <a:rPr lang="en-GB" sz="2000" dirty="0">
                <a:latin typeface="APL385 Unicode" panose="020B0709000202000203" pitchFamily="49" charset="0"/>
              </a:rPr>
              <a:t>'⎕'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000" dirty="0">
                <a:latin typeface="APL385 Unicode" panose="020B0709000202000203" pitchFamily="49" charset="0"/>
              </a:rPr>
              <a:t> data</a:t>
            </a:r>
          </a:p>
          <a:p>
            <a:pPr>
              <a:tabLst>
                <a:tab pos="3228975" algn="l"/>
              </a:tabLst>
            </a:pPr>
            <a:r>
              <a:rPr lang="en-GB" sz="2000" dirty="0">
                <a:latin typeface="APL385 Unicode" panose="020B0709000202000203" pitchFamily="49" charset="0"/>
              </a:rPr>
              <a:t>⎕</a:t>
            </a:r>
            <a:r>
              <a:rPr lang="en-GB" sz="2000" dirty="0" err="1">
                <a:latin typeface="APL385 Unicode" panose="020B0709000202000203" pitchFamily="49" charset="0"/>
              </a:rPr>
              <a:t>bcd⎕fg</a:t>
            </a:r>
            <a:endParaRPr lang="en-GB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80ECFE-1957-6D0B-01E9-EBF616CB98F1}"/>
              </a:ext>
            </a:extLst>
          </p:cNvPr>
          <p:cNvSpPr txBox="1">
            <a:spLocks/>
          </p:cNvSpPr>
          <p:nvPr/>
        </p:nvSpPr>
        <p:spPr>
          <a:xfrm>
            <a:off x="323527" y="292067"/>
            <a:ext cx="6998599" cy="429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/>
              <a:t>Constant	</a:t>
            </a:r>
            <a:r>
              <a:rPr lang="en-GB" dirty="0"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BCABC-EB17-95C0-8BC7-34A5801C9E25}"/>
              </a:ext>
            </a:extLst>
          </p:cNvPr>
          <p:cNvSpPr txBox="1"/>
          <p:nvPr/>
        </p:nvSpPr>
        <p:spPr>
          <a:xfrm>
            <a:off x="272727" y="880836"/>
            <a:ext cx="857373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Avoid ugly work-arounds</a:t>
            </a:r>
          </a:p>
          <a:p>
            <a:pPr marL="0" indent="0">
              <a:buNone/>
            </a:pPr>
            <a:endParaRPr lang="en-GB" dirty="0"/>
          </a:p>
          <a:p>
            <a:pPr>
              <a:tabLst>
                <a:tab pos="3228975" algn="l"/>
              </a:tabLst>
            </a:pPr>
            <a:r>
              <a:rPr lang="en-GB" sz="2600" dirty="0">
                <a:latin typeface="APL385 Unicode" panose="020B0709000202000203" pitchFamily="49" charset="0"/>
              </a:rPr>
              <a:t>      mask</a:t>
            </a:r>
            <a:r>
              <a:rPr lang="en-GB" sz="2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600" dirty="0">
                <a:latin typeface="APL385 Unicode" panose="020B0709000202000203" pitchFamily="49" charset="0"/>
              </a:rPr>
              <a:t>1 0 0 0 1 0 0 </a:t>
            </a:r>
            <a:r>
              <a:rPr lang="en-GB" sz="26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600" dirty="0">
                <a:latin typeface="APL385 Unicode" panose="020B0709000202000203" pitchFamily="49" charset="0"/>
              </a:rPr>
              <a:t> data</a:t>
            </a:r>
            <a:r>
              <a:rPr lang="en-GB" sz="2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600" dirty="0">
                <a:latin typeface="APL385 Unicode" panose="020B0709000202000203" pitchFamily="49" charset="0"/>
              </a:rPr>
              <a:t>'</a:t>
            </a:r>
            <a:r>
              <a:rPr lang="en-GB" sz="2600" dirty="0" err="1">
                <a:latin typeface="APL385 Unicode" panose="020B0709000202000203" pitchFamily="49" charset="0"/>
              </a:rPr>
              <a:t>AbcdEfg</a:t>
            </a:r>
            <a:r>
              <a:rPr lang="en-GB" sz="2600" dirty="0">
                <a:latin typeface="APL385 Unicode" panose="020B0709000202000203" pitchFamily="49" charset="0"/>
              </a:rPr>
              <a:t>'</a:t>
            </a:r>
          </a:p>
          <a:p>
            <a:pPr>
              <a:tabLst>
                <a:tab pos="3228975" algn="l"/>
              </a:tabLst>
            </a:pPr>
            <a:endParaRPr lang="en-GB" sz="2600" dirty="0">
              <a:latin typeface="APL385 Unicode" panose="020B0709000202000203" pitchFamily="49" charset="0"/>
            </a:endParaRPr>
          </a:p>
          <a:p>
            <a:pPr>
              <a:tabLst>
                <a:tab pos="3228975" algn="l"/>
              </a:tabLst>
            </a:pPr>
            <a:r>
              <a:rPr lang="en-GB" sz="2600" dirty="0">
                <a:latin typeface="APL385 Unicode" panose="020B0709000202000203" pitchFamily="49" charset="0"/>
              </a:rPr>
              <a:t>      mask</a:t>
            </a:r>
            <a:r>
              <a:rPr lang="en-GB" sz="26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2600" dirty="0">
                <a:latin typeface="APL385 Unicode" panose="020B0709000202000203" pitchFamily="49" charset="0"/>
              </a:rPr>
              <a:t>'⎕'</a:t>
            </a:r>
            <a:r>
              <a:rPr lang="en-GB" sz="2600" dirty="0">
                <a:solidFill>
                  <a:srgbClr val="0000FF"/>
                </a:solidFill>
                <a:latin typeface="APL385 Unicode" panose="020B0709000202000203" pitchFamily="49" charset="0"/>
              </a:rPr>
              <a:t>@{⍺}⍵}</a:t>
            </a:r>
            <a:r>
              <a:rPr lang="en-GB" sz="2600" dirty="0">
                <a:latin typeface="APL385 Unicode" panose="020B0709000202000203" pitchFamily="49" charset="0"/>
              </a:rPr>
              <a:t>data</a:t>
            </a:r>
          </a:p>
          <a:p>
            <a:pPr>
              <a:tabLst>
                <a:tab pos="3228975" algn="l"/>
              </a:tabLst>
            </a:pPr>
            <a:r>
              <a:rPr lang="en-GB" sz="2600" dirty="0">
                <a:latin typeface="APL385 Unicode" panose="020B0709000202000203" pitchFamily="49" charset="0"/>
              </a:rPr>
              <a:t>VALUE ERROR</a:t>
            </a:r>
          </a:p>
          <a:p>
            <a:pPr>
              <a:tabLst>
                <a:tab pos="3228975" algn="l"/>
              </a:tabLst>
            </a:pPr>
            <a:r>
              <a:rPr lang="en-GB" sz="2600" dirty="0">
                <a:latin typeface="APL385 Unicode" panose="020B0709000202000203" pitchFamily="49" charset="0"/>
              </a:rPr>
              <a:t>      mask{'⎕'@{⍺}⍵}data</a:t>
            </a:r>
          </a:p>
          <a:p>
            <a:pPr>
              <a:tabLst>
                <a:tab pos="3228975" algn="l"/>
              </a:tabLst>
            </a:pPr>
            <a:r>
              <a:rPr lang="en-GB" sz="2600" dirty="0">
                <a:latin typeface="APL385 Unicode" panose="020B0709000202000203" pitchFamily="49" charset="0"/>
              </a:rPr>
              <a:t>               ∧</a:t>
            </a:r>
          </a:p>
          <a:p>
            <a:pPr>
              <a:tabLst>
                <a:tab pos="3228975" algn="l"/>
              </a:tabLst>
            </a:pPr>
            <a:r>
              <a:rPr lang="en-GB" sz="2600" dirty="0">
                <a:latin typeface="APL385 Unicode" panose="020B0709000202000203" pitchFamily="49" charset="0"/>
              </a:rPr>
              <a:t>      </a:t>
            </a:r>
            <a:r>
              <a:rPr lang="en-GB" sz="2600" dirty="0">
                <a:solidFill>
                  <a:srgbClr val="3B475E"/>
                </a:solidFill>
                <a:latin typeface="APL385 Unicode" panose="020B0709000202000203" pitchFamily="49" charset="0"/>
              </a:rPr>
              <a:t>mask</a:t>
            </a:r>
            <a:r>
              <a:rPr lang="en-GB" sz="26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2600" dirty="0">
                <a:solidFill>
                  <a:srgbClr val="3B475E"/>
                </a:solidFill>
                <a:latin typeface="APL385 Unicode" panose="020B0709000202000203" pitchFamily="49" charset="0"/>
              </a:rPr>
              <a:t>'⎕'</a:t>
            </a:r>
            <a:r>
              <a:rPr lang="en-GB" sz="2600" dirty="0">
                <a:solidFill>
                  <a:srgbClr val="0000FF"/>
                </a:solidFill>
                <a:latin typeface="APL385 Unicode" panose="020B0709000202000203" pitchFamily="49" charset="0"/>
              </a:rPr>
              <a:t>@(⍺⍨)⍵}</a:t>
            </a:r>
            <a:r>
              <a:rPr lang="en-GB" sz="2600" dirty="0">
                <a:solidFill>
                  <a:srgbClr val="3B475E"/>
                </a:solidFill>
                <a:latin typeface="APL385 Unicode" panose="020B0709000202000203" pitchFamily="49" charset="0"/>
              </a:rPr>
              <a:t>data</a:t>
            </a:r>
          </a:p>
          <a:p>
            <a:pPr>
              <a:tabLst>
                <a:tab pos="3228975" algn="l"/>
              </a:tabLst>
            </a:pPr>
            <a:r>
              <a:rPr lang="en-GB" sz="2600" dirty="0">
                <a:latin typeface="APL385 Unicode" panose="020B0709000202000203" pitchFamily="49" charset="0"/>
              </a:rPr>
              <a:t>⎕</a:t>
            </a:r>
            <a:r>
              <a:rPr lang="en-GB" sz="2600" dirty="0" err="1">
                <a:latin typeface="APL385 Unicode" panose="020B0709000202000203" pitchFamily="49" charset="0"/>
              </a:rPr>
              <a:t>bcd⎕fg</a:t>
            </a:r>
            <a:endParaRPr lang="en-GB" sz="2600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374538-4A6B-1734-0AC2-2057A68369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CC7F4-2F0C-2821-8A24-90B8DD8BB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https://is.gd/MXvf9r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60E02-75DC-25A9-3944-37C66AD8F99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5D96F7-9FBA-5DBA-61D2-0B3A921B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2597857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B28CF-4070-E957-97D1-65DDD8E51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954564" cy="3242040"/>
          </a:xfrm>
        </p:spPr>
        <p:txBody>
          <a:bodyPr>
            <a:normAutofit/>
          </a:bodyPr>
          <a:lstStyle/>
          <a:p>
            <a:pPr marL="0" indent="0" defTabSz="4481513">
              <a:buNone/>
            </a:pPr>
            <a:r>
              <a:rPr lang="en-GB" dirty="0"/>
              <a:t>Unique mask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GB" dirty="0">
                <a:latin typeface="APL385 Unicode" panose="020B0709000202000203" pitchFamily="49" charset="0"/>
              </a:rPr>
              <a:t>⍵</a:t>
            </a:r>
          </a:p>
          <a:p>
            <a:pPr marL="0" indent="0" defTabSz="4481513">
              <a:buNone/>
            </a:pPr>
            <a:endParaRPr lang="en-GB" dirty="0"/>
          </a:p>
          <a:p>
            <a:pPr marL="0" indent="0" defTabSz="4481513">
              <a:buNone/>
            </a:pPr>
            <a:r>
              <a:rPr lang="en-GB" dirty="0"/>
              <a:t>Where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latin typeface="APL385 Unicode" panose="020B0709000202000203" pitchFamily="49" charset="0"/>
              </a:rPr>
              <a:t>⍵</a:t>
            </a:r>
          </a:p>
          <a:p>
            <a:pPr marL="0" indent="0" defTabSz="4481513">
              <a:buNone/>
            </a:pPr>
            <a:endParaRPr lang="en-GB" dirty="0"/>
          </a:p>
          <a:p>
            <a:pPr marL="0" indent="0" defTabSz="4481513">
              <a:buNone/>
            </a:pPr>
            <a:r>
              <a:rPr lang="en-GB" dirty="0"/>
              <a:t>Partitioned enclose	</a:t>
            </a:r>
            <a:r>
              <a:rPr lang="en-GB" dirty="0">
                <a:latin typeface="APL385 Unicode" panose="020B0709000202000203" pitchFamily="49" charset="0"/>
              </a:rPr>
              <a:t>⍺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dirty="0">
                <a:latin typeface="APL385 Unicode" panose="020B0709000202000203" pitchFamily="49" charset="0"/>
              </a:rPr>
              <a:t>⍵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80FDA-D498-C830-C5C4-EAD86F92CD0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665999-F529-B44C-86B8-8AAE14BA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Primitive Functions</a:t>
            </a:r>
          </a:p>
        </p:txBody>
      </p:sp>
    </p:spTree>
    <p:extLst>
      <p:ext uri="{BB962C8B-B14F-4D97-AF65-F5344CB8AC3E}">
        <p14:creationId xmlns:p14="http://schemas.microsoft.com/office/powerpoint/2010/main" val="3731356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B28CF-4070-E957-97D1-65DDD8E51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95456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      ∪'Mississippi'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err="1">
                <a:latin typeface="APL385 Unicode" panose="020B0709000202000203" pitchFamily="49" charset="0"/>
              </a:rPr>
              <a:t>Misp</a:t>
            </a:r>
            <a:endParaRPr lang="en-US" sz="18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18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>
                <a:latin typeface="APL385 Unicode" panose="020B0709000202000203" pitchFamily="49" charset="0"/>
              </a:rPr>
              <a:t>      {↑⍵(≠⍵)}'Mississippi'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>
                <a:latin typeface="APL385 Unicode" panose="020B0709000202000203" pitchFamily="49" charset="0"/>
              </a:rPr>
              <a:t>M </a:t>
            </a:r>
            <a:r>
              <a:rPr lang="en-US" sz="1800" dirty="0" err="1">
                <a:latin typeface="APL385 Unicode" panose="020B0709000202000203" pitchFamily="49" charset="0"/>
              </a:rPr>
              <a:t>i</a:t>
            </a:r>
            <a:r>
              <a:rPr lang="en-US" sz="1800" dirty="0">
                <a:latin typeface="APL385 Unicode" panose="020B0709000202000203" pitchFamily="49" charset="0"/>
              </a:rPr>
              <a:t> s </a:t>
            </a:r>
            <a:r>
              <a:rPr lang="en-US" sz="1800" dirty="0" err="1">
                <a:latin typeface="APL385 Unicode" panose="020B0709000202000203" pitchFamily="49" charset="0"/>
              </a:rPr>
              <a:t>s</a:t>
            </a:r>
            <a:r>
              <a:rPr lang="en-US" sz="1800" dirty="0">
                <a:latin typeface="APL385 Unicode" panose="020B0709000202000203" pitchFamily="49" charset="0"/>
              </a:rPr>
              <a:t> </a:t>
            </a:r>
            <a:r>
              <a:rPr lang="en-US" sz="1800" dirty="0" err="1">
                <a:latin typeface="APL385 Unicode" panose="020B0709000202000203" pitchFamily="49" charset="0"/>
              </a:rPr>
              <a:t>i</a:t>
            </a:r>
            <a:r>
              <a:rPr lang="en-US" sz="1800" dirty="0">
                <a:latin typeface="APL385 Unicode" panose="020B0709000202000203" pitchFamily="49" charset="0"/>
              </a:rPr>
              <a:t> s </a:t>
            </a:r>
            <a:r>
              <a:rPr lang="en-US" sz="1800" dirty="0" err="1">
                <a:latin typeface="APL385 Unicode" panose="020B0709000202000203" pitchFamily="49" charset="0"/>
              </a:rPr>
              <a:t>s</a:t>
            </a:r>
            <a:r>
              <a:rPr lang="en-US" sz="1800" dirty="0">
                <a:latin typeface="APL385 Unicode" panose="020B0709000202000203" pitchFamily="49" charset="0"/>
              </a:rPr>
              <a:t> </a:t>
            </a:r>
            <a:r>
              <a:rPr lang="en-US" sz="1800" dirty="0" err="1">
                <a:latin typeface="APL385 Unicode" panose="020B0709000202000203" pitchFamily="49" charset="0"/>
              </a:rPr>
              <a:t>i</a:t>
            </a:r>
            <a:r>
              <a:rPr lang="en-US" sz="1800" dirty="0">
                <a:latin typeface="APL385 Unicode" panose="020B0709000202000203" pitchFamily="49" charset="0"/>
              </a:rPr>
              <a:t> p </a:t>
            </a:r>
            <a:r>
              <a:rPr lang="en-US" sz="1800" dirty="0" err="1">
                <a:latin typeface="APL385 Unicode" panose="020B0709000202000203" pitchFamily="49" charset="0"/>
              </a:rPr>
              <a:t>p</a:t>
            </a:r>
            <a:r>
              <a:rPr lang="en-US" sz="1800" dirty="0">
                <a:latin typeface="APL385 Unicode" panose="020B0709000202000203" pitchFamily="49" charset="0"/>
              </a:rPr>
              <a:t> </a:t>
            </a:r>
            <a:r>
              <a:rPr lang="en-US" sz="1800" dirty="0" err="1">
                <a:latin typeface="APL385 Unicode" panose="020B0709000202000203" pitchFamily="49" charset="0"/>
              </a:rPr>
              <a:t>i</a:t>
            </a:r>
            <a:endParaRPr lang="en-US" sz="18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>
                <a:latin typeface="APL385 Unicode" panose="020B0709000202000203" pitchFamily="49" charset="0"/>
              </a:rPr>
              <a:t>1 1 1 0 0 0 0 0 1 0 0</a:t>
            </a:r>
            <a:endParaRPr lang="en-GB" sz="1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80FDA-D498-C830-C5C4-EAD86F92CD0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665999-F529-B44C-86B8-8AAE14BA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90997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Unique mask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GB" dirty="0">
                <a:latin typeface="APL385 Unicode" panose="020B0709000202000203" pitchFamily="49" charset="0"/>
              </a:rPr>
              <a:t>⍵</a:t>
            </a:r>
            <a:br>
              <a:rPr lang="en-GB" dirty="0"/>
            </a:br>
            <a:r>
              <a:rPr lang="en-GB" sz="1800" dirty="0"/>
              <a:t>a.k.a. nub-sieve</a:t>
            </a:r>
          </a:p>
        </p:txBody>
      </p:sp>
    </p:spTree>
    <p:extLst>
      <p:ext uri="{BB962C8B-B14F-4D97-AF65-F5344CB8AC3E}">
        <p14:creationId xmlns:p14="http://schemas.microsoft.com/office/powerpoint/2010/main" val="384486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AA3154-12B4-8C06-5038-F5495E792AC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BAB3-2004-A6D5-5A5F-01D41FAAA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E29E7-BC05-220E-F176-BE5557943FD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633D15-BA65-A7BF-6557-BB06160A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401CA6-F578-A2B1-46B9-32331410E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182"/>
            <a:ext cx="9144000" cy="3295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07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26EE-8102-4763-8AAB-5EE4C0FA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Why, though?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7937-4E32-45A1-B028-B8995E133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743200" algn="ctr"/>
                <a:tab pos="4114800" algn="ctr"/>
                <a:tab pos="54864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GB" dirty="0">
                <a:latin typeface="APL385 Unicode" panose="020B0709000202000203" pitchFamily="49" charset="0"/>
              </a:rPr>
              <a:t>Y	</a:t>
            </a:r>
            <a:r>
              <a:rPr lang="en-GB" dirty="0"/>
              <a:t>is to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  <a:tabLst>
                <a:tab pos="2743200" algn="ctr"/>
                <a:tab pos="4114800" algn="ctr"/>
                <a:tab pos="5486400" algn="ctr"/>
              </a:tabLst>
            </a:pPr>
            <a:r>
              <a:rPr lang="en-GB" dirty="0"/>
              <a:t>as</a:t>
            </a:r>
          </a:p>
          <a:p>
            <a:pPr marL="0" indent="0">
              <a:buNone/>
              <a:tabLst>
                <a:tab pos="2743200" algn="ctr"/>
                <a:tab pos="4114800" algn="ctr"/>
                <a:tab pos="54864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⍋</a:t>
            </a:r>
            <a:r>
              <a:rPr lang="en-GB" dirty="0">
                <a:latin typeface="APL385 Unicode" panose="020B0709000202000203" pitchFamily="49" charset="0"/>
              </a:rPr>
              <a:t>Y	</a:t>
            </a:r>
            <a:r>
              <a:rPr lang="en-GB" dirty="0"/>
              <a:t>is to</a:t>
            </a:r>
            <a:r>
              <a:rPr lang="en-GB" dirty="0">
                <a:latin typeface="APL385 Unicode" panose="020B0709000202000203" pitchFamily="49" charset="0"/>
              </a:rPr>
              <a:t>	Sort 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8E383-6CFB-4F30-87D1-6788BA5A707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406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C2FF-10CD-4DB2-9FD3-36FE1105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⍋</a:t>
            </a:r>
            <a:r>
              <a:rPr lang="en-GB" dirty="0">
                <a:latin typeface="APL385 Unicode" panose="020B0709000202000203" pitchFamily="49" charset="0"/>
              </a:rPr>
              <a:t>Y </a:t>
            </a:r>
            <a:r>
              <a:rPr lang="en-GB" dirty="0"/>
              <a:t>vs</a:t>
            </a:r>
            <a:r>
              <a:rPr lang="en-GB" dirty="0">
                <a:latin typeface="APL385 Unicode" panose="020B0709000202000203" pitchFamily="49" charset="0"/>
              </a:rPr>
              <a:t> Sort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925A1-F490-4BB4-A321-0570F0B16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Sort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1 1 3 4 5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⍋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2 4 1 3 5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'Moses'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[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2 4 1 3 5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oeMss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F208F-8544-4186-AAB6-E4AE943013A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7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C2FF-10CD-4DB2-9FD3-36FE1105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GB" dirty="0">
                <a:latin typeface="APL385 Unicode" panose="020B0709000202000203" pitchFamily="49" charset="0"/>
              </a:rPr>
              <a:t>Y </a:t>
            </a:r>
            <a:r>
              <a:rPr lang="en-GB" dirty="0"/>
              <a:t>vs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925A1-F490-4BB4-A321-0570F0B16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3 1 4 5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≠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1 1 1 0 1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1 1 1 0 1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'Moses'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Moss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F208F-8544-4186-AAB6-E4AE943013A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89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BC18-939A-567D-62E4-36AFEBA5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latin typeface="APL385 Unicode" panose="020B0709000202000203" pitchFamily="49" charset="0"/>
              </a:rPr>
              <a:t>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D692-5C66-4F5D-6305-68B7DCB3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Now accepts non-negative integers (not just Bool!)</a:t>
            </a:r>
          </a:p>
        </p:txBody>
      </p:sp>
    </p:spTree>
    <p:extLst>
      <p:ext uri="{BB962C8B-B14F-4D97-AF65-F5344CB8AC3E}">
        <p14:creationId xmlns:p14="http://schemas.microsoft.com/office/powerpoint/2010/main" val="761054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US" sz="2000" cap="all" dirty="0">
                <a:latin typeface="APL385 Unicode" panose="020B0709000202000203" pitchFamily="49" charset="0"/>
              </a:rPr>
              <a:t>price</a:t>
            </a:r>
            <a:r>
              <a:rPr lang="en-US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71 82 81 82 84 59</a:t>
            </a:r>
            <a:endParaRPr lang="en-GB" sz="2000" cap="all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75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≤</a:t>
            </a:r>
            <a:r>
              <a:rPr lang="en-US" sz="2000" cap="all" dirty="0">
                <a:latin typeface="APL385 Unicode" panose="020B0709000202000203" pitchFamily="49" charset="0"/>
              </a:rPr>
              <a:t>price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)/</a:t>
            </a:r>
            <a:r>
              <a:rPr lang="en-US" sz="2000" cap="all" dirty="0">
                <a:latin typeface="APL385 Unicode" panose="020B0709000202000203" pitchFamily="49" charset="0"/>
              </a:rPr>
              <a:t>price</a:t>
            </a:r>
            <a:endParaRPr lang="en-GB" sz="2000" cap="all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82 81 82 84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75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≤</a:t>
            </a:r>
            <a:r>
              <a:rPr lang="en-US" sz="2000" cap="all" dirty="0">
                <a:latin typeface="APL385 Unicode" panose="020B0709000202000203" pitchFamily="49" charset="0"/>
              </a:rPr>
              <a:t>price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)/⍳⍴</a:t>
            </a:r>
            <a:r>
              <a:rPr lang="en-US" sz="2000" cap="all" dirty="0">
                <a:latin typeface="APL385 Unicode" panose="020B0709000202000203" pitchFamily="49" charset="0"/>
              </a:rPr>
              <a:t>price</a:t>
            </a:r>
            <a:endParaRPr lang="en-GB" sz="2000" cap="all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2 3 4 5</a:t>
            </a:r>
          </a:p>
        </p:txBody>
      </p:sp>
      <p:sp>
        <p:nvSpPr>
          <p:cNvPr id="7" name="66">
            <a:extLst>
              <a:ext uri="{FF2B5EF4-FFF2-40B4-BE49-F238E27FC236}">
                <a16:creationId xmlns:a16="http://schemas.microsoft.com/office/drawing/2014/main" id="{B20FA708-3BF2-4366-AED5-D49CD2E82FAA}"/>
              </a:ext>
            </a:extLst>
          </p:cNvPr>
          <p:cNvSpPr/>
          <p:nvPr/>
        </p:nvSpPr>
        <p:spPr>
          <a:xfrm>
            <a:off x="4707015" y="1899948"/>
            <a:ext cx="1350150" cy="941832"/>
          </a:xfrm>
          <a:prstGeom prst="wedgeEllipseCallout">
            <a:avLst>
              <a:gd name="adj1" fmla="val -92560"/>
              <a:gd name="adj2" fmla="val -4350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1966</a:t>
            </a:r>
          </a:p>
        </p:txBody>
      </p:sp>
      <p:sp>
        <p:nvSpPr>
          <p:cNvPr id="8" name="60">
            <a:extLst>
              <a:ext uri="{FF2B5EF4-FFF2-40B4-BE49-F238E27FC236}">
                <a16:creationId xmlns:a16="http://schemas.microsoft.com/office/drawing/2014/main" id="{3AF9C7EE-58AA-4679-8110-CAEBBD11DB9E}"/>
              </a:ext>
            </a:extLst>
          </p:cNvPr>
          <p:cNvSpPr/>
          <p:nvPr/>
        </p:nvSpPr>
        <p:spPr>
          <a:xfrm>
            <a:off x="4707015" y="1899948"/>
            <a:ext cx="1350150" cy="941832"/>
          </a:xfrm>
          <a:prstGeom prst="wedgeEllipseCallout">
            <a:avLst>
              <a:gd name="adj1" fmla="val -92560"/>
              <a:gd name="adj2" fmla="val -4350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1960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6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US" sz="2000" cap="all" dirty="0">
                <a:latin typeface="APL385 Unicode" panose="020B0709000202000203" pitchFamily="49" charset="0"/>
              </a:rPr>
              <a:t>price</a:t>
            </a:r>
            <a:r>
              <a:rPr lang="en-US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71 82 81 82 84 59</a:t>
            </a:r>
            <a:endParaRPr lang="en-GB" sz="2000" cap="all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75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≤</a:t>
            </a:r>
            <a:r>
              <a:rPr lang="en-GB" sz="2000" cap="all" dirty="0">
                <a:latin typeface="APL385 Unicode" panose="020B0709000202000203" pitchFamily="49" charset="0"/>
              </a:rPr>
              <a:t>price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)/</a:t>
            </a:r>
            <a:r>
              <a:rPr lang="en-GB" sz="2000" cap="all" dirty="0">
                <a:latin typeface="APL385 Unicode" panose="020B0709000202000203" pitchFamily="49" charset="0"/>
              </a:rPr>
              <a:t>price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82 81 82 84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75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≤</a:t>
            </a:r>
            <a:r>
              <a:rPr lang="en-GB" sz="2000" cap="all" dirty="0">
                <a:latin typeface="APL385 Unicode" panose="020B0709000202000203" pitchFamily="49" charset="0"/>
              </a:rPr>
              <a:t>price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GB" sz="2000" cap="all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/⍳⍴</a:t>
            </a:r>
            <a:r>
              <a:rPr lang="en-GB" sz="2000" cap="all" dirty="0">
                <a:latin typeface="APL385 Unicode" panose="020B0709000202000203" pitchFamily="49" charset="0"/>
              </a:rPr>
              <a:t>price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2 3 4 5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GB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75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≤</a:t>
            </a:r>
            <a:r>
              <a:rPr lang="en-GB" sz="2000" cap="all" dirty="0">
                <a:latin typeface="APL385 Unicode" panose="020B0709000202000203" pitchFamily="49" charset="0"/>
              </a:rPr>
              <a:t>price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2 3 4 5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03">
            <a:extLst>
              <a:ext uri="{FF2B5EF4-FFF2-40B4-BE49-F238E27FC236}">
                <a16:creationId xmlns:a16="http://schemas.microsoft.com/office/drawing/2014/main" id="{A2D8C11A-204E-4148-8BD8-6DFE2978252B}"/>
              </a:ext>
            </a:extLst>
          </p:cNvPr>
          <p:cNvSpPr/>
          <p:nvPr/>
        </p:nvSpPr>
        <p:spPr>
          <a:xfrm>
            <a:off x="4707015" y="1899948"/>
            <a:ext cx="1350150" cy="941832"/>
          </a:xfrm>
          <a:prstGeom prst="wedgeEllipseCallout">
            <a:avLst>
              <a:gd name="adj1" fmla="val -150589"/>
              <a:gd name="adj2" fmla="val 48498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2003</a:t>
            </a:r>
          </a:p>
        </p:txBody>
      </p:sp>
      <p:sp>
        <p:nvSpPr>
          <p:cNvPr id="6" name="17">
            <a:extLst>
              <a:ext uri="{FF2B5EF4-FFF2-40B4-BE49-F238E27FC236}">
                <a16:creationId xmlns:a16="http://schemas.microsoft.com/office/drawing/2014/main" id="{3CB5D2C2-2DC5-4E48-A500-1E1E493DB824}"/>
              </a:ext>
            </a:extLst>
          </p:cNvPr>
          <p:cNvSpPr/>
          <p:nvPr/>
        </p:nvSpPr>
        <p:spPr>
          <a:xfrm>
            <a:off x="4090327" y="2917869"/>
            <a:ext cx="1350150" cy="941832"/>
          </a:xfrm>
          <a:prstGeom prst="wedgeEllipseCallout">
            <a:avLst>
              <a:gd name="adj1" fmla="val -137204"/>
              <a:gd name="adj2" fmla="val 6070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6165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/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/>
              <a:t>Selection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Using Where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373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97008"/>
            <a:ext cx="12529393" cy="355539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 err="1">
                <a:latin typeface="APL385 Unicode" panose="020B0709000202000203" pitchFamily="49" charset="0"/>
              </a:rPr>
              <a:t>fruit</a:t>
            </a:r>
            <a:r>
              <a:rPr lang="en-GB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'Apple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 'Banana' 'Cherry' 'Date' 'Elderberry'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1 1 0 1 0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GB" sz="2000" dirty="0">
                <a:latin typeface="APL385 Unicode" panose="020B0709000202000203" pitchFamily="49" charset="0"/>
              </a:rPr>
              <a:t>fruit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Date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/⍳⍴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1 2 4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1 2 4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8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0954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 err="1">
                <a:latin typeface="APL385 Unicode" panose="020B0709000202000203" pitchFamily="49" charset="0"/>
              </a:rPr>
              <a:t>fruit</a:t>
            </a:r>
            <a:r>
              <a:rPr lang="en-GB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'Apple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 'Banana' 'Cherry' 'Date' 'Elderberry'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1 1 0 1 0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GB" sz="2000" dirty="0">
                <a:latin typeface="APL385 Unicode" panose="020B0709000202000203" pitchFamily="49" charset="0"/>
              </a:rPr>
              <a:t>fruit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Date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fruit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[⍸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Date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9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multi-selection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0954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 err="1">
                <a:latin typeface="APL385 Unicode" panose="020B0709000202000203" pitchFamily="49" charset="0"/>
              </a:rPr>
              <a:t>fruit</a:t>
            </a:r>
            <a:r>
              <a:rPr lang="en-GB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'Apple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 'Banana' 'Cherry' 'Date' 'Elderberry'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1 2 0 1 0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GB" sz="2000" dirty="0">
                <a:latin typeface="APL385 Unicode" panose="020B0709000202000203" pitchFamily="49" charset="0"/>
              </a:rPr>
              <a:t>fruit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</a:t>
            </a:r>
            <a:r>
              <a:rPr lang="en-GB" sz="2000" dirty="0" err="1">
                <a:latin typeface="APL385 Unicode" panose="020B0709000202000203" pitchFamily="49" charset="0"/>
              </a:rPr>
              <a:t>Banana</a:t>
            </a:r>
            <a:r>
              <a:rPr lang="en-GB" sz="2000" dirty="0">
                <a:latin typeface="APL385 Unicode" panose="020B0709000202000203" pitchFamily="49" charset="0"/>
              </a:rPr>
              <a:t>  Date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fruit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[⍸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DOMAIN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fruit[⍸select]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F1AFBDE-9255-4C43-9EAF-2536C7E75EB2}"/>
              </a:ext>
            </a:extLst>
          </p:cNvPr>
          <p:cNvSpPr/>
          <p:nvPr/>
        </p:nvSpPr>
        <p:spPr>
          <a:xfrm>
            <a:off x="4099447" y="3637740"/>
            <a:ext cx="945105" cy="941832"/>
          </a:xfrm>
          <a:prstGeom prst="wedgeEllipseCallout">
            <a:avLst>
              <a:gd name="adj1" fmla="val -205696"/>
              <a:gd name="adj2" fmla="val -27492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17.1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F1F1B10-F7AD-4A0E-B53B-F2802E5D2008}"/>
              </a:ext>
            </a:extLst>
          </p:cNvPr>
          <p:cNvSpPr/>
          <p:nvPr/>
        </p:nvSpPr>
        <p:spPr>
          <a:xfrm>
            <a:off x="4797025" y="1940033"/>
            <a:ext cx="1350150" cy="941832"/>
          </a:xfrm>
          <a:prstGeom prst="wedgeEllipseCallout">
            <a:avLst>
              <a:gd name="adj1" fmla="val -99614"/>
              <a:gd name="adj2" fmla="val -13170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1980</a:t>
            </a:r>
          </a:p>
        </p:txBody>
      </p:sp>
    </p:spTree>
    <p:extLst>
      <p:ext uri="{BB962C8B-B14F-4D97-AF65-F5344CB8AC3E}">
        <p14:creationId xmlns:p14="http://schemas.microsoft.com/office/powerpoint/2010/main" val="1811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F83602-B770-4C71-C8CA-119467A89DB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04095-1F60-6D51-D17B-DA6507726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Dyalog Webinars: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Language Features of version 18.0 in Depth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414D3-CBDC-307A-67A9-30B5B4F79F2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B43ACC-E844-22C7-95DF-2B07501F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Dyalog version 18 language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008C9-864C-2F08-9E27-395478C0C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191800"/>
            <a:ext cx="8236527" cy="4633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748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multi-selection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0954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 err="1">
                <a:latin typeface="APL385 Unicode" panose="020B0709000202000203" pitchFamily="49" charset="0"/>
              </a:rPr>
              <a:t>fruit</a:t>
            </a:r>
            <a:r>
              <a:rPr lang="en-GB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'Apple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 'Banana' 'Cherry' 'Date' 'Elderberry'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1 2 0 1 0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GB" sz="2000" dirty="0">
                <a:latin typeface="APL385 Unicode" panose="020B0709000202000203" pitchFamily="49" charset="0"/>
              </a:rPr>
              <a:t>fruit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</a:t>
            </a:r>
            <a:r>
              <a:rPr lang="en-GB" sz="2000" dirty="0" err="1">
                <a:latin typeface="APL385 Unicode" panose="020B0709000202000203" pitchFamily="49" charset="0"/>
              </a:rPr>
              <a:t>Banana</a:t>
            </a:r>
            <a:r>
              <a:rPr lang="en-GB" sz="2000" dirty="0">
                <a:latin typeface="APL385 Unicode" panose="020B0709000202000203" pitchFamily="49" charset="0"/>
              </a:rPr>
              <a:t>  Date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fruit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[⍸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</a:t>
            </a:r>
            <a:r>
              <a:rPr lang="en-GB" sz="2000" dirty="0" err="1">
                <a:latin typeface="APL385 Unicode" panose="020B0709000202000203" pitchFamily="49" charset="0"/>
              </a:rPr>
              <a:t>Banana</a:t>
            </a:r>
            <a:r>
              <a:rPr lang="en-GB" sz="2000" dirty="0">
                <a:latin typeface="APL385 Unicode" panose="020B0709000202000203" pitchFamily="49" charset="0"/>
              </a:rPr>
              <a:t>  Date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4145D6A-D230-433F-AC48-1C60AAD0B235}"/>
              </a:ext>
            </a:extLst>
          </p:cNvPr>
          <p:cNvSpPr/>
          <p:nvPr/>
        </p:nvSpPr>
        <p:spPr>
          <a:xfrm>
            <a:off x="4845909" y="3191173"/>
            <a:ext cx="945105" cy="941832"/>
          </a:xfrm>
          <a:prstGeom prst="wedgeEllipseCallout">
            <a:avLst>
              <a:gd name="adj1" fmla="val -180946"/>
              <a:gd name="adj2" fmla="val -17708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18.0</a:t>
            </a:r>
          </a:p>
        </p:txBody>
      </p:sp>
    </p:spTree>
    <p:extLst>
      <p:ext uri="{BB962C8B-B14F-4D97-AF65-F5344CB8AC3E}">
        <p14:creationId xmlns:p14="http://schemas.microsoft.com/office/powerpoint/2010/main" val="2672833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80993" cy="685535"/>
          </a:xfrm>
        </p:spPr>
        <p:txBody>
          <a:bodyPr/>
          <a:lstStyle/>
          <a:p>
            <a:r>
              <a:rPr lang="en-GB" dirty="0"/>
              <a:t>Use case: multi-dimensional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0954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it-IT" sz="2000" dirty="0">
                <a:latin typeface="APL385 Unicode" panose="020B0709000202000203" pitchFamily="49" charset="0"/>
              </a:rPr>
              <a:t>spice</a:t>
            </a:r>
            <a:r>
              <a:rPr lang="it-IT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it-IT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'Anise' 'Basil' 'Chili' 'Dill' 'Epazote'</a:t>
            </a:r>
            <a:endParaRPr lang="en-GB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latin typeface="APL385 Unicode" panose="020B0709000202000203" pitchFamily="49" charset="0"/>
              </a:rPr>
              <a:t>stuff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000" dirty="0">
                <a:latin typeface="APL385 Unicode" panose="020B0709000202000203" pitchFamily="49" charset="0"/>
              </a:rPr>
              <a:t>fruit spice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Cherry  Date  Elderberry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Anise  Basil   Chili   Dill  Epazote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000" dirty="0">
                <a:latin typeface="APL385 Unicode" panose="020B0709000202000203" pitchFamily="49" charset="0"/>
              </a:rPr>
              <a:t>select (0 0 0 2 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1 2 0 1 0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0 0 0 2 0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0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267657"/>
            <a:ext cx="7005527" cy="1057869"/>
          </a:xfrm>
        </p:spPr>
        <p:txBody>
          <a:bodyPr/>
          <a:lstStyle/>
          <a:p>
            <a:r>
              <a:rPr lang="en-GB" dirty="0"/>
              <a:t>Use case: multi-dimensional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0954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stuff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[⍸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APL385 Unicode" panose="020B0709000202000203" pitchFamily="49" charset="0"/>
              </a:rPr>
              <a:t> Apple  Banana  Banana  Date  Dill  Dill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select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US" sz="2000" dirty="0">
                <a:latin typeface="APL385 Unicode" panose="020B0709000202000203" pitchFamily="49" charset="0"/>
              </a:rPr>
              <a:t>stuff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RANK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select/stuff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0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/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/>
              <a:t>Representing a set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Using Where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57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Representing 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all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'a' 'b' 'c' 'd' 'e' 'f'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mask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1   0   0   1   0   1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indices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1           4       6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indices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 ⍸ </a:t>
            </a:r>
            <a:r>
              <a:rPr lang="en-US" sz="2000" dirty="0">
                <a:latin typeface="APL385 Unicode" panose="020B0709000202000203" pitchFamily="49" charset="0"/>
              </a:rPr>
              <a:t>mask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0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Representing a multi-set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all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'a' 'b' 'c' 'd' 'e' 'f'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count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1   0   0   3   0   2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indices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     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</a:t>
            </a:r>
            <a:r>
              <a:rPr lang="en-US" sz="1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    </a:t>
            </a:r>
            <a:r>
              <a:rPr lang="en-US" sz="15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indices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 ⍸ </a:t>
            </a:r>
            <a:r>
              <a:rPr lang="en-US" sz="2000" dirty="0">
                <a:latin typeface="APL385 Unicode" panose="020B0709000202000203" pitchFamily="49" charset="0"/>
              </a:rPr>
              <a:t>count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count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 </a:t>
            </a:r>
            <a:r>
              <a:rPr lang="en-US" sz="2000" dirty="0">
                <a:solidFill>
                  <a:srgbClr val="FF0000"/>
                </a:solidFill>
                <a:latin typeface="APL385 Unicode" panose="020B0709000202000203" pitchFamily="49" charset="0"/>
              </a:rPr>
              <a:t>⍰   </a:t>
            </a:r>
            <a:r>
              <a:rPr lang="en-US" sz="2000" dirty="0">
                <a:latin typeface="APL385 Unicode" panose="020B0709000202000203" pitchFamily="49" charset="0"/>
              </a:rPr>
              <a:t>indices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8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Representing a multi-set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all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'a' 'b' 'c' 'd' 'e' 'f'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count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1   0   0   3   0   2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indices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     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</a:t>
            </a:r>
            <a:r>
              <a:rPr lang="en-US" sz="1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    </a:t>
            </a:r>
            <a:r>
              <a:rPr lang="en-US" sz="15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indices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 ⍸ </a:t>
            </a:r>
            <a:r>
              <a:rPr lang="en-US" sz="2000" dirty="0">
                <a:latin typeface="APL385 Unicode" panose="020B0709000202000203" pitchFamily="49" charset="0"/>
              </a:rPr>
              <a:t>count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count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≡⍸⍣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US" sz="2000" dirty="0">
                <a:latin typeface="APL385 Unicode" panose="020B0709000202000203" pitchFamily="49" charset="0"/>
              </a:rPr>
              <a:t>indices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99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90A3-D0D2-E36C-631E-4E280C4F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Partitioned enclose	</a:t>
            </a:r>
            <a:r>
              <a:rPr lang="en-GB" dirty="0">
                <a:latin typeface="APL385 Unicode" panose="020B0709000202000203" pitchFamily="49" charset="0"/>
              </a:rPr>
              <a:t>⍺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dirty="0">
                <a:latin typeface="APL385 Unicode" panose="020B0709000202000203" pitchFamily="49" charset="0"/>
              </a:rPr>
              <a:t>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52AFE-349E-10A4-5E5B-54B92AB30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Now accepts non-negative integers (not just Bool!)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Can take a short left argument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365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7BCD-4F84-14FE-83B6-73A988C3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75CD8-0A86-9314-BE0D-DE480E760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     cutoffs </a:t>
            </a:r>
            <a:r>
              <a:rPr lang="en-US" sz="2200" b="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US" sz="2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0 20 40 60 80 100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     values  </a:t>
            </a:r>
            <a:r>
              <a:rPr lang="en-US" sz="2200" b="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US" sz="2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3 14 15 35 65 89 92 793</a:t>
            </a:r>
          </a:p>
        </p:txBody>
      </p:sp>
    </p:spTree>
    <p:extLst>
      <p:ext uri="{BB962C8B-B14F-4D97-AF65-F5344CB8AC3E}">
        <p14:creationId xmlns:p14="http://schemas.microsoft.com/office/powerpoint/2010/main" val="3897957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7BCD-4F84-14FE-83B6-73A988C3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75CD8-0A86-9314-BE0D-DE480E760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200" b="0" dirty="0">
                <a:effectLst/>
                <a:latin typeface="APL385 Unicode" panose="020B0709000202000203" pitchFamily="49" charset="0"/>
              </a:rPr>
              <a:t>      </a:t>
            </a:r>
            <a:r>
              <a:rPr lang="en-GB" sz="2200" b="0" dirty="0" err="1">
                <a:effectLst/>
                <a:latin typeface="APL385 Unicode" panose="020B0709000202000203" pitchFamily="49" charset="0"/>
              </a:rPr>
              <a:t>cutoffs</a:t>
            </a:r>
            <a:r>
              <a:rPr lang="en-GB" sz="2200" b="0" dirty="0">
                <a:effectLst/>
                <a:latin typeface="APL385 Unicode" panose="020B0709000202000203" pitchFamily="49" charset="0"/>
              </a:rPr>
              <a:t> </a:t>
            </a:r>
            <a:r>
              <a:rPr lang="en-GB" sz="2200" b="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GB" sz="2200" b="0" dirty="0">
                <a:effectLst/>
                <a:latin typeface="APL385 Unicode" panose="020B0709000202000203" pitchFamily="49" charset="0"/>
              </a:rPr>
              <a:t> 0        20 40 60  80    100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b="0" dirty="0">
                <a:effectLst/>
                <a:latin typeface="APL385 Unicode" panose="020B0709000202000203" pitchFamily="49" charset="0"/>
              </a:rPr>
              <a:t>      values  </a:t>
            </a:r>
            <a:r>
              <a:rPr lang="en-GB" sz="2200" b="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GB" sz="2200" b="0" dirty="0">
                <a:effectLst/>
                <a:latin typeface="APL385 Unicode" panose="020B0709000202000203" pitchFamily="49" charset="0"/>
              </a:rPr>
              <a:t> 3 14 15  35    65  89 92 793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dirty="0">
                <a:latin typeface="APL385 Unicode" panose="020B0709000202000203" pitchFamily="49" charset="0"/>
              </a:rPr>
              <a:t>      </a:t>
            </a:r>
            <a:r>
              <a:rPr lang="en-GB" sz="2200" dirty="0" err="1">
                <a:latin typeface="APL385 Unicode" panose="020B0709000202000203" pitchFamily="49" charset="0"/>
              </a:rPr>
              <a:t>cutoffs</a:t>
            </a:r>
            <a:r>
              <a:rPr lang="en-GB" sz="2200" dirty="0">
                <a:latin typeface="APL385 Unicode" panose="020B0709000202000203" pitchFamily="49" charset="0"/>
              </a:rPr>
              <a:t> </a:t>
            </a:r>
            <a:r>
              <a:rPr lang="en-GB" sz="22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GB" sz="2200" dirty="0">
                <a:latin typeface="APL385 Unicode" panose="020B0709000202000203" pitchFamily="49" charset="0"/>
              </a:rPr>
              <a:t> values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b="0" dirty="0">
                <a:effectLst/>
                <a:latin typeface="APL385 Unicode" panose="020B0709000202000203" pitchFamily="49" charset="0"/>
              </a:rPr>
              <a:t>1 1 1 2 4 5 5 6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b="0" dirty="0">
                <a:effectLst/>
                <a:latin typeface="APL385 Unicode" panose="020B0709000202000203" pitchFamily="49" charset="0"/>
              </a:rPr>
              <a:t>      values</a:t>
            </a:r>
            <a:r>
              <a:rPr lang="en-GB" sz="2200" b="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⊂⍨</a:t>
            </a:r>
            <a:r>
              <a:rPr lang="en-GB" sz="2200" b="0" dirty="0">
                <a:effectLst/>
                <a:latin typeface="APL385 Unicode" panose="020B0709000202000203" pitchFamily="49" charset="0"/>
              </a:rPr>
              <a:t>1</a:t>
            </a:r>
            <a:r>
              <a:rPr lang="en-GB" sz="2200" b="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</a:t>
            </a:r>
            <a:r>
              <a:rPr lang="en-GB" sz="2200" b="0" dirty="0">
                <a:effectLst/>
                <a:latin typeface="APL385 Unicode" panose="020B0709000202000203" pitchFamily="49" charset="0"/>
              </a:rPr>
              <a:t>¯2</a:t>
            </a:r>
            <a:r>
              <a:rPr lang="en-GB" sz="2200" b="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-/</a:t>
            </a:r>
            <a:r>
              <a:rPr lang="en-GB" sz="2200" b="0" dirty="0" err="1">
                <a:effectLst/>
                <a:latin typeface="APL385 Unicode" panose="020B0709000202000203" pitchFamily="49" charset="0"/>
              </a:rPr>
              <a:t>cutoffs</a:t>
            </a:r>
            <a:r>
              <a:rPr lang="en-GB" sz="2200" b="0" dirty="0" err="1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⍸</a:t>
            </a:r>
            <a:r>
              <a:rPr lang="en-GB" sz="2200" b="0" dirty="0" err="1">
                <a:effectLst/>
                <a:latin typeface="APL385 Unicode" panose="020B0709000202000203" pitchFamily="49" charset="0"/>
              </a:rPr>
              <a:t>values</a:t>
            </a:r>
            <a:endParaRPr lang="en-GB" sz="2200" b="0" dirty="0">
              <a:effectLst/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200" b="0" dirty="0">
                <a:effectLst/>
                <a:latin typeface="APL385 Unicode" panose="020B0709000202000203" pitchFamily="49" charset="0"/>
              </a:rPr>
              <a:t>┌───────┬──┬┬──┬─────┬───┐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b="0" dirty="0">
                <a:effectLst/>
                <a:latin typeface="APL385 Unicode" panose="020B0709000202000203" pitchFamily="49" charset="0"/>
              </a:rPr>
              <a:t>│3 14 15│35││65│89 92│793│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b="0" dirty="0">
                <a:effectLst/>
                <a:latin typeface="APL385 Unicode" panose="020B0709000202000203" pitchFamily="49" charset="0"/>
              </a:rPr>
              <a:t>└───────┴──┴┴──┴─────┴───┘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2200" dirty="0">
                <a:latin typeface="+mj-lt"/>
              </a:rPr>
              <a:t>Q: How else could we use bins to partition?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740C1C-9315-9504-4EA0-787F666ECD79}"/>
              </a:ext>
            </a:extLst>
          </p:cNvPr>
          <p:cNvCxnSpPr/>
          <p:nvPr/>
        </p:nvCxnSpPr>
        <p:spPr>
          <a:xfrm>
            <a:off x="3027218" y="1461655"/>
            <a:ext cx="0" cy="3463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FA7A2E-7468-07EF-8E4E-871915983417}"/>
              </a:ext>
            </a:extLst>
          </p:cNvPr>
          <p:cNvCxnSpPr/>
          <p:nvPr/>
        </p:nvCxnSpPr>
        <p:spPr>
          <a:xfrm>
            <a:off x="4440383" y="1461655"/>
            <a:ext cx="0" cy="3463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A265AC-716E-EB76-7DFD-717B75A96ED4}"/>
              </a:ext>
            </a:extLst>
          </p:cNvPr>
          <p:cNvCxnSpPr/>
          <p:nvPr/>
        </p:nvCxnSpPr>
        <p:spPr>
          <a:xfrm>
            <a:off x="5049982" y="1461655"/>
            <a:ext cx="0" cy="3463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3AEFF9-2A34-ADEF-8BB6-20D43D8CA1E9}"/>
              </a:ext>
            </a:extLst>
          </p:cNvPr>
          <p:cNvCxnSpPr/>
          <p:nvPr/>
        </p:nvCxnSpPr>
        <p:spPr>
          <a:xfrm>
            <a:off x="5527964" y="1461655"/>
            <a:ext cx="0" cy="3463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136DB9-EDC2-7831-BEE3-6F64346B456D}"/>
              </a:ext>
            </a:extLst>
          </p:cNvPr>
          <p:cNvCxnSpPr/>
          <p:nvPr/>
        </p:nvCxnSpPr>
        <p:spPr>
          <a:xfrm>
            <a:off x="6158346" y="1461655"/>
            <a:ext cx="0" cy="3463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1E3DF-9F5D-64F3-1C35-D9ECC8E75F2D}"/>
              </a:ext>
            </a:extLst>
          </p:cNvPr>
          <p:cNvCxnSpPr/>
          <p:nvPr/>
        </p:nvCxnSpPr>
        <p:spPr>
          <a:xfrm>
            <a:off x="7239000" y="1461655"/>
            <a:ext cx="0" cy="3463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736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⎕ATX	</a:t>
            </a:r>
            <a:r>
              <a:rPr lang="en-US" dirty="0"/>
              <a:t>Extended Attributes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JSON⊂</a:t>
            </a:r>
            <a:r>
              <a:rPr lang="en-US" dirty="0" err="1">
                <a:latin typeface="APL385 Unicode" panose="020B0709000202000203" pitchFamily="49" charset="0"/>
              </a:rPr>
              <a:t>tables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S⍠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'Regex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42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7BCD-4F84-14FE-83B6-73A988C3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75CD8-0A86-9314-BE0D-DE480E760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200" dirty="0">
                <a:latin typeface="APL385 Unicode" panose="020B0709000202000203" pitchFamily="49" charset="0"/>
              </a:rPr>
              <a:t>      1 1 </a:t>
            </a:r>
            <a:r>
              <a:rPr lang="en-GB" sz="22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sz="2200" dirty="0">
                <a:latin typeface="APL385 Unicode" panose="020B0709000202000203" pitchFamily="49" charset="0"/>
              </a:rPr>
              <a:t> 'head' 'and' 'the' 'rest'</a:t>
            </a:r>
            <a:endParaRPr lang="en-US" sz="2200" b="0" dirty="0">
              <a:effectLst/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200" b="0" dirty="0">
                <a:effectLst/>
                <a:latin typeface="APL385 Unicode" panose="020B0709000202000203" pitchFamily="49" charset="0"/>
              </a:rPr>
              <a:t>LENGTH ERROR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b="0" dirty="0">
                <a:effectLst/>
                <a:latin typeface="APL385 Unicode" panose="020B0709000202000203" pitchFamily="49" charset="0"/>
              </a:rPr>
              <a:t>      1 1⊂'head' 'tail' 'and' 'the' 'rest'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b="0" dirty="0">
                <a:effectLst/>
                <a:latin typeface="APL385 Unicode" panose="020B0709000202000203" pitchFamily="49" charset="0"/>
              </a:rPr>
              <a:t>         ∧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dirty="0">
                <a:latin typeface="APL385 Unicode" panose="020B0709000202000203" pitchFamily="49" charset="0"/>
              </a:rPr>
              <a:t>      1 1 </a:t>
            </a:r>
            <a:r>
              <a:rPr lang="en-GB" sz="22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sz="2200" dirty="0">
                <a:latin typeface="APL385 Unicode" panose="020B0709000202000203" pitchFamily="49" charset="0"/>
              </a:rPr>
              <a:t> 'head' 'and' 'the' 'rest'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dirty="0">
                <a:latin typeface="APL385 Unicode" panose="020B0709000202000203" pitchFamily="49" charset="0"/>
              </a:rPr>
              <a:t>┌──────┬──────────────┐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dirty="0">
                <a:latin typeface="APL385 Unicode" panose="020B0709000202000203" pitchFamily="49" charset="0"/>
              </a:rPr>
              <a:t>│┌────┐│┌───┬───┬────┐│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dirty="0">
                <a:latin typeface="APL385 Unicode" panose="020B0709000202000203" pitchFamily="49" charset="0"/>
              </a:rPr>
              <a:t>││head│││</a:t>
            </a:r>
            <a:r>
              <a:rPr lang="en-GB" sz="2200" dirty="0" err="1">
                <a:latin typeface="APL385 Unicode" panose="020B0709000202000203" pitchFamily="49" charset="0"/>
              </a:rPr>
              <a:t>and│the│rest</a:t>
            </a:r>
            <a:r>
              <a:rPr lang="en-GB" sz="2200" dirty="0">
                <a:latin typeface="APL385 Unicode" panose="020B0709000202000203" pitchFamily="49" charset="0"/>
              </a:rPr>
              <a:t>││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dirty="0">
                <a:latin typeface="APL385 Unicode" panose="020B0709000202000203" pitchFamily="49" charset="0"/>
              </a:rPr>
              <a:t>│└────┘│└───┴───┴────┘│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dirty="0">
                <a:latin typeface="APL385 Unicode" panose="020B0709000202000203" pitchFamily="49" charset="0"/>
              </a:rPr>
              <a:t>└──────┴──────────────┘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4890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374538-4A6B-1734-0AC2-2057A68369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CC7F4-2F0C-2821-8A24-90B8DD8BB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https://is.gd/jTKznr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60E02-75DC-25A9-3944-37C66AD8F99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5D96F7-9FBA-5DBA-61D2-0B3A921B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2785755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2DF7-1CB5-B7B0-A2A2-E69D1F96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D913-F020-82BE-068E-1AB67228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 ⎕DT</a:t>
            </a:r>
            <a:r>
              <a:rPr lang="en-GB" dirty="0">
                <a:latin typeface="APL385 Unicode" panose="020B0709000202000203" pitchFamily="49" charset="0"/>
              </a:rPr>
              <a:t> 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⎕JSON ⎕ATX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128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2DF7-1CB5-B7B0-A2A2-E69D1F96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9338" algn="l"/>
              </a:tabLst>
            </a:pPr>
            <a:r>
              <a:rPr lang="en-GB" dirty="0"/>
              <a:t>Case Convert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⎕C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D913-F020-82BE-068E-1AB67228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243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Wait, what?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Uppercase: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819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⌶)</a:t>
            </a:r>
            <a:r>
              <a:rPr lang="en-GB" dirty="0">
                <a:latin typeface="APL385 Unicode" panose="020B0709000202000203" pitchFamily="49" charset="0"/>
              </a:rPr>
              <a:t>Y	⇨	 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Lowercase: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819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>
                <a:latin typeface="APL385 Unicode" panose="020B0709000202000203" pitchFamily="49" charset="0"/>
              </a:rPr>
              <a:t>Y	⇨	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Lowercase: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819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⌶)</a:t>
            </a:r>
            <a:r>
              <a:rPr lang="en-GB" dirty="0">
                <a:latin typeface="APL385 Unicode" panose="020B0709000202000203" pitchFamily="49" charset="0"/>
              </a:rPr>
              <a:t>Y	⇨	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228600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Big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r>
              <a:rPr lang="it-IT" dirty="0">
                <a:latin typeface="APL385 Unicode" panose="020B0709000202000203" pitchFamily="49" charset="0"/>
              </a:rPr>
              <a:t>⍺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b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</a:b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    </a:t>
            </a:r>
            <a:r>
              <a:rPr lang="it-IT" dirty="0">
                <a:latin typeface="APL385 Unicode" panose="020B0709000202000203" pitchFamily="49" charset="0"/>
              </a:rPr>
              <a:t> ⍺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: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 ⎕C </a:t>
            </a:r>
            <a:r>
              <a:rPr lang="it-IT" dirty="0">
                <a:latin typeface="APL385 Unicode" panose="020B0709000202000203" pitchFamily="49" charset="0"/>
              </a:rPr>
              <a:t>⍵</a:t>
            </a:r>
            <a:br>
              <a:rPr lang="it-IT" dirty="0">
                <a:latin typeface="APL385 Unicode" panose="020B0709000202000203" pitchFamily="49" charset="0"/>
              </a:rPr>
            </a:b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     ⎕C </a:t>
            </a:r>
            <a:r>
              <a:rPr lang="it-IT" dirty="0">
                <a:latin typeface="APL385 Unicode" panose="020B0709000202000203" pitchFamily="49" charset="0"/>
              </a:rPr>
              <a:t>⍵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3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ED00-203A-49BA-80F2-1A9C8660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Pain without 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8783-A0F3-4333-853B-400B29A63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     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819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'Hi'</a:t>
            </a:r>
            <a:r>
              <a:rPr lang="it-IT" dirty="0">
                <a:latin typeface="APL385 Unicode" panose="020B0709000202000203" pitchFamily="49" charset="0"/>
              </a:rPr>
              <a:t>#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3J14 'PI'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DOMAIN ERROR: Invalid right argument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     819⌶'Hi'#(3J14 'PI')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        ∧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     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'Hi'</a:t>
            </a:r>
            <a:r>
              <a:rPr lang="it-IT" dirty="0">
                <a:latin typeface="APL385 Unicode" panose="020B0709000202000203" pitchFamily="49" charset="0"/>
              </a:rPr>
              <a:t>#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3J14 'PI'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it-IT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hi  #  3J14  pi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5EEA2-8BE5-41B9-BA5E-1EDCDCA77C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ED00-203A-49BA-80F2-1A9C8660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Pain without 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8783-A0F3-4333-853B-400B29A63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     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+ 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'Hi'</a:t>
            </a:r>
            <a:r>
              <a:rPr lang="it-IT" dirty="0">
                <a:latin typeface="APL385 Unicode" panose="020B0709000202000203" pitchFamily="49" charset="0"/>
              </a:rPr>
              <a:t>#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3J14 'PI'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Hi  #  3J¯14  PI  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it-IT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it-IT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     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'Hi'</a:t>
            </a:r>
            <a:r>
              <a:rPr lang="it-IT" dirty="0">
                <a:latin typeface="APL385 Unicode" panose="020B0709000202000203" pitchFamily="49" charset="0"/>
              </a:rPr>
              <a:t>#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3J14 'PI'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it-IT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hello  #  3J14  pi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5EEA2-8BE5-41B9-BA5E-1EDCDCA77C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46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B5405D-69DE-4656-B99D-F7505686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636535"/>
            <a:ext cx="8363272" cy="594066"/>
          </a:xfrm>
        </p:spPr>
        <p:txBody>
          <a:bodyPr/>
          <a:lstStyle/>
          <a:p>
            <a:pPr algn="ctr"/>
            <a:r>
              <a:rPr lang="en-GB" dirty="0"/>
              <a:t>Case Convert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B3CCA-3B5D-4C19-B234-632B4FC85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Monadic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/>
              <a:t>: Case </a:t>
            </a:r>
            <a:r>
              <a:rPr lang="en-GB" b="1" dirty="0"/>
              <a:t>Fold</a:t>
            </a:r>
          </a:p>
          <a:p>
            <a:pPr marL="0" indent="0" algn="ctr">
              <a:buNone/>
            </a:pPr>
            <a:r>
              <a:rPr lang="en-GB" dirty="0"/>
              <a:t>normalisation</a:t>
            </a:r>
            <a:br>
              <a:rPr lang="en-GB" dirty="0"/>
            </a:br>
            <a:r>
              <a:rPr lang="en-GB" dirty="0"/>
              <a:t>for machine comparison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82A944-20D5-455F-B442-29292E94DC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Dyadic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/>
              <a:t>: Case </a:t>
            </a:r>
            <a:r>
              <a:rPr lang="en-GB" b="1" dirty="0"/>
              <a:t>Map</a:t>
            </a:r>
          </a:p>
          <a:p>
            <a:pPr marL="0" indent="0" algn="ctr">
              <a:buNone/>
            </a:pPr>
            <a:r>
              <a:rPr lang="en-GB" dirty="0"/>
              <a:t>display form</a:t>
            </a:r>
            <a:br>
              <a:rPr lang="en-GB" dirty="0"/>
            </a:br>
            <a:r>
              <a:rPr lang="en-GB" dirty="0"/>
              <a:t>for human readers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33A704-BFA4-4D01-AC47-74829F9862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242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124C-FC9D-44E6-8C99-30B8B0FB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Folding: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6698-3A03-46CE-8C8C-7D26A7B1C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06090-D456-45AD-BB52-91E42EE18F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rig UPPER">
            <a:extLst>
              <a:ext uri="{FF2B5EF4-FFF2-40B4-BE49-F238E27FC236}">
                <a16:creationId xmlns:a16="http://schemas.microsoft.com/office/drawing/2014/main" id="{C34282EF-4E9D-4AF7-A6E0-7E53806C2A2A}"/>
              </a:ext>
            </a:extLst>
          </p:cNvPr>
          <p:cNvSpPr/>
          <p:nvPr/>
        </p:nvSpPr>
        <p:spPr>
          <a:xfrm>
            <a:off x="181464" y="1671651"/>
            <a:ext cx="5560666" cy="1371600"/>
          </a:xfrm>
          <a:prstGeom prst="rect">
            <a:avLst/>
          </a:prstGeom>
          <a:blipFill dpi="0" rotWithShape="1">
            <a:blip r:embed="rId2"/>
            <a:srcRect/>
            <a:tile tx="0" ty="-3810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>
                <a:solidFill>
                  <a:srgbClr val="494949"/>
                </a:solidFill>
                <a:effectLst>
                  <a:glow rad="12700">
                    <a:schemeClr val="bg2">
                      <a:lumMod val="50000"/>
                      <a:alpha val="50000"/>
                    </a:schemeClr>
                  </a:glow>
                </a:effectLst>
                <a:latin typeface="Sarabun" panose="00000500000000000000" pitchFamily="2" charset="-34"/>
                <a:cs typeface="Courier New" panose="02070309020205020404" pitchFamily="49" charset="0"/>
              </a:rPr>
              <a:t>907</a:t>
            </a:r>
          </a:p>
          <a:p>
            <a:pPr algn="ctr">
              <a:lnSpc>
                <a:spcPct val="200000"/>
              </a:lnSpc>
            </a:pPr>
            <a:r>
              <a:rPr lang="en-GB" sz="2400" dirty="0">
                <a:solidFill>
                  <a:srgbClr val="494949"/>
                </a:solidFill>
                <a:effectLst>
                  <a:glow rad="12700">
                    <a:schemeClr val="bg2">
                      <a:lumMod val="50000"/>
                      <a:alpha val="50000"/>
                    </a:schemeClr>
                  </a:glow>
                </a:effectLst>
                <a:latin typeface="Sarabun" panose="00000500000000000000" pitchFamily="2" charset="-34"/>
                <a:cs typeface="Courier New" panose="02070309020205020404" pitchFamily="49" charset="0"/>
              </a:rPr>
              <a:t>ABCDEFGHIJKLMNOPQRSTUVWXYZ</a:t>
            </a:r>
          </a:p>
        </p:txBody>
      </p:sp>
      <p:sp>
        <p:nvSpPr>
          <p:cNvPr id="6" name="lower">
            <a:extLst>
              <a:ext uri="{FF2B5EF4-FFF2-40B4-BE49-F238E27FC236}">
                <a16:creationId xmlns:a16="http://schemas.microsoft.com/office/drawing/2014/main" id="{DE2AF5E3-3EA7-4701-92F6-8A281DAED360}"/>
              </a:ext>
            </a:extLst>
          </p:cNvPr>
          <p:cNvSpPr/>
          <p:nvPr/>
        </p:nvSpPr>
        <p:spPr>
          <a:xfrm>
            <a:off x="181464" y="3045355"/>
            <a:ext cx="5560666" cy="1371600"/>
          </a:xfrm>
          <a:prstGeom prst="foldedCorner">
            <a:avLst/>
          </a:prstGeom>
          <a:blipFill dpi="0" rotWithShape="1">
            <a:blip r:embed="rId2"/>
            <a:srcRect/>
            <a:tile tx="0" ty="-140970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GB" sz="2400" dirty="0" err="1">
                <a:solidFill>
                  <a:srgbClr val="494949"/>
                </a:solidFill>
                <a:effectLst>
                  <a:glow rad="12700">
                    <a:schemeClr val="bg2">
                      <a:lumMod val="50000"/>
                      <a:alpha val="50000"/>
                    </a:schemeClr>
                  </a:glow>
                </a:effectLst>
                <a:latin typeface="Sarabun" panose="00000500000000000000" pitchFamily="2" charset="-34"/>
                <a:cs typeface="Courier New" panose="02070309020205020404" pitchFamily="49" charset="0"/>
              </a:rPr>
              <a:t>abcdefghijklmnopqrstuvwxyz</a:t>
            </a:r>
            <a:endParaRPr lang="en-GB" sz="2400" dirty="0">
              <a:solidFill>
                <a:srgbClr val="494949"/>
              </a:solidFill>
              <a:effectLst>
                <a:glow rad="12700">
                  <a:schemeClr val="bg2">
                    <a:lumMod val="50000"/>
                    <a:alpha val="50000"/>
                  </a:schemeClr>
                </a:glow>
              </a:effectLst>
              <a:latin typeface="Sarabun" panose="00000500000000000000" pitchFamily="2" charset="-34"/>
              <a:cs typeface="Courier New" panose="02070309020205020404" pitchFamily="49" charset="0"/>
            </a:endParaRPr>
          </a:p>
        </p:txBody>
      </p:sp>
      <p:sp>
        <p:nvSpPr>
          <p:cNvPr id="8" name="Folded UPPER">
            <a:extLst>
              <a:ext uri="{FF2B5EF4-FFF2-40B4-BE49-F238E27FC236}">
                <a16:creationId xmlns:a16="http://schemas.microsoft.com/office/drawing/2014/main" id="{A5EE3E7D-9FBD-451C-AF36-B8A67CF72370}"/>
              </a:ext>
            </a:extLst>
          </p:cNvPr>
          <p:cNvSpPr/>
          <p:nvPr/>
        </p:nvSpPr>
        <p:spPr>
          <a:xfrm>
            <a:off x="181464" y="3045355"/>
            <a:ext cx="5560666" cy="1371600"/>
          </a:xfrm>
          <a:prstGeom prst="rect">
            <a:avLst/>
          </a:prstGeom>
          <a:blipFill dpi="0" rotWithShape="1">
            <a:blip r:embed="rId2">
              <a:alphaModFix amt="75000"/>
            </a:blip>
            <a:srcRect/>
            <a:tile tx="0" ty="-38100" sx="100000" sy="100000" flip="none" algn="tl"/>
          </a:blipFill>
          <a:ln>
            <a:noFill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n-GB" dirty="0">
                <a:solidFill>
                  <a:srgbClr val="494949"/>
                </a:solidFill>
                <a:effectLst>
                  <a:glow rad="12700">
                    <a:schemeClr val="bg2">
                      <a:lumMod val="50000"/>
                      <a:alpha val="50000"/>
                    </a:schemeClr>
                  </a:glow>
                </a:effectLst>
                <a:latin typeface="Sarabun" panose="00000500000000000000" pitchFamily="2" charset="-34"/>
                <a:cs typeface="Courier New" panose="02070309020205020404" pitchFamily="49" charset="0"/>
              </a:rPr>
              <a:t>907</a:t>
            </a:r>
          </a:p>
          <a:p>
            <a:pPr lvl="0" algn="ctr">
              <a:lnSpc>
                <a:spcPct val="200000"/>
              </a:lnSpc>
            </a:pPr>
            <a:r>
              <a:rPr lang="en-GB" sz="2400" dirty="0">
                <a:solidFill>
                  <a:srgbClr val="494949"/>
                </a:solidFill>
                <a:effectLst>
                  <a:glow rad="12700">
                    <a:schemeClr val="bg2">
                      <a:lumMod val="50000"/>
                      <a:alpha val="50000"/>
                    </a:schemeClr>
                  </a:glow>
                </a:effectLst>
                <a:latin typeface="Sarabun" panose="00000500000000000000" pitchFamily="2" charset="-34"/>
                <a:cs typeface="Courier New" panose="02070309020205020404" pitchFamily="49" charset="0"/>
              </a:rPr>
              <a:t>ABCDEFGHIJKLMNOPQRSTUVWXYZ</a:t>
            </a:r>
          </a:p>
        </p:txBody>
      </p:sp>
    </p:spTree>
    <p:extLst>
      <p:ext uri="{BB962C8B-B14F-4D97-AF65-F5344CB8AC3E}">
        <p14:creationId xmlns:p14="http://schemas.microsoft.com/office/powerpoint/2010/main" val="37589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124C-FC9D-44E6-8C99-30B8B0FB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Mapping:</a:t>
            </a:r>
            <a:r>
              <a:rPr lang="en-GB" dirty="0">
                <a:latin typeface="APL385 Unicode" panose="020B0709000202000203" pitchFamily="49" charset="0"/>
              </a:rPr>
              <a:t> X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BFAC3FB-F6AD-4F63-8BB3-2AF30D0DB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709411"/>
              </p:ext>
            </p:extLst>
          </p:nvPr>
        </p:nvGraphicFramePr>
        <p:xfrm>
          <a:off x="296526" y="1255713"/>
          <a:ext cx="5486400" cy="3253497"/>
        </p:xfrm>
        <a:graphic>
          <a:graphicData uri="http://schemas.openxmlformats.org/drawingml/2006/table">
            <a:tbl>
              <a:tblPr firstRow="1" bandRow="1"/>
              <a:tblGrid>
                <a:gridCol w="1645920">
                  <a:extLst>
                    <a:ext uri="{9D8B030D-6E8A-4147-A177-3AD203B41FA5}">
                      <a16:colId xmlns:a16="http://schemas.microsoft.com/office/drawing/2014/main" val="347322563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2709953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39412096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42739936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844244087"/>
                    </a:ext>
                  </a:extLst>
                </a:gridCol>
              </a:tblGrid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PL385 Unicode" panose="020B0709000202000203" pitchFamily="49" charset="0"/>
                        </a:rPr>
                        <a:t>1:</a:t>
                      </a:r>
                      <a:r>
                        <a:rPr lang="en-GB" sz="2400" b="1" dirty="0">
                          <a:latin typeface="Sarabun" panose="00000500000000000000" pitchFamily="2" charset="-34"/>
                        </a:rPr>
                        <a:t>Upper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Sarabun" panose="00000500000000000000" pitchFamily="2" charset="-34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Sarabun" panose="00000500000000000000" pitchFamily="2" charset="-34"/>
                        </a:rPr>
                        <a:t>Origin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Sarabun" panose="00000500000000000000" pitchFamily="2" charset="-34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PL385 Unicode" panose="020B0709000202000203" pitchFamily="49" charset="0"/>
                        </a:rPr>
                        <a:t>¯1:</a:t>
                      </a:r>
                      <a:r>
                        <a:rPr lang="en-GB" sz="2400" b="1" dirty="0">
                          <a:latin typeface="Sarabun" panose="00000500000000000000" pitchFamily="2" charset="-34"/>
                        </a:rPr>
                        <a:t>Lower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086265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A</a:t>
                      </a:r>
                      <a:r>
                        <a:rPr lang="en-GB" sz="2400" b="0" spc="-200" baseline="0" dirty="0" err="1">
                          <a:latin typeface="Sarabun" panose="00000500000000000000" pitchFamily="2" charset="-34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a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546964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B</a:t>
                      </a:r>
                      <a:r>
                        <a:rPr lang="en-GB" sz="2400" b="0" spc="-200" baseline="0" dirty="0" err="1">
                          <a:latin typeface="Sarabun" panose="00000500000000000000" pitchFamily="2" charset="-34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b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3022749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C</a:t>
                      </a:r>
                      <a:r>
                        <a:rPr lang="en-GB" sz="2400" b="0" spc="-200" baseline="0" dirty="0" err="1">
                          <a:latin typeface="Sarabun" panose="00000500000000000000" pitchFamily="2" charset="-34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c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1136707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D</a:t>
                      </a:r>
                      <a:r>
                        <a:rPr lang="en-GB" sz="2400" b="0" spc="-200" baseline="0" dirty="0" err="1">
                          <a:latin typeface="Sarabun" panose="00000500000000000000" pitchFamily="2" charset="-34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c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659672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E</a:t>
                      </a:r>
                      <a:r>
                        <a:rPr lang="en-GB" sz="2400" b="0" spc="-200" baseline="0" dirty="0" err="1">
                          <a:latin typeface="Sarabun" panose="00000500000000000000" pitchFamily="2" charset="-34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e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5900041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2400" b="0" spc="-200" baseline="0" dirty="0" err="1">
                          <a:latin typeface="Sarabun" panose="00000500000000000000" pitchFamily="2" charset="-34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f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9836005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2400" b="0" spc="-200" baseline="0" dirty="0" err="1">
                          <a:latin typeface="Sarabun" panose="00000500000000000000" pitchFamily="2" charset="-34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9116597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06090-D456-45AD-BB52-91E42EE18F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8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F83602-B770-4C71-C8CA-119467A89DB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04095-1F60-6D51-D17B-DA6507726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Primitive operators</a:t>
            </a: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⍤ ⍥ ⍨</a:t>
            </a:r>
          </a:p>
          <a:p>
            <a:pPr marL="0" indent="0">
              <a:buNone/>
            </a:pPr>
            <a:r>
              <a:rPr lang="en-GB" dirty="0"/>
              <a:t>Primitive functions</a:t>
            </a: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≠ ⍸ ⊂</a:t>
            </a:r>
          </a:p>
          <a:p>
            <a:pPr marL="0" indent="0">
              <a:buNone/>
            </a:pPr>
            <a:r>
              <a:rPr lang="en-GB" dirty="0"/>
              <a:t>System functions</a:t>
            </a: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 ⎕DT</a:t>
            </a:r>
            <a:r>
              <a:rPr lang="en-GB" dirty="0">
                <a:latin typeface="APL385 Unicode" panose="020B0709000202000203" pitchFamily="49" charset="0"/>
              </a:rPr>
              <a:t> 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⎕JSON ⎕R</a:t>
            </a:r>
            <a:r>
              <a:rPr lang="en-GB" dirty="0">
                <a:latin typeface="APL385 Unicode" panose="020B0709000202000203" pitchFamily="49" charset="0"/>
              </a:rPr>
              <a:t>/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⎕S ⎕ATX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414D3-CBDC-307A-67A9-30B5B4F79F2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B43ACC-E844-22C7-95DF-2B07501F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Dyalog version 18 language features</a:t>
            </a:r>
          </a:p>
        </p:txBody>
      </p:sp>
    </p:spTree>
    <p:extLst>
      <p:ext uri="{BB962C8B-B14F-4D97-AF65-F5344CB8AC3E}">
        <p14:creationId xmlns:p14="http://schemas.microsoft.com/office/powerpoint/2010/main" val="2594282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vs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'Μωυσής'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 </a:t>
            </a:r>
            <a:r>
              <a:rPr lang="el-GR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</a:t>
            </a:r>
            <a:r>
              <a:rPr lang="en-US" dirty="0">
                <a:latin typeface="APL385 Unicode" panose="020B0709000202000203" pitchFamily="49" charset="0"/>
              </a:rPr>
              <a:t> 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 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¯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l-GR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map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2F6A451-479A-4B39-9688-D78944C9F408}"/>
              </a:ext>
            </a:extLst>
          </p:cNvPr>
          <p:cNvSpPr/>
          <p:nvPr/>
        </p:nvSpPr>
        <p:spPr>
          <a:xfrm>
            <a:off x="4752020" y="636535"/>
            <a:ext cx="2103120" cy="1371600"/>
          </a:xfrm>
          <a:prstGeom prst="wedgeEllipseCallout">
            <a:avLst>
              <a:gd name="adj1" fmla="val -76437"/>
              <a:gd name="adj2" fmla="val 61770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"Moses" in Greek</a:t>
            </a:r>
          </a:p>
        </p:txBody>
      </p:sp>
    </p:spTree>
    <p:extLst>
      <p:ext uri="{BB962C8B-B14F-4D97-AF65-F5344CB8AC3E}">
        <p14:creationId xmlns:p14="http://schemas.microsoft.com/office/powerpoint/2010/main" val="78135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vs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 'ΜΩΥΣΉΣ'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 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 'ΜΩΥΣΉΣ'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map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ς</a:t>
            </a:r>
            <a:r>
              <a:rPr lang="el-GR" dirty="0">
                <a:latin typeface="APL385 Unicode" panose="020B0709000202000203" pitchFamily="49" charset="0"/>
              </a:rPr>
              <a:t> 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71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vs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 'ΜΩΥΣΉΣ'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 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 'ΜΩΥΣΉΣ'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map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420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vs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24035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Str</a:t>
            </a:r>
            <a:r>
              <a:rPr lang="en-GB" spc="21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</a:t>
            </a:r>
            <a:r>
              <a:rPr lang="en-GB" sz="2100" b="1" spc="21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ß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 'STRA</a:t>
            </a:r>
            <a:r>
              <a:rPr lang="en-GB" sz="3000" dirty="0">
                <a:solidFill>
                  <a:srgbClr val="494949"/>
                </a:solidFill>
                <a:latin typeface="APL385 Unicode" panose="020B0709000202000203" pitchFamily="49" charset="0"/>
              </a:rPr>
              <a:t>ẞ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E'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str</a:t>
            </a:r>
            <a:r>
              <a:rPr lang="en-GB" spc="210" dirty="0" err="1">
                <a:latin typeface="APL385 Unicode" panose="020B0709000202000203" pitchFamily="49" charset="0"/>
              </a:rPr>
              <a:t>a</a:t>
            </a:r>
            <a:r>
              <a:rPr lang="en-GB" sz="2100" b="1" spc="210" dirty="0" err="1">
                <a:highlight>
                  <a:srgbClr val="FFFF00"/>
                </a:highlight>
                <a:latin typeface="APL385 Unicode" panose="020B0709000202000203" pitchFamily="49" charset="0"/>
              </a:rPr>
              <a:t>ß</a:t>
            </a:r>
            <a:r>
              <a:rPr lang="en-GB" dirty="0" err="1">
                <a:latin typeface="APL385 Unicode" panose="020B0709000202000203" pitchFamily="49" charset="0"/>
              </a:rPr>
              <a:t>e</a:t>
            </a: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 err="1">
                <a:latin typeface="APL385 Unicode" panose="020B0709000202000203" pitchFamily="49" charset="0"/>
              </a:rPr>
              <a:t>str</a:t>
            </a:r>
            <a:r>
              <a:rPr lang="en-GB" spc="210" dirty="0" err="1">
                <a:latin typeface="APL385 Unicode" panose="020B0709000202000203" pitchFamily="49" charset="0"/>
              </a:rPr>
              <a:t>a</a:t>
            </a:r>
            <a:r>
              <a:rPr lang="en-GB" sz="2100" b="1" spc="210" dirty="0" err="1">
                <a:highlight>
                  <a:srgbClr val="FFFF00"/>
                </a:highlight>
                <a:latin typeface="APL385 Unicode" panose="020B0709000202000203" pitchFamily="49" charset="0"/>
              </a:rPr>
              <a:t>ß</a:t>
            </a:r>
            <a:r>
              <a:rPr lang="en-GB" dirty="0" err="1">
                <a:latin typeface="APL385 Unicode" panose="020B0709000202000203" pitchFamily="49" charset="0"/>
              </a:rPr>
              <a:t>e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 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Str</a:t>
            </a:r>
            <a:r>
              <a:rPr lang="en-GB" spc="21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</a:t>
            </a:r>
            <a:r>
              <a:rPr lang="en-GB" sz="2100" b="1" spc="21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ß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 'STRA</a:t>
            </a:r>
            <a:r>
              <a:rPr lang="en-GB" sz="3000" dirty="0">
                <a:solidFill>
                  <a:srgbClr val="494949"/>
                </a:solidFill>
                <a:latin typeface="APL385 Unicode" panose="020B0709000202000203" pitchFamily="49" charset="0"/>
              </a:rPr>
              <a:t>ẞ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E'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map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STR</a:t>
            </a:r>
            <a:r>
              <a:rPr lang="en-GB" spc="210" dirty="0" err="1">
                <a:latin typeface="APL385 Unicode" panose="020B0709000202000203" pitchFamily="49" charset="0"/>
              </a:rPr>
              <a:t>A</a:t>
            </a:r>
            <a:r>
              <a:rPr lang="en-GB" sz="2100" b="1" spc="210" dirty="0" err="1">
                <a:highlight>
                  <a:srgbClr val="FFFF00"/>
                </a:highlight>
                <a:latin typeface="APL385 Unicode" panose="020B0709000202000203" pitchFamily="49" charset="0"/>
              </a:rPr>
              <a:t>ß</a:t>
            </a:r>
            <a:r>
              <a:rPr lang="en-GB" dirty="0" err="1">
                <a:latin typeface="APL385 Unicode" panose="020B0709000202000203" pitchFamily="49" charset="0"/>
              </a:rPr>
              <a:t>E</a:t>
            </a:r>
            <a:r>
              <a:rPr lang="en-GB" dirty="0">
                <a:latin typeface="APL385 Unicode" panose="020B0709000202000203" pitchFamily="49" charset="0"/>
              </a:rPr>
              <a:t>  STRA</a:t>
            </a:r>
            <a:r>
              <a:rPr lang="en-GB" sz="3000" dirty="0">
                <a:highlight>
                  <a:srgbClr val="FFFF00"/>
                </a:highlight>
                <a:latin typeface="APL385 Unicode" panose="020B0709000202000203" pitchFamily="49" charset="0"/>
              </a:rPr>
              <a:t>ẞ</a:t>
            </a:r>
            <a:r>
              <a:rPr lang="en-GB" dirty="0">
                <a:latin typeface="APL385 Unicode" panose="020B0709000202000203" pitchFamily="49" charset="0"/>
              </a:rPr>
              <a:t>E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STRA</a:t>
            </a:r>
            <a:r>
              <a:rPr lang="en-GB" dirty="0">
                <a:highlight>
                  <a:srgbClr val="FFFF00"/>
                </a:highlight>
                <a:latin typeface="APL385 Unicode" panose="020B0709000202000203" pitchFamily="49" charset="0"/>
              </a:rPr>
              <a:t>SS</a:t>
            </a:r>
            <a:r>
              <a:rPr lang="en-GB" dirty="0">
                <a:latin typeface="APL385 Unicode" panose="020B0709000202000203" pitchFamily="49" charset="0"/>
              </a:rPr>
              <a:t>E  </a:t>
            </a:r>
            <a:r>
              <a:rPr lang="en-GB" dirty="0" err="1">
                <a:latin typeface="APL385 Unicode" panose="020B0709000202000203" pitchFamily="49" charset="0"/>
              </a:rPr>
              <a:t>STRA</a:t>
            </a:r>
            <a:r>
              <a:rPr lang="en-GB" dirty="0" err="1">
                <a:highlight>
                  <a:srgbClr val="FFFF00"/>
                </a:highlight>
                <a:latin typeface="APL385 Unicode" panose="020B0709000202000203" pitchFamily="49" charset="0"/>
              </a:rPr>
              <a:t>SS</a:t>
            </a:r>
            <a:r>
              <a:rPr lang="en-GB" dirty="0" err="1">
                <a:latin typeface="APL385 Unicode" panose="020B0709000202000203" pitchFamily="49" charset="0"/>
              </a:rPr>
              <a:t>E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DC2D5E2-5E88-44E5-8905-05460559A2D9}"/>
              </a:ext>
            </a:extLst>
          </p:cNvPr>
          <p:cNvSpPr/>
          <p:nvPr/>
        </p:nvSpPr>
        <p:spPr>
          <a:xfrm>
            <a:off x="6237184" y="75025"/>
            <a:ext cx="2103120" cy="1371600"/>
          </a:xfrm>
          <a:prstGeom prst="wedgeEllipseCallout">
            <a:avLst>
              <a:gd name="adj1" fmla="val -61604"/>
              <a:gd name="adj2" fmla="val 4859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"Street" in German</a:t>
            </a:r>
          </a:p>
        </p:txBody>
      </p:sp>
    </p:spTree>
    <p:extLst>
      <p:ext uri="{BB962C8B-B14F-4D97-AF65-F5344CB8AC3E}">
        <p14:creationId xmlns:p14="http://schemas.microsoft.com/office/powerpoint/2010/main" val="36827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5DF7-CF9C-4B11-863E-A6F2BF5F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Would you ever map?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8B8E5-5F1A-4B95-99FB-3ED620CE4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tabLst>
                <a:tab pos="457200" algn="l"/>
              </a:tabLst>
            </a:pPr>
            <a:r>
              <a:rPr lang="en-GB" dirty="0"/>
              <a:t>All-lowercase to generate URLs or hash-tags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Ο Μωυσής Ζει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latin typeface="APL385 Unicode" panose="020B0709000202000203" pitchFamily="49" charset="0"/>
              </a:rPr>
              <a:t> ⇨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'#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ομωυσήςζει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endParaRPr lang="en-GB" dirty="0">
              <a:solidFill>
                <a:srgbClr val="494949"/>
              </a:solidFill>
            </a:endParaRPr>
          </a:p>
          <a:p>
            <a:pPr marL="228600" indent="-228600">
              <a:spcBef>
                <a:spcPts val="0"/>
              </a:spcBef>
              <a:tabLst>
                <a:tab pos="457200" algn="l"/>
              </a:tabLst>
            </a:pPr>
            <a:r>
              <a:rPr lang="en-GB" dirty="0"/>
              <a:t>All-caps for display purposes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'Sale'</a:t>
            </a:r>
            <a:r>
              <a:rPr lang="en-GB" dirty="0">
                <a:latin typeface="APL385 Unicode" panose="020B0709000202000203" pitchFamily="49" charset="0"/>
              </a:rPr>
              <a:t> ⇨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'S A L E'</a:t>
            </a:r>
          </a:p>
          <a:p>
            <a:pPr marL="228600" indent="-228600">
              <a:spcBef>
                <a:spcPts val="0"/>
              </a:spcBef>
              <a:tabLst>
                <a:tab pos="457200" algn="l"/>
              </a:tabLst>
            </a:pPr>
            <a:r>
              <a:rPr lang="en-GB" dirty="0"/>
              <a:t>Title-case a heading…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'Would you ever map?'</a:t>
            </a:r>
            <a:r>
              <a:rPr lang="en-GB" dirty="0">
                <a:latin typeface="APL385 Unicode" panose="020B0709000202000203" pitchFamily="49" charset="0"/>
              </a:rPr>
              <a:t> ⇨ 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	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'Would You Ever Map?'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42A45-754C-41E9-8DDD-2FFA5AA4AC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8358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2DF7-1CB5-B7B0-A2A2-E69D1F96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9338" algn="l"/>
              </a:tabLst>
            </a:pPr>
            <a:r>
              <a:rPr lang="en-GB" dirty="0"/>
              <a:t>Date times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⎕DT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D913-F020-82BE-068E-1AB67228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Is it Christmas Yet? – </a:t>
            </a:r>
            <a:r>
              <a:rPr lang="en-GB" b="1" dirty="0">
                <a:latin typeface="+mj-lt"/>
              </a:rPr>
              <a:t>Richard Smith</a:t>
            </a:r>
            <a:r>
              <a:rPr lang="en-GB" dirty="0">
                <a:latin typeface="+mj-lt"/>
              </a:rPr>
              <a:t>, </a:t>
            </a:r>
            <a:r>
              <a:rPr lang="en-GB" i="1" dirty="0">
                <a:latin typeface="+mj-lt"/>
              </a:rPr>
              <a:t>Dyalog '19</a:t>
            </a: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dyalog.tv/Dyalog19/?v=SVcNgQewYNY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567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41AA-6529-43C0-810B-A045D9ABDF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4CCC4F-F8E7-4CBD-8AE6-4AB99FE3A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404DB8-C127-41F9-8090-E3FE9B78314B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Sarabun" panose="00000500000000000000" pitchFamily="2" charset="-34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Sarabun" panose="00000500000000000000" pitchFamily="2" charset="-34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Sarabun" panose="00000500000000000000" pitchFamily="2" charset="-34"/>
              </a:rPr>
              <a:t>Date-time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dirty="0">
                <a:latin typeface="Sarabun" panose="00000500000000000000" pitchFamily="2" charset="-34"/>
              </a:rPr>
              <a:t>Timestamp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dirty="0">
                <a:latin typeface="Sarabun" panose="00000500000000000000" pitchFamily="2" charset="-34"/>
              </a:rPr>
              <a:t>Time number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dirty="0">
                <a:latin typeface="Sarabun" panose="00000500000000000000" pitchFamily="2" charset="-34"/>
              </a:rPr>
              <a:t>Military time zone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88351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41AA-6529-43C0-810B-A045D9ABDF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4CCC4F-F8E7-4CBD-8AE6-4AB99FE3A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C83DE3-0362-4214-B456-4E4B2CB2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404DB8-C127-41F9-8090-E3FE9B78314B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Sarabun" panose="00000500000000000000" pitchFamily="2" charset="-34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Sarabun" panose="00000500000000000000" pitchFamily="2" charset="-34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Sarabun" panose="00000500000000000000" pitchFamily="2" charset="-34"/>
              </a:rPr>
              <a:t>Timestamp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114800" algn="ctr"/>
                <a:tab pos="8229600" algn="r"/>
              </a:tabLst>
            </a:pPr>
            <a:r>
              <a:rPr lang="en-US" sz="2400" baseline="10000" dirty="0">
                <a:latin typeface="Sarabun" panose="00000500000000000000" pitchFamily="2" charset="-34"/>
              </a:rPr>
              <a:t>year month day… </a:t>
            </a:r>
            <a:r>
              <a:rPr lang="en-US" sz="2400" baseline="10000" dirty="0" err="1">
                <a:latin typeface="Sarabun" panose="00000500000000000000" pitchFamily="2" charset="-34"/>
              </a:rPr>
              <a:t>ms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	2020 6 11 16 0 0 0	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baseline="10000" dirty="0">
                <a:latin typeface="Sarabun" panose="00000500000000000000" pitchFamily="2" charset="-34"/>
              </a:rPr>
              <a:t>year week weekday… µs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	2020 24 4 16 0 0 0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1951C8-DBC0-4646-BD26-4BAF1D23E648}"/>
              </a:ext>
            </a:extLst>
          </p:cNvPr>
          <p:cNvGrpSpPr/>
          <p:nvPr/>
        </p:nvGrpSpPr>
        <p:grpSpPr>
          <a:xfrm>
            <a:off x="6400800" y="2387084"/>
            <a:ext cx="1554479" cy="369332"/>
            <a:chOff x="2591780" y="2801855"/>
            <a:chExt cx="1025278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0687EF3-E4C9-44F4-9D7E-A5F8C8DCC0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2023" y="2972149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1B2BE1-2B2B-4813-B87D-B5C0A409FA8E}"/>
                </a:ext>
              </a:extLst>
            </p:cNvPr>
            <p:cNvSpPr txBox="1"/>
            <p:nvPr/>
          </p:nvSpPr>
          <p:spPr>
            <a:xfrm>
              <a:off x="2820522" y="2801855"/>
              <a:ext cx="5934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58220"/>
                  </a:solidFill>
                  <a:latin typeface="Sarabun" panose="00000500000000000000" pitchFamily="2" charset="-34"/>
                </a:rPr>
                <a:t>WEST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BEC262-AE31-4D52-B62F-5FBD4C706B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1780" y="2972149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triangl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9659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41AA-6529-43C0-810B-A045D9ABDF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4CCC4F-F8E7-4CBD-8AE6-4AB99FE3A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C83DE3-0362-4214-B456-4E4B2CB2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404DB8-C127-41F9-8090-E3FE9B78314B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Sarabun" panose="00000500000000000000" pitchFamily="2" charset="-34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Sarabun" panose="00000500000000000000" pitchFamily="2" charset="-34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Sarabun" panose="00000500000000000000" pitchFamily="2" charset="-34"/>
              </a:rPr>
              <a:t>Time number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baseline="10000" dirty="0">
                <a:latin typeface="Sarabun" panose="00000500000000000000" pitchFamily="2" charset="-34"/>
              </a:rPr>
              <a:t>days since 1899-12-31 00:00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	43992.70833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baseline="10000" dirty="0">
                <a:latin typeface="Sarabun" panose="00000500000000000000" pitchFamily="2" charset="-34"/>
              </a:rPr>
              <a:t>seconds since 1970-01-01 00:00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	1591894800	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62864F-E8FD-AB43-32FD-380E09533544}"/>
              </a:ext>
            </a:extLst>
          </p:cNvPr>
          <p:cNvGrpSpPr/>
          <p:nvPr/>
        </p:nvGrpSpPr>
        <p:grpSpPr>
          <a:xfrm>
            <a:off x="6400800" y="2387084"/>
            <a:ext cx="1554479" cy="369332"/>
            <a:chOff x="2591780" y="2801855"/>
            <a:chExt cx="1025278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59BBCF6-758A-E989-648A-96487DD015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2023" y="2972149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F909B5-8F53-2A3F-ACD8-D39EB46AFD83}"/>
                </a:ext>
              </a:extLst>
            </p:cNvPr>
            <p:cNvSpPr txBox="1"/>
            <p:nvPr/>
          </p:nvSpPr>
          <p:spPr>
            <a:xfrm>
              <a:off x="2820522" y="2801855"/>
              <a:ext cx="5934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58220"/>
                  </a:solidFill>
                  <a:latin typeface="Sarabun" panose="00000500000000000000" pitchFamily="2" charset="-34"/>
                </a:rPr>
                <a:t>WEST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649E2C-0059-E214-CDDF-F8288D0292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1780" y="2972149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triangl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91947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41AA-6529-43C0-810B-A045D9ABD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6526"/>
            <a:ext cx="6005010" cy="45005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'Y'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UTC-12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1600" dirty="0"/>
              <a:t> </a:t>
            </a:r>
            <a:r>
              <a:rPr lang="en-US" sz="2400" dirty="0"/>
              <a:t>⋮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'P'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UTC-3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'O'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UTC-2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'N'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UTC-1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'Z'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'A'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UTC+1	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'J'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local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'B'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UTC+2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'C'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UTC+3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2400" dirty="0"/>
              <a:t>⋮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'M'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UTC+12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5E2954-C380-4BC0-94F0-931F58C18807}"/>
              </a:ext>
            </a:extLst>
          </p:cNvPr>
          <p:cNvGrpSpPr/>
          <p:nvPr/>
        </p:nvGrpSpPr>
        <p:grpSpPr>
          <a:xfrm>
            <a:off x="2530820" y="2801855"/>
            <a:ext cx="1545880" cy="646331"/>
            <a:chOff x="2591780" y="2801855"/>
            <a:chExt cx="1025278" cy="64633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A90D82-82A3-4703-B399-AFF0434FA0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2023" y="2972149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D2D7F4-3F2A-468E-B2A3-ADCB9F006473}"/>
                </a:ext>
              </a:extLst>
            </p:cNvPr>
            <p:cNvSpPr txBox="1"/>
            <p:nvPr/>
          </p:nvSpPr>
          <p:spPr>
            <a:xfrm>
              <a:off x="2906815" y="2801855"/>
              <a:ext cx="39520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58220"/>
                  </a:solidFill>
                  <a:latin typeface="Sarabun" panose="00000500000000000000" pitchFamily="2" charset="-34"/>
                </a:rPr>
                <a:t>WEST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8E47F12-A663-491B-810D-1AC5B4C5B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1780" y="2972149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triangl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" name="MapR" descr="A close up of a map&#10;&#10;Description automatically generated">
            <a:extLst>
              <a:ext uri="{FF2B5EF4-FFF2-40B4-BE49-F238E27FC236}">
                <a16:creationId xmlns:a16="http://schemas.microsoft.com/office/drawing/2014/main" id="{E05878B6-9A1A-44D8-BA70-5E6BD5B8B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" t="4888" r="280" b="6850"/>
          <a:stretch/>
        </p:blipFill>
        <p:spPr>
          <a:xfrm>
            <a:off x="478420" y="468630"/>
            <a:ext cx="8783619" cy="4206240"/>
          </a:xfrm>
          <a:prstGeom prst="rect">
            <a:avLst/>
          </a:prstGeom>
        </p:spPr>
      </p:pic>
      <p:pic>
        <p:nvPicPr>
          <p:cNvPr id="11" name="MapL" descr="A close up of a map&#10;&#10;Description automatically generated">
            <a:extLst>
              <a:ext uri="{FF2B5EF4-FFF2-40B4-BE49-F238E27FC236}">
                <a16:creationId xmlns:a16="http://schemas.microsoft.com/office/drawing/2014/main" id="{F6B8EF0D-1E8E-40FC-A747-83FBD8BE7A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" t="4888" r="280" b="6850"/>
          <a:stretch/>
        </p:blipFill>
        <p:spPr>
          <a:xfrm>
            <a:off x="-8305199" y="468630"/>
            <a:ext cx="8783619" cy="4206240"/>
          </a:xfrm>
          <a:prstGeom prst="rect">
            <a:avLst/>
          </a:prstGeom>
        </p:spPr>
      </p:pic>
      <p:sp>
        <p:nvSpPr>
          <p:cNvPr id="12" name="ABC">
            <a:extLst>
              <a:ext uri="{FF2B5EF4-FFF2-40B4-BE49-F238E27FC236}">
                <a16:creationId xmlns:a16="http://schemas.microsoft.com/office/drawing/2014/main" id="{063E252F-7F27-4752-B55A-9E79695AEFEE}"/>
              </a:ext>
            </a:extLst>
          </p:cNvPr>
          <p:cNvSpPr txBox="1"/>
          <p:nvPr/>
        </p:nvSpPr>
        <p:spPr>
          <a:xfrm>
            <a:off x="-558570" y="2248585"/>
            <a:ext cx="10351150" cy="14371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3600" kern="0" spc="720" dirty="0">
                <a:latin typeface="APL385 Unicode" panose="020B0709000202000203" pitchFamily="49" charset="0"/>
              </a:rPr>
              <a:t>YXWVUTSRQPONZABCDEFGHIKLM</a:t>
            </a:r>
          </a:p>
          <a:p>
            <a:pPr algn="ctr">
              <a:lnSpc>
                <a:spcPct val="70000"/>
              </a:lnSpc>
            </a:pPr>
            <a:r>
              <a:rPr lang="en-GB" sz="3600" kern="0" spc="720" dirty="0">
                <a:latin typeface="APL385 Unicode" panose="020B0709000202000203" pitchFamily="49" charset="0"/>
              </a:rPr>
              <a:t>  ↑</a:t>
            </a:r>
          </a:p>
          <a:p>
            <a:pPr algn="ctr">
              <a:lnSpc>
                <a:spcPct val="70000"/>
              </a:lnSpc>
            </a:pPr>
            <a:r>
              <a:rPr lang="en-GB" sz="3600" kern="0" spc="720" dirty="0">
                <a:latin typeface="APL385 Unicode" panose="020B0709000202000203" pitchFamily="49" charset="0"/>
              </a:rPr>
              <a:t>  J</a:t>
            </a:r>
            <a:endParaRPr lang="en-GB" sz="4000" kern="0" spc="720" dirty="0">
              <a:latin typeface="APL385 Unicode" panose="020B0709000202000203" pitchFamily="49" charset="0"/>
            </a:endParaRP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1404DB8-C127-41F9-8090-E3FE9B78314B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Sarabun" panose="00000500000000000000" pitchFamily="2" charset="-34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Sarabun" panose="00000500000000000000" pitchFamily="2" charset="-34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4114800" algn="ctr"/>
              </a:tabLst>
            </a:pPr>
            <a:r>
              <a:rPr lang="en-US" sz="3600" b="1" dirty="0">
                <a:latin typeface="Sarabun" panose="00000500000000000000" pitchFamily="2" charset="-34"/>
              </a:rPr>
              <a:t>	Military time zone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274BA0-F275-BD94-F6A1-F886EFB5EAA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27453656"/>
              </p:ext>
            </p:extLst>
          </p:nvPr>
        </p:nvGraphicFramePr>
        <p:xfrm>
          <a:off x="323528" y="1694151"/>
          <a:ext cx="7409103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3913">
                  <a:extLst>
                    <a:ext uri="{9D8B030D-6E8A-4147-A177-3AD203B41FA5}">
                      <a16:colId xmlns:a16="http://schemas.microsoft.com/office/drawing/2014/main" val="2918746814"/>
                    </a:ext>
                  </a:extLst>
                </a:gridCol>
                <a:gridCol w="1310979">
                  <a:extLst>
                    <a:ext uri="{9D8B030D-6E8A-4147-A177-3AD203B41FA5}">
                      <a16:colId xmlns:a16="http://schemas.microsoft.com/office/drawing/2014/main" val="4180681873"/>
                    </a:ext>
                  </a:extLst>
                </a:gridCol>
                <a:gridCol w="2021984">
                  <a:extLst>
                    <a:ext uri="{9D8B030D-6E8A-4147-A177-3AD203B41FA5}">
                      <a16:colId xmlns:a16="http://schemas.microsoft.com/office/drawing/2014/main" val="4096853767"/>
                    </a:ext>
                  </a:extLst>
                </a:gridCol>
                <a:gridCol w="2372227">
                  <a:extLst>
                    <a:ext uri="{9D8B030D-6E8A-4147-A177-3AD203B41FA5}">
                      <a16:colId xmlns:a16="http://schemas.microsoft.com/office/drawing/2014/main" val="1909049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Monadic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Dyadic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7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F∘G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 G 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⍺ F G 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24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F⍤G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 G 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 ⍺ G 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19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F⍥G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 G 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(G ⍺)F (G 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24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(FGH)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(F ⍵) G (H 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(⍺ F ⍵)G(⍺ F 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694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Behind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F⍛G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(F ⍵) G 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(F ⍺) G 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88773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F6BC-BE02-285D-31CC-1FDEEBDE3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09661"/>
            <a:ext cx="8591872" cy="429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Function composition	</a:t>
            </a:r>
            <a:r>
              <a:rPr lang="en-GB" dirty="0" err="1"/>
              <a:t>apl.wiki</a:t>
            </a:r>
            <a:r>
              <a:rPr lang="en-GB" dirty="0"/>
              <a:t>/</a:t>
            </a:r>
            <a:r>
              <a:rPr lang="en-GB" dirty="0" err="1"/>
              <a:t>Function_composition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2EA0C-9CB9-CCE9-E0F7-4356344BEB0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504EF1-E299-AAAC-8EF3-1816E827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Primitive operators</a:t>
            </a:r>
          </a:p>
        </p:txBody>
      </p:sp>
    </p:spTree>
    <p:extLst>
      <p:ext uri="{BB962C8B-B14F-4D97-AF65-F5344CB8AC3E}">
        <p14:creationId xmlns:p14="http://schemas.microsoft.com/office/powerpoint/2010/main" val="3562756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6508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Time numbers	Timestamps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640053"/>
            <a:ext cx="4038600" cy="39345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685800" algn="l"/>
              </a:tabLst>
            </a:pPr>
            <a:r>
              <a:rPr lang="en-US" sz="2000" b="1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US" sz="2000" dirty="0"/>
              <a:t>	</a:t>
            </a:r>
            <a:r>
              <a:rPr lang="en-US" sz="2000" b="1" dirty="0"/>
              <a:t>Dyalog day number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US" sz="2000" dirty="0"/>
              <a:t>	Dyalog component file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10</a:t>
            </a:r>
            <a:r>
              <a:rPr lang="en-US" sz="2000" dirty="0"/>
              <a:t>	J nanoseconds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  <a:r>
              <a:rPr lang="en-US" sz="2000" dirty="0"/>
              <a:t>	Shakti K milliseconds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12</a:t>
            </a:r>
            <a:r>
              <a:rPr lang="en-US" sz="2000" dirty="0"/>
              <a:t>	JavaScript/D/Q </a:t>
            </a:r>
            <a:r>
              <a:rPr lang="en-US" sz="2000" dirty="0" err="1"/>
              <a:t>ms</a:t>
            </a:r>
            <a:endParaRPr lang="en-US" sz="2000" dirty="0"/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13</a:t>
            </a:r>
            <a:r>
              <a:rPr lang="en-US" sz="2000" dirty="0"/>
              <a:t>	R </a:t>
            </a:r>
            <a:r>
              <a:rPr lang="en-US" sz="2000" dirty="0" err="1"/>
              <a:t>chron</a:t>
            </a:r>
            <a:r>
              <a:rPr lang="en-US" sz="2000" dirty="0"/>
              <a:t> format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20</a:t>
            </a:r>
            <a:r>
              <a:rPr lang="en-US" sz="2000" dirty="0"/>
              <a:t>	Unix time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30</a:t>
            </a:r>
            <a:r>
              <a:rPr lang="en-US" sz="2000" dirty="0"/>
              <a:t>	MS-DOS date/time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31</a:t>
            </a:r>
            <a:r>
              <a:rPr lang="en-US" sz="2000" dirty="0"/>
              <a:t>	MS-Win32 FILETIME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sz="2000" dirty="0"/>
              <a:t>et cetera ad </a:t>
            </a:r>
            <a:r>
              <a:rPr lang="en-US" sz="2000" dirty="0" err="1"/>
              <a:t>abundantiam</a:t>
            </a: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640053"/>
            <a:ext cx="4038600" cy="339447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85800" algn="l"/>
              </a:tabLst>
            </a:pPr>
            <a:r>
              <a:rPr lang="en-US" sz="2000" b="1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US" sz="2000" b="1" dirty="0">
                <a:latin typeface="APL385 Unicode" panose="020B0709000202000203" pitchFamily="49" charset="0"/>
              </a:rPr>
              <a:t>	</a:t>
            </a:r>
            <a:r>
              <a:rPr lang="en-US" sz="20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  <a:r>
              <a:rPr lang="en-US" sz="2000" b="1" dirty="0"/>
              <a:t>-style: year month… </a:t>
            </a:r>
            <a:r>
              <a:rPr lang="en-US" sz="2000" b="1" dirty="0" err="1"/>
              <a:t>ms</a:t>
            </a:r>
            <a:endParaRPr lang="en-US" sz="2000" b="1" dirty="0"/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¯2</a:t>
            </a:r>
            <a:r>
              <a:rPr lang="en-US" sz="2000" dirty="0"/>
              <a:t>	Like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  <a:r>
              <a:rPr lang="en-US" sz="2000" dirty="0"/>
              <a:t> but µs replacing </a:t>
            </a:r>
            <a:r>
              <a:rPr lang="en-US" sz="2000" dirty="0" err="1"/>
              <a:t>ms</a:t>
            </a:r>
            <a:endParaRPr lang="en-US" sz="2000" dirty="0"/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¯3</a:t>
            </a:r>
            <a:r>
              <a:rPr lang="en-US" sz="2000" dirty="0"/>
              <a:t>	Like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  <a:r>
              <a:rPr lang="en-US" sz="2000" dirty="0"/>
              <a:t> but ns replacing </a:t>
            </a:r>
            <a:r>
              <a:rPr lang="en-US" sz="2000" dirty="0" err="1"/>
              <a:t>ms</a:t>
            </a:r>
            <a:endParaRPr lang="en-US" sz="2000" dirty="0"/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¯10</a:t>
            </a:r>
            <a:r>
              <a:rPr lang="en-US" sz="2000" dirty="0"/>
              <a:t>	ISO year day hour min sec µs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¯11</a:t>
            </a:r>
            <a:r>
              <a:rPr lang="en-US" sz="2000" dirty="0"/>
              <a:t>	ISO year week weekday… µs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sz="20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6850250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/>
              <a:t>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Conversion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 </a:t>
            </a:r>
            <a:r>
              <a:rPr lang="en-GB" dirty="0" err="1">
                <a:latin typeface="APL385 Unicode" panose="020B0709000202000203" pitchFamily="49" charset="0"/>
              </a:rPr>
              <a:t>outCode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dateTimes</a:t>
            </a: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n-GB" dirty="0" err="1">
                <a:latin typeface="APL385 Unicode" panose="020B0709000202000203" pitchFamily="49" charset="0"/>
              </a:rPr>
              <a:t>inCode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outCode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dateTimes</a:t>
            </a: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Validation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dateTimes</a:t>
            </a: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n-GB" dirty="0" err="1">
                <a:latin typeface="APL385 Unicode" panose="020B0709000202000203" pitchFamily="49" charset="0"/>
              </a:rPr>
              <a:t>inCode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dateTimes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4E8E47-6468-4AB5-B2AA-9B05D17A72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2456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10872" cy="685535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/>
              <a:t> syntax: one-element left argument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Conversion: </a:t>
            </a:r>
            <a:r>
              <a:rPr lang="en-GB" b="1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  <a:r>
              <a:rPr lang="en-GB" b="1" dirty="0">
                <a:ea typeface="+mj-ea"/>
                <a:cs typeface="+mj-cs"/>
              </a:rPr>
              <a:t>-style timestamp to Unix 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     20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⊂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2020 06 11  16 00 00 000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1591891200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Validation: Leap year check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>
                <a:latin typeface="APL385 Unicode" panose="020B0709000202000203" pitchFamily="49" charset="0"/>
              </a:rPr>
              <a:t>    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⊂ 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1900 02 29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4E8E47-6468-4AB5-B2AA-9B05D17A72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921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25172" cy="685535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/>
              <a:t> syntax: one-element left argument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Conversion: Current</a:t>
            </a:r>
            <a:r>
              <a:rPr lang="en-GB" b="1" dirty="0"/>
              <a:t> </a:t>
            </a:r>
            <a:r>
              <a:rPr lang="en-GB" b="1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  <a:r>
              <a:rPr lang="en-GB" b="1" dirty="0"/>
              <a:t>-style</a:t>
            </a:r>
            <a:r>
              <a:rPr lang="en-GB" b="1" dirty="0">
                <a:ea typeface="+mj-ea"/>
                <a:cs typeface="+mj-cs"/>
              </a:rPr>
              <a:t> UTC 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     ¯1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'Z'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2020 6 11 16 0 0 0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a typeface="+mj-ea"/>
                <a:cs typeface="+mj-cs"/>
              </a:rPr>
              <a:t>What time zone am I in?</a:t>
            </a:r>
            <a:endParaRPr lang="en-GB" b="1" dirty="0"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dirty="0">
                <a:latin typeface="APL385 Unicode" panose="020B0709000202000203" pitchFamily="49" charset="0"/>
              </a:rPr>
              <a:t>      </a:t>
            </a:r>
            <a:r>
              <a:rPr lang="nl-NL" dirty="0">
                <a:solidFill>
                  <a:srgbClr val="494949"/>
                </a:solidFill>
                <a:latin typeface="APL385 Unicode" panose="020B0709000202000203" pitchFamily="49" charset="0"/>
              </a:rPr>
              <a:t>3600</a:t>
            </a:r>
            <a:r>
              <a:rPr lang="nl-NL" dirty="0">
                <a:solidFill>
                  <a:srgbClr val="0000FF"/>
                </a:solidFill>
                <a:latin typeface="APL385 Unicode" panose="020B0709000202000203" pitchFamily="49" charset="0"/>
              </a:rPr>
              <a:t>÷⍨-/</a:t>
            </a:r>
            <a:r>
              <a:rPr lang="nl-NL" dirty="0">
                <a:solidFill>
                  <a:srgbClr val="494949"/>
                </a:solidFill>
                <a:latin typeface="APL385 Unicode" panose="020B0709000202000203" pitchFamily="49" charset="0"/>
              </a:rPr>
              <a:t>20</a:t>
            </a:r>
            <a:r>
              <a:rPr lang="nl-NL" dirty="0">
                <a:latin typeface="APL385 Unicode" panose="020B0709000202000203" pitchFamily="49" charset="0"/>
              </a:rPr>
              <a:t> </a:t>
            </a:r>
            <a:r>
              <a:rPr lang="nl-NL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nl-NL" dirty="0">
                <a:latin typeface="APL385 Unicode" panose="020B0709000202000203" pitchFamily="49" charset="0"/>
              </a:rPr>
              <a:t> </a:t>
            </a:r>
            <a:r>
              <a:rPr lang="nl-NL" dirty="0">
                <a:solidFill>
                  <a:srgbClr val="494949"/>
                </a:solidFill>
                <a:latin typeface="APL385 Unicode" panose="020B0709000202000203" pitchFamily="49" charset="0"/>
              </a:rPr>
              <a:t>'JZ'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4E8E47-6468-4AB5-B2AA-9B05D17A72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3B181A-DD9B-46BB-8EFA-9A38F22AAB78}"/>
              </a:ext>
            </a:extLst>
          </p:cNvPr>
          <p:cNvGrpSpPr/>
          <p:nvPr/>
        </p:nvGrpSpPr>
        <p:grpSpPr>
          <a:xfrm>
            <a:off x="926595" y="4101920"/>
            <a:ext cx="1930905" cy="369332"/>
            <a:chOff x="926595" y="4142279"/>
            <a:chExt cx="1930905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AC01DC-83C4-4B1F-8A57-C1F96F6BF6D0}"/>
                </a:ext>
              </a:extLst>
            </p:cNvPr>
            <p:cNvSpPr txBox="1"/>
            <p:nvPr/>
          </p:nvSpPr>
          <p:spPr>
            <a:xfrm>
              <a:off x="1241629" y="4142279"/>
              <a:ext cx="161587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58220"/>
                  </a:solidFill>
                  <a:latin typeface="Sarabun" panose="00000500000000000000" pitchFamily="2" charset="-34"/>
                </a:rPr>
                <a:t>WEST=UTC+1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A0132D8-9F8E-4899-BF78-133848CFBA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595" y="4312573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triangl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797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02312" cy="685535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/>
              <a:t> syntax: two-element left argument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Conversion: Unix time to </a:t>
            </a:r>
            <a:r>
              <a:rPr lang="en-GB" b="1" dirty="0"/>
              <a:t> </a:t>
            </a:r>
            <a:r>
              <a:rPr lang="en-GB" b="1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  <a:r>
              <a:rPr lang="en-GB" b="1" dirty="0"/>
              <a:t>-style timestamp</a:t>
            </a:r>
            <a:endParaRPr lang="en-GB" b="1" dirty="0"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     20 ¯1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1591891200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2020 6 11 16 0 0 0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Validation: Leap year check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60 0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19000229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4E8E47-6468-4AB5-B2AA-9B05D17A72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2549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</a:t>
            </a:r>
          </a:p>
        </p:txBody>
      </p:sp>
      <p:sp>
        <p:nvSpPr>
          <p:cNvPr id="6" name="Content Black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format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⌶) </a:t>
            </a:r>
            <a:r>
              <a:rPr lang="en-GB" dirty="0" err="1">
                <a:latin typeface="APL385 Unicode" panose="020B0709000202000203" pitchFamily="49" charset="0"/>
              </a:rPr>
              <a:t>dyalogDateNumbers</a:t>
            </a: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format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⌶) </a:t>
            </a:r>
            <a:r>
              <a:rPr lang="en-GB" dirty="0">
                <a:latin typeface="APL385 Unicode" panose="020B0709000202000203" pitchFamily="49" charset="0"/>
              </a:rPr>
              <a:t>code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⎕DT </a:t>
            </a:r>
            <a:r>
              <a:rPr lang="en-GB" dirty="0" err="1">
                <a:latin typeface="APL385 Unicode" panose="020B0709000202000203" pitchFamily="49" charset="0"/>
              </a:rPr>
              <a:t>dateTimes</a:t>
            </a:r>
            <a:endParaRPr lang="en-GB" dirty="0">
              <a:latin typeface="APL385 Unicode" panose="020B0709000202000203" pitchFamily="49" charset="0"/>
            </a:endParaRPr>
          </a:p>
        </p:txBody>
      </p:sp>
      <p:grpSp>
        <p:nvGrpSpPr>
          <p:cNvPr id="35" name=": RED">
            <a:extLst>
              <a:ext uri="{FF2B5EF4-FFF2-40B4-BE49-F238E27FC236}">
                <a16:creationId xmlns:a16="http://schemas.microsoft.com/office/drawing/2014/main" id="{1EF5E4F2-1C97-48A0-A6CD-8CA206E4D6D4}"/>
              </a:ext>
            </a:extLst>
          </p:cNvPr>
          <p:cNvGrpSpPr/>
          <p:nvPr/>
        </p:nvGrpSpPr>
        <p:grpSpPr>
          <a:xfrm>
            <a:off x="2096724" y="3420437"/>
            <a:ext cx="2178239" cy="914400"/>
            <a:chOff x="1311553" y="3696875"/>
            <a:chExt cx="1828800" cy="914400"/>
          </a:xfrm>
          <a:effectLst>
            <a:outerShdw blurRad="254000" dist="355600" dir="5400000" sx="90000" sy="-19000" rotWithShape="0">
              <a:prstClr val="black">
                <a:alpha val="25000"/>
              </a:prstClr>
            </a:outerShdw>
          </a:effectLst>
          <a:scene3d>
            <a:camera prst="perspectiveFront" fov="7200000">
              <a:rot lat="1800000" lon="0" rev="0"/>
            </a:camera>
            <a:lightRig rig="threePt" dir="t"/>
          </a:scene3d>
        </p:grpSpPr>
        <p:sp>
          <p:nvSpPr>
            <p:cNvPr id="36" name="clock">
              <a:extLst>
                <a:ext uri="{FF2B5EF4-FFF2-40B4-BE49-F238E27FC236}">
                  <a16:creationId xmlns:a16="http://schemas.microsoft.com/office/drawing/2014/main" id="{9DBADE21-E998-40CE-962C-A7198161B4C9}"/>
                </a:ext>
              </a:extLst>
            </p:cNvPr>
            <p:cNvSpPr txBox="1"/>
            <p:nvPr/>
          </p:nvSpPr>
          <p:spPr>
            <a:xfrm>
              <a:off x="1311553" y="3696875"/>
              <a:ext cx="1828800" cy="914400"/>
            </a:xfrm>
            <a:prstGeom prst="roundRect">
              <a:avLst/>
            </a:prstGeom>
            <a:solidFill>
              <a:schemeClr val="bg1"/>
            </a:solidFill>
            <a:sp3d extrusionH="1016000" prstMaterial="plastic">
              <a:bevelT w="146050" prst="hardEdge"/>
              <a:bevelB/>
            </a:sp3d>
          </p:spPr>
          <p:txBody>
            <a:bodyPr wrap="square" tIns="0" bIns="91440" rtlCol="0" anchor="t" anchorCtr="0">
              <a:spAutoFit/>
            </a:bodyPr>
            <a:lstStyle/>
            <a:p>
              <a:pPr algn="ctr"/>
              <a:endParaRPr lang="en-GB" sz="3600" dirty="0">
                <a:solidFill>
                  <a:srgbClr val="FF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Digital-7 Italic" panose="02000000000000000000" pitchFamily="2" charset="0"/>
              </a:endParaRPr>
            </a:p>
          </p:txBody>
        </p:sp>
        <p:sp>
          <p:nvSpPr>
            <p:cNvPr id="37" name="1200">
              <a:extLst>
                <a:ext uri="{FF2B5EF4-FFF2-40B4-BE49-F238E27FC236}">
                  <a16:creationId xmlns:a16="http://schemas.microsoft.com/office/drawing/2014/main" id="{4A42D5FF-D98F-42BC-8002-94F867BB9971}"/>
                </a:ext>
              </a:extLst>
            </p:cNvPr>
            <p:cNvSpPr txBox="1"/>
            <p:nvPr/>
          </p:nvSpPr>
          <p:spPr>
            <a:xfrm>
              <a:off x="1631593" y="3834035"/>
              <a:ext cx="1188720" cy="61293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/>
            <a:sp3d prstMaterial="metal">
              <a:bevelT w="12700" h="19050"/>
            </a:sp3d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Digital-7 Italic" panose="02000000000000000000" pitchFamily="2" charset="0"/>
                </a:rPr>
                <a:t>12:00</a:t>
              </a:r>
              <a:r>
                <a:rPr lang="en-GB" sz="8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PL385 Unicode" panose="020B0709000202000203" pitchFamily="49" charset="0"/>
                </a:rPr>
                <a:t>⌶</a:t>
              </a:r>
            </a:p>
          </p:txBody>
        </p:sp>
        <p:grpSp>
          <p:nvGrpSpPr>
            <p:cNvPr id="38" name="DYALOG">
              <a:extLst>
                <a:ext uri="{FF2B5EF4-FFF2-40B4-BE49-F238E27FC236}">
                  <a16:creationId xmlns:a16="http://schemas.microsoft.com/office/drawing/2014/main" id="{12E9BFFA-115B-4E2E-BC80-A9576A706043}"/>
                </a:ext>
              </a:extLst>
            </p:cNvPr>
            <p:cNvGrpSpPr/>
            <p:nvPr/>
          </p:nvGrpSpPr>
          <p:grpSpPr>
            <a:xfrm>
              <a:off x="2029149" y="3880137"/>
              <a:ext cx="393609" cy="64003"/>
              <a:chOff x="1846335" y="3880137"/>
              <a:chExt cx="393609" cy="64003"/>
            </a:xfrm>
            <a:solidFill>
              <a:srgbClr val="FFFFFF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8DA09C1-4C89-4C42-8A66-4CA6195D23A5}"/>
                  </a:ext>
                </a:extLst>
              </p:cNvPr>
              <p:cNvSpPr/>
              <p:nvPr/>
            </p:nvSpPr>
            <p:spPr>
              <a:xfrm flipV="1">
                <a:off x="1909680" y="3880225"/>
                <a:ext cx="68237" cy="63915"/>
              </a:xfrm>
              <a:custGeom>
                <a:avLst/>
                <a:gdLst>
                  <a:gd name="connsiteX0" fmla="*/ 68540 w 68237"/>
                  <a:gd name="connsiteY0" fmla="*/ 64040 h 63915"/>
                  <a:gd name="connsiteX1" fmla="*/ 57874 w 68237"/>
                  <a:gd name="connsiteY1" fmla="*/ 64040 h 63915"/>
                  <a:gd name="connsiteX2" fmla="*/ 34370 w 68237"/>
                  <a:gd name="connsiteY2" fmla="*/ 21424 h 63915"/>
                  <a:gd name="connsiteX3" fmla="*/ 10978 w 68237"/>
                  <a:gd name="connsiteY3" fmla="*/ 63880 h 63915"/>
                  <a:gd name="connsiteX4" fmla="*/ 302 w 68237"/>
                  <a:gd name="connsiteY4" fmla="*/ 64040 h 63915"/>
                  <a:gd name="connsiteX5" fmla="*/ 29647 w 68237"/>
                  <a:gd name="connsiteY5" fmla="*/ 10479 h 63915"/>
                  <a:gd name="connsiteX6" fmla="*/ 29647 w 68237"/>
                  <a:gd name="connsiteY6" fmla="*/ 124 h 63915"/>
                  <a:gd name="connsiteX7" fmla="*/ 39054 w 68237"/>
                  <a:gd name="connsiteY7" fmla="*/ 124 h 63915"/>
                  <a:gd name="connsiteX8" fmla="*/ 39054 w 68237"/>
                  <a:gd name="connsiteY8" fmla="*/ 10422 h 63915"/>
                  <a:gd name="connsiteX9" fmla="*/ 68540 w 68237"/>
                  <a:gd name="connsiteY9" fmla="*/ 64040 h 6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237" h="63915">
                    <a:moveTo>
                      <a:pt x="68540" y="64040"/>
                    </a:moveTo>
                    <a:lnTo>
                      <a:pt x="57874" y="64040"/>
                    </a:lnTo>
                    <a:cubicBezTo>
                      <a:pt x="57874" y="64040"/>
                      <a:pt x="40565" y="32690"/>
                      <a:pt x="34370" y="21424"/>
                    </a:cubicBezTo>
                    <a:cubicBezTo>
                      <a:pt x="28188" y="32677"/>
                      <a:pt x="10978" y="63880"/>
                      <a:pt x="10978" y="63880"/>
                    </a:cubicBezTo>
                    <a:lnTo>
                      <a:pt x="302" y="64040"/>
                    </a:lnTo>
                    <a:lnTo>
                      <a:pt x="29647" y="10479"/>
                    </a:lnTo>
                    <a:lnTo>
                      <a:pt x="29647" y="124"/>
                    </a:lnTo>
                    <a:lnTo>
                      <a:pt x="39054" y="124"/>
                    </a:lnTo>
                    <a:lnTo>
                      <a:pt x="39054" y="10422"/>
                    </a:lnTo>
                    <a:lnTo>
                      <a:pt x="68540" y="640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F3CCA9E-FB21-4C3D-8982-DCC984BB65ED}"/>
                  </a:ext>
                </a:extLst>
              </p:cNvPr>
              <p:cNvSpPr/>
              <p:nvPr/>
            </p:nvSpPr>
            <p:spPr>
              <a:xfrm flipV="1">
                <a:off x="1973291" y="3880137"/>
                <a:ext cx="68973" cy="62941"/>
              </a:xfrm>
              <a:custGeom>
                <a:avLst/>
                <a:gdLst>
                  <a:gd name="connsiteX0" fmla="*/ 394 w 68973"/>
                  <a:gd name="connsiteY0" fmla="*/ 148 h 62941"/>
                  <a:gd name="connsiteX1" fmla="*/ 11143 w 68973"/>
                  <a:gd name="connsiteY1" fmla="*/ 244 h 62941"/>
                  <a:gd name="connsiteX2" fmla="*/ 34859 w 68973"/>
                  <a:gd name="connsiteY2" fmla="*/ 43453 h 62941"/>
                  <a:gd name="connsiteX3" fmla="*/ 58804 w 68973"/>
                  <a:gd name="connsiteY3" fmla="*/ 48 h 62941"/>
                  <a:gd name="connsiteX4" fmla="*/ 69367 w 68973"/>
                  <a:gd name="connsiteY4" fmla="*/ 148 h 62941"/>
                  <a:gd name="connsiteX5" fmla="*/ 34872 w 68973"/>
                  <a:gd name="connsiteY5" fmla="*/ 62989 h 62941"/>
                  <a:gd name="connsiteX6" fmla="*/ 394 w 68973"/>
                  <a:gd name="connsiteY6" fmla="*/ 148 h 6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73" h="62941">
                    <a:moveTo>
                      <a:pt x="394" y="148"/>
                    </a:moveTo>
                    <a:lnTo>
                      <a:pt x="11143" y="244"/>
                    </a:lnTo>
                    <a:cubicBezTo>
                      <a:pt x="11143" y="244"/>
                      <a:pt x="28651" y="32183"/>
                      <a:pt x="34859" y="43453"/>
                    </a:cubicBezTo>
                    <a:cubicBezTo>
                      <a:pt x="41051" y="32196"/>
                      <a:pt x="58804" y="48"/>
                      <a:pt x="58804" y="48"/>
                    </a:cubicBezTo>
                    <a:lnTo>
                      <a:pt x="69367" y="148"/>
                    </a:lnTo>
                    <a:lnTo>
                      <a:pt x="34872" y="62989"/>
                    </a:lnTo>
                    <a:lnTo>
                      <a:pt x="394" y="1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412D00B-C639-4164-BA6B-6C7333C8268B}"/>
                  </a:ext>
                </a:extLst>
              </p:cNvPr>
              <p:cNvSpPr/>
              <p:nvPr/>
            </p:nvSpPr>
            <p:spPr>
              <a:xfrm flipV="1">
                <a:off x="2058350" y="3880599"/>
                <a:ext cx="41061" cy="62450"/>
              </a:xfrm>
              <a:custGeom>
                <a:avLst/>
                <a:gdLst>
                  <a:gd name="connsiteX0" fmla="*/ 602 w 41061"/>
                  <a:gd name="connsiteY0" fmla="*/ 62572 h 62450"/>
                  <a:gd name="connsiteX1" fmla="*/ 602 w 41061"/>
                  <a:gd name="connsiteY1" fmla="*/ 122 h 62450"/>
                  <a:gd name="connsiteX2" fmla="*/ 41663 w 41061"/>
                  <a:gd name="connsiteY2" fmla="*/ 122 h 62450"/>
                  <a:gd name="connsiteX3" fmla="*/ 41663 w 41061"/>
                  <a:gd name="connsiteY3" fmla="*/ 9493 h 62450"/>
                  <a:gd name="connsiteX4" fmla="*/ 9972 w 41061"/>
                  <a:gd name="connsiteY4" fmla="*/ 9493 h 62450"/>
                  <a:gd name="connsiteX5" fmla="*/ 9972 w 41061"/>
                  <a:gd name="connsiteY5" fmla="*/ 62572 h 62450"/>
                  <a:gd name="connsiteX6" fmla="*/ 602 w 41061"/>
                  <a:gd name="connsiteY6" fmla="*/ 62572 h 6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61" h="62450">
                    <a:moveTo>
                      <a:pt x="602" y="62572"/>
                    </a:moveTo>
                    <a:lnTo>
                      <a:pt x="602" y="122"/>
                    </a:lnTo>
                    <a:lnTo>
                      <a:pt x="41663" y="122"/>
                    </a:lnTo>
                    <a:lnTo>
                      <a:pt x="41663" y="9493"/>
                    </a:lnTo>
                    <a:lnTo>
                      <a:pt x="9972" y="9493"/>
                    </a:lnTo>
                    <a:lnTo>
                      <a:pt x="9972" y="62572"/>
                    </a:lnTo>
                    <a:lnTo>
                      <a:pt x="602" y="6257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418CC73-32C7-4890-B0FB-CAA1D38B28F8}"/>
                  </a:ext>
                </a:extLst>
              </p:cNvPr>
              <p:cNvSpPr/>
              <p:nvPr/>
            </p:nvSpPr>
            <p:spPr>
              <a:xfrm flipV="1">
                <a:off x="2181633" y="3880250"/>
                <a:ext cx="58310" cy="63600"/>
              </a:xfrm>
              <a:custGeom>
                <a:avLst/>
                <a:gdLst>
                  <a:gd name="connsiteX0" fmla="*/ 35287 w 58310"/>
                  <a:gd name="connsiteY0" fmla="*/ 63724 h 63600"/>
                  <a:gd name="connsiteX1" fmla="*/ 987 w 58310"/>
                  <a:gd name="connsiteY1" fmla="*/ 31921 h 63600"/>
                  <a:gd name="connsiteX2" fmla="*/ 9705 w 58310"/>
                  <a:gd name="connsiteY2" fmla="*/ 10011 h 63600"/>
                  <a:gd name="connsiteX3" fmla="*/ 35287 w 58310"/>
                  <a:gd name="connsiteY3" fmla="*/ 123 h 63600"/>
                  <a:gd name="connsiteX4" fmla="*/ 59212 w 58310"/>
                  <a:gd name="connsiteY4" fmla="*/ 123 h 63600"/>
                  <a:gd name="connsiteX5" fmla="*/ 59212 w 58310"/>
                  <a:gd name="connsiteY5" fmla="*/ 17055 h 63600"/>
                  <a:gd name="connsiteX6" fmla="*/ 49828 w 58310"/>
                  <a:gd name="connsiteY6" fmla="*/ 17055 h 63600"/>
                  <a:gd name="connsiteX7" fmla="*/ 49828 w 58310"/>
                  <a:gd name="connsiteY7" fmla="*/ 9494 h 63600"/>
                  <a:gd name="connsiteX8" fmla="*/ 35287 w 58310"/>
                  <a:gd name="connsiteY8" fmla="*/ 9494 h 63600"/>
                  <a:gd name="connsiteX9" fmla="*/ 10352 w 58310"/>
                  <a:gd name="connsiteY9" fmla="*/ 31921 h 63600"/>
                  <a:gd name="connsiteX10" fmla="*/ 35287 w 58310"/>
                  <a:gd name="connsiteY10" fmla="*/ 54351 h 63600"/>
                  <a:gd name="connsiteX11" fmla="*/ 59298 w 58310"/>
                  <a:gd name="connsiteY11" fmla="*/ 54351 h 63600"/>
                  <a:gd name="connsiteX12" fmla="*/ 59298 w 58310"/>
                  <a:gd name="connsiteY12" fmla="*/ 63724 h 63600"/>
                  <a:gd name="connsiteX13" fmla="*/ 35287 w 58310"/>
                  <a:gd name="connsiteY13" fmla="*/ 63724 h 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310" h="63600">
                    <a:moveTo>
                      <a:pt x="35287" y="63724"/>
                    </a:moveTo>
                    <a:cubicBezTo>
                      <a:pt x="12767" y="63724"/>
                      <a:pt x="987" y="47728"/>
                      <a:pt x="987" y="31921"/>
                    </a:cubicBezTo>
                    <a:cubicBezTo>
                      <a:pt x="987" y="23591"/>
                      <a:pt x="4077" y="15811"/>
                      <a:pt x="9705" y="10011"/>
                    </a:cubicBezTo>
                    <a:cubicBezTo>
                      <a:pt x="15996" y="3541"/>
                      <a:pt x="24846" y="123"/>
                      <a:pt x="35287" y="123"/>
                    </a:cubicBezTo>
                    <a:lnTo>
                      <a:pt x="59212" y="123"/>
                    </a:lnTo>
                    <a:lnTo>
                      <a:pt x="59212" y="17055"/>
                    </a:lnTo>
                    <a:lnTo>
                      <a:pt x="49828" y="17055"/>
                    </a:lnTo>
                    <a:lnTo>
                      <a:pt x="49828" y="9494"/>
                    </a:lnTo>
                    <a:lnTo>
                      <a:pt x="35287" y="9494"/>
                    </a:lnTo>
                    <a:cubicBezTo>
                      <a:pt x="18160" y="9494"/>
                      <a:pt x="10352" y="21115"/>
                      <a:pt x="10352" y="31921"/>
                    </a:cubicBezTo>
                    <a:cubicBezTo>
                      <a:pt x="10352" y="42726"/>
                      <a:pt x="18160" y="54351"/>
                      <a:pt x="35287" y="54351"/>
                    </a:cubicBezTo>
                    <a:lnTo>
                      <a:pt x="59298" y="54351"/>
                    </a:lnTo>
                    <a:lnTo>
                      <a:pt x="59298" y="63724"/>
                    </a:lnTo>
                    <a:lnTo>
                      <a:pt x="35287" y="637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435445B-3985-48E7-A5EC-A48C2B2C9AE3}"/>
                  </a:ext>
                </a:extLst>
              </p:cNvPr>
              <p:cNvSpPr/>
              <p:nvPr/>
            </p:nvSpPr>
            <p:spPr>
              <a:xfrm>
                <a:off x="1846335" y="3880255"/>
                <a:ext cx="58310" cy="63602"/>
              </a:xfrm>
              <a:custGeom>
                <a:avLst/>
                <a:gdLst>
                  <a:gd name="connsiteX0" fmla="*/ 120 w 58310"/>
                  <a:gd name="connsiteY0" fmla="*/ -917 h 63602"/>
                  <a:gd name="connsiteX1" fmla="*/ 120 w 58310"/>
                  <a:gd name="connsiteY1" fmla="*/ 16018 h 63602"/>
                  <a:gd name="connsiteX2" fmla="*/ 9497 w 58310"/>
                  <a:gd name="connsiteY2" fmla="*/ 16018 h 63602"/>
                  <a:gd name="connsiteX3" fmla="*/ 9497 w 58310"/>
                  <a:gd name="connsiteY3" fmla="*/ 8452 h 63602"/>
                  <a:gd name="connsiteX4" fmla="*/ 24034 w 58310"/>
                  <a:gd name="connsiteY4" fmla="*/ 8452 h 63602"/>
                  <a:gd name="connsiteX5" fmla="*/ 42898 w 58310"/>
                  <a:gd name="connsiteY5" fmla="*/ 15507 h 63602"/>
                  <a:gd name="connsiteX6" fmla="*/ 48981 w 58310"/>
                  <a:gd name="connsiteY6" fmla="*/ 30878 h 63602"/>
                  <a:gd name="connsiteX7" fmla="*/ 24034 w 58310"/>
                  <a:gd name="connsiteY7" fmla="*/ 53312 h 63602"/>
                  <a:gd name="connsiteX8" fmla="*/ 34 w 58310"/>
                  <a:gd name="connsiteY8" fmla="*/ 53312 h 63602"/>
                  <a:gd name="connsiteX9" fmla="*/ 34 w 58310"/>
                  <a:gd name="connsiteY9" fmla="*/ 62685 h 63602"/>
                  <a:gd name="connsiteX10" fmla="*/ 24034 w 58310"/>
                  <a:gd name="connsiteY10" fmla="*/ 62685 h 63602"/>
                  <a:gd name="connsiteX11" fmla="*/ 58345 w 58310"/>
                  <a:gd name="connsiteY11" fmla="*/ 30878 h 63602"/>
                  <a:gd name="connsiteX12" fmla="*/ 49617 w 58310"/>
                  <a:gd name="connsiteY12" fmla="*/ 8977 h 63602"/>
                  <a:gd name="connsiteX13" fmla="*/ 24034 w 58310"/>
                  <a:gd name="connsiteY13" fmla="*/ -917 h 63602"/>
                  <a:gd name="connsiteX14" fmla="*/ 120 w 58310"/>
                  <a:gd name="connsiteY14" fmla="*/ -917 h 6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310" h="63602">
                    <a:moveTo>
                      <a:pt x="120" y="-917"/>
                    </a:moveTo>
                    <a:lnTo>
                      <a:pt x="120" y="16018"/>
                    </a:lnTo>
                    <a:lnTo>
                      <a:pt x="9497" y="16018"/>
                    </a:lnTo>
                    <a:lnTo>
                      <a:pt x="9497" y="8452"/>
                    </a:lnTo>
                    <a:lnTo>
                      <a:pt x="24034" y="8452"/>
                    </a:lnTo>
                    <a:cubicBezTo>
                      <a:pt x="31897" y="8452"/>
                      <a:pt x="38417" y="10896"/>
                      <a:pt x="42898" y="15507"/>
                    </a:cubicBezTo>
                    <a:cubicBezTo>
                      <a:pt x="46819" y="19547"/>
                      <a:pt x="48981" y="25010"/>
                      <a:pt x="48981" y="30878"/>
                    </a:cubicBezTo>
                    <a:cubicBezTo>
                      <a:pt x="48981" y="41683"/>
                      <a:pt x="41175" y="53312"/>
                      <a:pt x="24034" y="53312"/>
                    </a:cubicBezTo>
                    <a:lnTo>
                      <a:pt x="34" y="53312"/>
                    </a:lnTo>
                    <a:lnTo>
                      <a:pt x="34" y="62685"/>
                    </a:lnTo>
                    <a:lnTo>
                      <a:pt x="24034" y="62685"/>
                    </a:lnTo>
                    <a:cubicBezTo>
                      <a:pt x="46564" y="62685"/>
                      <a:pt x="58345" y="46693"/>
                      <a:pt x="58345" y="30878"/>
                    </a:cubicBezTo>
                    <a:cubicBezTo>
                      <a:pt x="58345" y="22557"/>
                      <a:pt x="55249" y="14777"/>
                      <a:pt x="49617" y="8977"/>
                    </a:cubicBezTo>
                    <a:cubicBezTo>
                      <a:pt x="43336" y="2507"/>
                      <a:pt x="34486" y="-917"/>
                      <a:pt x="24034" y="-917"/>
                    </a:cubicBezTo>
                    <a:lnTo>
                      <a:pt x="120" y="-9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77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CF1D3A6-D816-4E1C-81AF-D3D66C0E747E}"/>
                  </a:ext>
                </a:extLst>
              </p:cNvPr>
              <p:cNvSpPr/>
              <p:nvPr/>
            </p:nvSpPr>
            <p:spPr>
              <a:xfrm>
                <a:off x="2105947" y="3880417"/>
                <a:ext cx="62619" cy="62608"/>
              </a:xfrm>
              <a:custGeom>
                <a:avLst/>
                <a:gdLst>
                  <a:gd name="connsiteX0" fmla="*/ 354 w 62619"/>
                  <a:gd name="connsiteY0" fmla="*/ 30388 h 62608"/>
                  <a:gd name="connsiteX1" fmla="*/ 31664 w 62619"/>
                  <a:gd name="connsiteY1" fmla="*/ 61691 h 62608"/>
                  <a:gd name="connsiteX2" fmla="*/ 62974 w 62619"/>
                  <a:gd name="connsiteY2" fmla="*/ 30388 h 62608"/>
                  <a:gd name="connsiteX3" fmla="*/ 31664 w 62619"/>
                  <a:gd name="connsiteY3" fmla="*/ -918 h 62608"/>
                  <a:gd name="connsiteX4" fmla="*/ 354 w 62619"/>
                  <a:gd name="connsiteY4" fmla="*/ 30388 h 62608"/>
                  <a:gd name="connsiteX5" fmla="*/ 9771 w 62619"/>
                  <a:gd name="connsiteY5" fmla="*/ 30388 h 62608"/>
                  <a:gd name="connsiteX6" fmla="*/ 31664 w 62619"/>
                  <a:gd name="connsiteY6" fmla="*/ 8500 h 62608"/>
                  <a:gd name="connsiteX7" fmla="*/ 53553 w 62619"/>
                  <a:gd name="connsiteY7" fmla="*/ 30388 h 62608"/>
                  <a:gd name="connsiteX8" fmla="*/ 31664 w 62619"/>
                  <a:gd name="connsiteY8" fmla="*/ 52270 h 62608"/>
                  <a:gd name="connsiteX9" fmla="*/ 9771 w 62619"/>
                  <a:gd name="connsiteY9" fmla="*/ 30388 h 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619" h="62608">
                    <a:moveTo>
                      <a:pt x="354" y="30388"/>
                    </a:moveTo>
                    <a:cubicBezTo>
                      <a:pt x="354" y="47648"/>
                      <a:pt x="14409" y="61691"/>
                      <a:pt x="31664" y="61691"/>
                    </a:cubicBezTo>
                    <a:cubicBezTo>
                      <a:pt x="48927" y="61691"/>
                      <a:pt x="62974" y="47648"/>
                      <a:pt x="62974" y="30388"/>
                    </a:cubicBezTo>
                    <a:cubicBezTo>
                      <a:pt x="62974" y="13129"/>
                      <a:pt x="48927" y="-918"/>
                      <a:pt x="31664" y="-918"/>
                    </a:cubicBezTo>
                    <a:cubicBezTo>
                      <a:pt x="14409" y="-918"/>
                      <a:pt x="354" y="13129"/>
                      <a:pt x="354" y="30388"/>
                    </a:cubicBezTo>
                    <a:moveTo>
                      <a:pt x="9771" y="30388"/>
                    </a:moveTo>
                    <a:cubicBezTo>
                      <a:pt x="9771" y="18317"/>
                      <a:pt x="19598" y="8500"/>
                      <a:pt x="31664" y="8500"/>
                    </a:cubicBezTo>
                    <a:cubicBezTo>
                      <a:pt x="43730" y="8500"/>
                      <a:pt x="53553" y="18317"/>
                      <a:pt x="53553" y="30388"/>
                    </a:cubicBezTo>
                    <a:cubicBezTo>
                      <a:pt x="53553" y="42447"/>
                      <a:pt x="43730" y="52270"/>
                      <a:pt x="31664" y="52270"/>
                    </a:cubicBezTo>
                    <a:cubicBezTo>
                      <a:pt x="19598" y="52270"/>
                      <a:pt x="9771" y="42447"/>
                      <a:pt x="9771" y="3038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77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45" name=": OFF">
            <a:extLst>
              <a:ext uri="{FF2B5EF4-FFF2-40B4-BE49-F238E27FC236}">
                <a16:creationId xmlns:a16="http://schemas.microsoft.com/office/drawing/2014/main" id="{A9A5CD38-10DC-442A-894B-7833EDB748AC}"/>
              </a:ext>
            </a:extLst>
          </p:cNvPr>
          <p:cNvGrpSpPr/>
          <p:nvPr/>
        </p:nvGrpSpPr>
        <p:grpSpPr>
          <a:xfrm>
            <a:off x="2096725" y="3420437"/>
            <a:ext cx="2178240" cy="914400"/>
            <a:chOff x="1311553" y="3696875"/>
            <a:chExt cx="1828800" cy="914400"/>
          </a:xfrm>
          <a:effectLst>
            <a:outerShdw blurRad="254000" dist="355600" dir="5400000" sx="90000" sy="-19000" rotWithShape="0">
              <a:prstClr val="black">
                <a:alpha val="25000"/>
              </a:prstClr>
            </a:outerShdw>
          </a:effectLst>
          <a:scene3d>
            <a:camera prst="perspectiveFront" fov="7200000">
              <a:rot lat="1800000" lon="0" rev="0"/>
            </a:camera>
            <a:lightRig rig="threePt" dir="t"/>
          </a:scene3d>
        </p:grpSpPr>
        <p:sp>
          <p:nvSpPr>
            <p:cNvPr id="46" name="clock">
              <a:extLst>
                <a:ext uri="{FF2B5EF4-FFF2-40B4-BE49-F238E27FC236}">
                  <a16:creationId xmlns:a16="http://schemas.microsoft.com/office/drawing/2014/main" id="{3C9D02B1-E043-44E6-8AA8-C2B3452AA1AD}"/>
                </a:ext>
              </a:extLst>
            </p:cNvPr>
            <p:cNvSpPr txBox="1"/>
            <p:nvPr/>
          </p:nvSpPr>
          <p:spPr>
            <a:xfrm>
              <a:off x="1311553" y="3696875"/>
              <a:ext cx="1828800" cy="914400"/>
            </a:xfrm>
            <a:prstGeom prst="roundRect">
              <a:avLst/>
            </a:prstGeom>
            <a:solidFill>
              <a:schemeClr val="bg1"/>
            </a:solidFill>
            <a:sp3d extrusionH="1016000" prstMaterial="plastic">
              <a:bevelT w="146050" prst="hardEdge"/>
              <a:bevelB/>
            </a:sp3d>
          </p:spPr>
          <p:txBody>
            <a:bodyPr wrap="square" tIns="0" bIns="91440" rtlCol="0" anchor="t" anchorCtr="0">
              <a:spAutoFit/>
            </a:bodyPr>
            <a:lstStyle/>
            <a:p>
              <a:pPr algn="ctr"/>
              <a:endParaRPr lang="en-GB" sz="3600" dirty="0">
                <a:solidFill>
                  <a:srgbClr val="FF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Digital-7 Italic" panose="02000000000000000000" pitchFamily="2" charset="0"/>
              </a:endParaRPr>
            </a:p>
          </p:txBody>
        </p:sp>
        <p:sp>
          <p:nvSpPr>
            <p:cNvPr id="47" name="1200">
              <a:extLst>
                <a:ext uri="{FF2B5EF4-FFF2-40B4-BE49-F238E27FC236}">
                  <a16:creationId xmlns:a16="http://schemas.microsoft.com/office/drawing/2014/main" id="{64320FA4-9F1F-4826-87C1-E30B9152EB20}"/>
                </a:ext>
              </a:extLst>
            </p:cNvPr>
            <p:cNvSpPr txBox="1"/>
            <p:nvPr/>
          </p:nvSpPr>
          <p:spPr>
            <a:xfrm>
              <a:off x="1631593" y="3834035"/>
              <a:ext cx="1188720" cy="61293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glow rad="101600">
                <a:schemeClr val="accent1">
                  <a:alpha val="40000"/>
                </a:schemeClr>
              </a:glow>
            </a:effectLst>
            <a:sp3d prstMaterial="metal">
              <a:bevelT w="12700" h="19050"/>
            </a:sp3d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Digital-7 Italic" panose="02000000000000000000" pitchFamily="2" charset="0"/>
                </a:rPr>
                <a:t>12</a:t>
              </a:r>
              <a:r>
                <a:rPr lang="en-GB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Digital-7 Italic" panose="02000000000000000000" pitchFamily="2" charset="0"/>
                </a:rPr>
                <a:t>:</a:t>
              </a:r>
              <a:r>
                <a:rPr lang="en-GB" sz="36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Digital-7 Italic" panose="02000000000000000000" pitchFamily="2" charset="0"/>
                </a:rPr>
                <a:t>00</a:t>
              </a:r>
              <a:r>
                <a:rPr lang="en-GB" sz="8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PL385 Unicode" panose="020B0709000202000203" pitchFamily="49" charset="0"/>
                </a:rPr>
                <a:t>⌶</a:t>
              </a:r>
            </a:p>
          </p:txBody>
        </p:sp>
        <p:grpSp>
          <p:nvGrpSpPr>
            <p:cNvPr id="48" name="DYALOG">
              <a:extLst>
                <a:ext uri="{FF2B5EF4-FFF2-40B4-BE49-F238E27FC236}">
                  <a16:creationId xmlns:a16="http://schemas.microsoft.com/office/drawing/2014/main" id="{7E099BAD-AA7A-437D-89C3-82C7B7BC8570}"/>
                </a:ext>
              </a:extLst>
            </p:cNvPr>
            <p:cNvGrpSpPr/>
            <p:nvPr/>
          </p:nvGrpSpPr>
          <p:grpSpPr>
            <a:xfrm>
              <a:off x="2029149" y="3880137"/>
              <a:ext cx="393609" cy="64003"/>
              <a:chOff x="1846335" y="3880137"/>
              <a:chExt cx="393609" cy="64003"/>
            </a:xfrm>
            <a:solidFill>
              <a:srgbClr val="FFFFFF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98254E4-A242-4871-A75E-8C90E02311CE}"/>
                  </a:ext>
                </a:extLst>
              </p:cNvPr>
              <p:cNvSpPr/>
              <p:nvPr/>
            </p:nvSpPr>
            <p:spPr>
              <a:xfrm flipV="1">
                <a:off x="1909680" y="3880225"/>
                <a:ext cx="68237" cy="63915"/>
              </a:xfrm>
              <a:custGeom>
                <a:avLst/>
                <a:gdLst>
                  <a:gd name="connsiteX0" fmla="*/ 68540 w 68237"/>
                  <a:gd name="connsiteY0" fmla="*/ 64040 h 63915"/>
                  <a:gd name="connsiteX1" fmla="*/ 57874 w 68237"/>
                  <a:gd name="connsiteY1" fmla="*/ 64040 h 63915"/>
                  <a:gd name="connsiteX2" fmla="*/ 34370 w 68237"/>
                  <a:gd name="connsiteY2" fmla="*/ 21424 h 63915"/>
                  <a:gd name="connsiteX3" fmla="*/ 10978 w 68237"/>
                  <a:gd name="connsiteY3" fmla="*/ 63880 h 63915"/>
                  <a:gd name="connsiteX4" fmla="*/ 302 w 68237"/>
                  <a:gd name="connsiteY4" fmla="*/ 64040 h 63915"/>
                  <a:gd name="connsiteX5" fmla="*/ 29647 w 68237"/>
                  <a:gd name="connsiteY5" fmla="*/ 10479 h 63915"/>
                  <a:gd name="connsiteX6" fmla="*/ 29647 w 68237"/>
                  <a:gd name="connsiteY6" fmla="*/ 124 h 63915"/>
                  <a:gd name="connsiteX7" fmla="*/ 39054 w 68237"/>
                  <a:gd name="connsiteY7" fmla="*/ 124 h 63915"/>
                  <a:gd name="connsiteX8" fmla="*/ 39054 w 68237"/>
                  <a:gd name="connsiteY8" fmla="*/ 10422 h 63915"/>
                  <a:gd name="connsiteX9" fmla="*/ 68540 w 68237"/>
                  <a:gd name="connsiteY9" fmla="*/ 64040 h 6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237" h="63915">
                    <a:moveTo>
                      <a:pt x="68540" y="64040"/>
                    </a:moveTo>
                    <a:lnTo>
                      <a:pt x="57874" y="64040"/>
                    </a:lnTo>
                    <a:cubicBezTo>
                      <a:pt x="57874" y="64040"/>
                      <a:pt x="40565" y="32690"/>
                      <a:pt x="34370" y="21424"/>
                    </a:cubicBezTo>
                    <a:cubicBezTo>
                      <a:pt x="28188" y="32677"/>
                      <a:pt x="10978" y="63880"/>
                      <a:pt x="10978" y="63880"/>
                    </a:cubicBezTo>
                    <a:lnTo>
                      <a:pt x="302" y="64040"/>
                    </a:lnTo>
                    <a:lnTo>
                      <a:pt x="29647" y="10479"/>
                    </a:lnTo>
                    <a:lnTo>
                      <a:pt x="29647" y="124"/>
                    </a:lnTo>
                    <a:lnTo>
                      <a:pt x="39054" y="124"/>
                    </a:lnTo>
                    <a:lnTo>
                      <a:pt x="39054" y="10422"/>
                    </a:lnTo>
                    <a:lnTo>
                      <a:pt x="68540" y="640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92A0479-04E6-498F-835A-7D226DB8F1AD}"/>
                  </a:ext>
                </a:extLst>
              </p:cNvPr>
              <p:cNvSpPr/>
              <p:nvPr/>
            </p:nvSpPr>
            <p:spPr>
              <a:xfrm flipV="1">
                <a:off x="1973291" y="3880137"/>
                <a:ext cx="68973" cy="62941"/>
              </a:xfrm>
              <a:custGeom>
                <a:avLst/>
                <a:gdLst>
                  <a:gd name="connsiteX0" fmla="*/ 394 w 68973"/>
                  <a:gd name="connsiteY0" fmla="*/ 148 h 62941"/>
                  <a:gd name="connsiteX1" fmla="*/ 11143 w 68973"/>
                  <a:gd name="connsiteY1" fmla="*/ 244 h 62941"/>
                  <a:gd name="connsiteX2" fmla="*/ 34859 w 68973"/>
                  <a:gd name="connsiteY2" fmla="*/ 43453 h 62941"/>
                  <a:gd name="connsiteX3" fmla="*/ 58804 w 68973"/>
                  <a:gd name="connsiteY3" fmla="*/ 48 h 62941"/>
                  <a:gd name="connsiteX4" fmla="*/ 69367 w 68973"/>
                  <a:gd name="connsiteY4" fmla="*/ 148 h 62941"/>
                  <a:gd name="connsiteX5" fmla="*/ 34872 w 68973"/>
                  <a:gd name="connsiteY5" fmla="*/ 62989 h 62941"/>
                  <a:gd name="connsiteX6" fmla="*/ 394 w 68973"/>
                  <a:gd name="connsiteY6" fmla="*/ 148 h 6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73" h="62941">
                    <a:moveTo>
                      <a:pt x="394" y="148"/>
                    </a:moveTo>
                    <a:lnTo>
                      <a:pt x="11143" y="244"/>
                    </a:lnTo>
                    <a:cubicBezTo>
                      <a:pt x="11143" y="244"/>
                      <a:pt x="28651" y="32183"/>
                      <a:pt x="34859" y="43453"/>
                    </a:cubicBezTo>
                    <a:cubicBezTo>
                      <a:pt x="41051" y="32196"/>
                      <a:pt x="58804" y="48"/>
                      <a:pt x="58804" y="48"/>
                    </a:cubicBezTo>
                    <a:lnTo>
                      <a:pt x="69367" y="148"/>
                    </a:lnTo>
                    <a:lnTo>
                      <a:pt x="34872" y="62989"/>
                    </a:lnTo>
                    <a:lnTo>
                      <a:pt x="394" y="1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DE9E438-4332-4844-AC30-FB9E60E02CD2}"/>
                  </a:ext>
                </a:extLst>
              </p:cNvPr>
              <p:cNvSpPr/>
              <p:nvPr/>
            </p:nvSpPr>
            <p:spPr>
              <a:xfrm flipV="1">
                <a:off x="2058350" y="3880599"/>
                <a:ext cx="41061" cy="62450"/>
              </a:xfrm>
              <a:custGeom>
                <a:avLst/>
                <a:gdLst>
                  <a:gd name="connsiteX0" fmla="*/ 602 w 41061"/>
                  <a:gd name="connsiteY0" fmla="*/ 62572 h 62450"/>
                  <a:gd name="connsiteX1" fmla="*/ 602 w 41061"/>
                  <a:gd name="connsiteY1" fmla="*/ 122 h 62450"/>
                  <a:gd name="connsiteX2" fmla="*/ 41663 w 41061"/>
                  <a:gd name="connsiteY2" fmla="*/ 122 h 62450"/>
                  <a:gd name="connsiteX3" fmla="*/ 41663 w 41061"/>
                  <a:gd name="connsiteY3" fmla="*/ 9493 h 62450"/>
                  <a:gd name="connsiteX4" fmla="*/ 9972 w 41061"/>
                  <a:gd name="connsiteY4" fmla="*/ 9493 h 62450"/>
                  <a:gd name="connsiteX5" fmla="*/ 9972 w 41061"/>
                  <a:gd name="connsiteY5" fmla="*/ 62572 h 62450"/>
                  <a:gd name="connsiteX6" fmla="*/ 602 w 41061"/>
                  <a:gd name="connsiteY6" fmla="*/ 62572 h 6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61" h="62450">
                    <a:moveTo>
                      <a:pt x="602" y="62572"/>
                    </a:moveTo>
                    <a:lnTo>
                      <a:pt x="602" y="122"/>
                    </a:lnTo>
                    <a:lnTo>
                      <a:pt x="41663" y="122"/>
                    </a:lnTo>
                    <a:lnTo>
                      <a:pt x="41663" y="9493"/>
                    </a:lnTo>
                    <a:lnTo>
                      <a:pt x="9972" y="9493"/>
                    </a:lnTo>
                    <a:lnTo>
                      <a:pt x="9972" y="62572"/>
                    </a:lnTo>
                    <a:lnTo>
                      <a:pt x="602" y="6257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F780A0F-0393-4AC6-89CB-FAB66C633580}"/>
                  </a:ext>
                </a:extLst>
              </p:cNvPr>
              <p:cNvSpPr/>
              <p:nvPr/>
            </p:nvSpPr>
            <p:spPr>
              <a:xfrm flipV="1">
                <a:off x="2181633" y="3880250"/>
                <a:ext cx="58310" cy="63600"/>
              </a:xfrm>
              <a:custGeom>
                <a:avLst/>
                <a:gdLst>
                  <a:gd name="connsiteX0" fmla="*/ 35287 w 58310"/>
                  <a:gd name="connsiteY0" fmla="*/ 63724 h 63600"/>
                  <a:gd name="connsiteX1" fmla="*/ 987 w 58310"/>
                  <a:gd name="connsiteY1" fmla="*/ 31921 h 63600"/>
                  <a:gd name="connsiteX2" fmla="*/ 9705 w 58310"/>
                  <a:gd name="connsiteY2" fmla="*/ 10011 h 63600"/>
                  <a:gd name="connsiteX3" fmla="*/ 35287 w 58310"/>
                  <a:gd name="connsiteY3" fmla="*/ 123 h 63600"/>
                  <a:gd name="connsiteX4" fmla="*/ 59212 w 58310"/>
                  <a:gd name="connsiteY4" fmla="*/ 123 h 63600"/>
                  <a:gd name="connsiteX5" fmla="*/ 59212 w 58310"/>
                  <a:gd name="connsiteY5" fmla="*/ 17055 h 63600"/>
                  <a:gd name="connsiteX6" fmla="*/ 49828 w 58310"/>
                  <a:gd name="connsiteY6" fmla="*/ 17055 h 63600"/>
                  <a:gd name="connsiteX7" fmla="*/ 49828 w 58310"/>
                  <a:gd name="connsiteY7" fmla="*/ 9494 h 63600"/>
                  <a:gd name="connsiteX8" fmla="*/ 35287 w 58310"/>
                  <a:gd name="connsiteY8" fmla="*/ 9494 h 63600"/>
                  <a:gd name="connsiteX9" fmla="*/ 10352 w 58310"/>
                  <a:gd name="connsiteY9" fmla="*/ 31921 h 63600"/>
                  <a:gd name="connsiteX10" fmla="*/ 35287 w 58310"/>
                  <a:gd name="connsiteY10" fmla="*/ 54351 h 63600"/>
                  <a:gd name="connsiteX11" fmla="*/ 59298 w 58310"/>
                  <a:gd name="connsiteY11" fmla="*/ 54351 h 63600"/>
                  <a:gd name="connsiteX12" fmla="*/ 59298 w 58310"/>
                  <a:gd name="connsiteY12" fmla="*/ 63724 h 63600"/>
                  <a:gd name="connsiteX13" fmla="*/ 35287 w 58310"/>
                  <a:gd name="connsiteY13" fmla="*/ 63724 h 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310" h="63600">
                    <a:moveTo>
                      <a:pt x="35287" y="63724"/>
                    </a:moveTo>
                    <a:cubicBezTo>
                      <a:pt x="12767" y="63724"/>
                      <a:pt x="987" y="47728"/>
                      <a:pt x="987" y="31921"/>
                    </a:cubicBezTo>
                    <a:cubicBezTo>
                      <a:pt x="987" y="23591"/>
                      <a:pt x="4077" y="15811"/>
                      <a:pt x="9705" y="10011"/>
                    </a:cubicBezTo>
                    <a:cubicBezTo>
                      <a:pt x="15996" y="3541"/>
                      <a:pt x="24846" y="123"/>
                      <a:pt x="35287" y="123"/>
                    </a:cubicBezTo>
                    <a:lnTo>
                      <a:pt x="59212" y="123"/>
                    </a:lnTo>
                    <a:lnTo>
                      <a:pt x="59212" y="17055"/>
                    </a:lnTo>
                    <a:lnTo>
                      <a:pt x="49828" y="17055"/>
                    </a:lnTo>
                    <a:lnTo>
                      <a:pt x="49828" y="9494"/>
                    </a:lnTo>
                    <a:lnTo>
                      <a:pt x="35287" y="9494"/>
                    </a:lnTo>
                    <a:cubicBezTo>
                      <a:pt x="18160" y="9494"/>
                      <a:pt x="10352" y="21115"/>
                      <a:pt x="10352" y="31921"/>
                    </a:cubicBezTo>
                    <a:cubicBezTo>
                      <a:pt x="10352" y="42726"/>
                      <a:pt x="18160" y="54351"/>
                      <a:pt x="35287" y="54351"/>
                    </a:cubicBezTo>
                    <a:lnTo>
                      <a:pt x="59298" y="54351"/>
                    </a:lnTo>
                    <a:lnTo>
                      <a:pt x="59298" y="63724"/>
                    </a:lnTo>
                    <a:lnTo>
                      <a:pt x="35287" y="637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7DA165-2365-4731-89EE-1DCCDF2983CB}"/>
                  </a:ext>
                </a:extLst>
              </p:cNvPr>
              <p:cNvSpPr/>
              <p:nvPr/>
            </p:nvSpPr>
            <p:spPr>
              <a:xfrm>
                <a:off x="1846335" y="3880255"/>
                <a:ext cx="58310" cy="63602"/>
              </a:xfrm>
              <a:custGeom>
                <a:avLst/>
                <a:gdLst>
                  <a:gd name="connsiteX0" fmla="*/ 120 w 58310"/>
                  <a:gd name="connsiteY0" fmla="*/ -917 h 63602"/>
                  <a:gd name="connsiteX1" fmla="*/ 120 w 58310"/>
                  <a:gd name="connsiteY1" fmla="*/ 16018 h 63602"/>
                  <a:gd name="connsiteX2" fmla="*/ 9497 w 58310"/>
                  <a:gd name="connsiteY2" fmla="*/ 16018 h 63602"/>
                  <a:gd name="connsiteX3" fmla="*/ 9497 w 58310"/>
                  <a:gd name="connsiteY3" fmla="*/ 8452 h 63602"/>
                  <a:gd name="connsiteX4" fmla="*/ 24034 w 58310"/>
                  <a:gd name="connsiteY4" fmla="*/ 8452 h 63602"/>
                  <a:gd name="connsiteX5" fmla="*/ 42898 w 58310"/>
                  <a:gd name="connsiteY5" fmla="*/ 15507 h 63602"/>
                  <a:gd name="connsiteX6" fmla="*/ 48981 w 58310"/>
                  <a:gd name="connsiteY6" fmla="*/ 30878 h 63602"/>
                  <a:gd name="connsiteX7" fmla="*/ 24034 w 58310"/>
                  <a:gd name="connsiteY7" fmla="*/ 53312 h 63602"/>
                  <a:gd name="connsiteX8" fmla="*/ 34 w 58310"/>
                  <a:gd name="connsiteY8" fmla="*/ 53312 h 63602"/>
                  <a:gd name="connsiteX9" fmla="*/ 34 w 58310"/>
                  <a:gd name="connsiteY9" fmla="*/ 62685 h 63602"/>
                  <a:gd name="connsiteX10" fmla="*/ 24034 w 58310"/>
                  <a:gd name="connsiteY10" fmla="*/ 62685 h 63602"/>
                  <a:gd name="connsiteX11" fmla="*/ 58345 w 58310"/>
                  <a:gd name="connsiteY11" fmla="*/ 30878 h 63602"/>
                  <a:gd name="connsiteX12" fmla="*/ 49617 w 58310"/>
                  <a:gd name="connsiteY12" fmla="*/ 8977 h 63602"/>
                  <a:gd name="connsiteX13" fmla="*/ 24034 w 58310"/>
                  <a:gd name="connsiteY13" fmla="*/ -917 h 63602"/>
                  <a:gd name="connsiteX14" fmla="*/ 120 w 58310"/>
                  <a:gd name="connsiteY14" fmla="*/ -917 h 6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310" h="63602">
                    <a:moveTo>
                      <a:pt x="120" y="-917"/>
                    </a:moveTo>
                    <a:lnTo>
                      <a:pt x="120" y="16018"/>
                    </a:lnTo>
                    <a:lnTo>
                      <a:pt x="9497" y="16018"/>
                    </a:lnTo>
                    <a:lnTo>
                      <a:pt x="9497" y="8452"/>
                    </a:lnTo>
                    <a:lnTo>
                      <a:pt x="24034" y="8452"/>
                    </a:lnTo>
                    <a:cubicBezTo>
                      <a:pt x="31897" y="8452"/>
                      <a:pt x="38417" y="10896"/>
                      <a:pt x="42898" y="15507"/>
                    </a:cubicBezTo>
                    <a:cubicBezTo>
                      <a:pt x="46819" y="19547"/>
                      <a:pt x="48981" y="25010"/>
                      <a:pt x="48981" y="30878"/>
                    </a:cubicBezTo>
                    <a:cubicBezTo>
                      <a:pt x="48981" y="41683"/>
                      <a:pt x="41175" y="53312"/>
                      <a:pt x="24034" y="53312"/>
                    </a:cubicBezTo>
                    <a:lnTo>
                      <a:pt x="34" y="53312"/>
                    </a:lnTo>
                    <a:lnTo>
                      <a:pt x="34" y="62685"/>
                    </a:lnTo>
                    <a:lnTo>
                      <a:pt x="24034" y="62685"/>
                    </a:lnTo>
                    <a:cubicBezTo>
                      <a:pt x="46564" y="62685"/>
                      <a:pt x="58345" y="46693"/>
                      <a:pt x="58345" y="30878"/>
                    </a:cubicBezTo>
                    <a:cubicBezTo>
                      <a:pt x="58345" y="22557"/>
                      <a:pt x="55249" y="14777"/>
                      <a:pt x="49617" y="8977"/>
                    </a:cubicBezTo>
                    <a:cubicBezTo>
                      <a:pt x="43336" y="2507"/>
                      <a:pt x="34486" y="-917"/>
                      <a:pt x="24034" y="-917"/>
                    </a:cubicBezTo>
                    <a:lnTo>
                      <a:pt x="120" y="-9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77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91E316A-C117-4524-9B85-54B52F6D3F75}"/>
                  </a:ext>
                </a:extLst>
              </p:cNvPr>
              <p:cNvSpPr/>
              <p:nvPr/>
            </p:nvSpPr>
            <p:spPr>
              <a:xfrm>
                <a:off x="2105947" y="3880417"/>
                <a:ext cx="62619" cy="62608"/>
              </a:xfrm>
              <a:custGeom>
                <a:avLst/>
                <a:gdLst>
                  <a:gd name="connsiteX0" fmla="*/ 354 w 62619"/>
                  <a:gd name="connsiteY0" fmla="*/ 30388 h 62608"/>
                  <a:gd name="connsiteX1" fmla="*/ 31664 w 62619"/>
                  <a:gd name="connsiteY1" fmla="*/ 61691 h 62608"/>
                  <a:gd name="connsiteX2" fmla="*/ 62974 w 62619"/>
                  <a:gd name="connsiteY2" fmla="*/ 30388 h 62608"/>
                  <a:gd name="connsiteX3" fmla="*/ 31664 w 62619"/>
                  <a:gd name="connsiteY3" fmla="*/ -918 h 62608"/>
                  <a:gd name="connsiteX4" fmla="*/ 354 w 62619"/>
                  <a:gd name="connsiteY4" fmla="*/ 30388 h 62608"/>
                  <a:gd name="connsiteX5" fmla="*/ 9771 w 62619"/>
                  <a:gd name="connsiteY5" fmla="*/ 30388 h 62608"/>
                  <a:gd name="connsiteX6" fmla="*/ 31664 w 62619"/>
                  <a:gd name="connsiteY6" fmla="*/ 8500 h 62608"/>
                  <a:gd name="connsiteX7" fmla="*/ 53553 w 62619"/>
                  <a:gd name="connsiteY7" fmla="*/ 30388 h 62608"/>
                  <a:gd name="connsiteX8" fmla="*/ 31664 w 62619"/>
                  <a:gd name="connsiteY8" fmla="*/ 52270 h 62608"/>
                  <a:gd name="connsiteX9" fmla="*/ 9771 w 62619"/>
                  <a:gd name="connsiteY9" fmla="*/ 30388 h 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619" h="62608">
                    <a:moveTo>
                      <a:pt x="354" y="30388"/>
                    </a:moveTo>
                    <a:cubicBezTo>
                      <a:pt x="354" y="47648"/>
                      <a:pt x="14409" y="61691"/>
                      <a:pt x="31664" y="61691"/>
                    </a:cubicBezTo>
                    <a:cubicBezTo>
                      <a:pt x="48927" y="61691"/>
                      <a:pt x="62974" y="47648"/>
                      <a:pt x="62974" y="30388"/>
                    </a:cubicBezTo>
                    <a:cubicBezTo>
                      <a:pt x="62974" y="13129"/>
                      <a:pt x="48927" y="-918"/>
                      <a:pt x="31664" y="-918"/>
                    </a:cubicBezTo>
                    <a:cubicBezTo>
                      <a:pt x="14409" y="-918"/>
                      <a:pt x="354" y="13129"/>
                      <a:pt x="354" y="30388"/>
                    </a:cubicBezTo>
                    <a:moveTo>
                      <a:pt x="9771" y="30388"/>
                    </a:moveTo>
                    <a:cubicBezTo>
                      <a:pt x="9771" y="18317"/>
                      <a:pt x="19598" y="8500"/>
                      <a:pt x="31664" y="8500"/>
                    </a:cubicBezTo>
                    <a:cubicBezTo>
                      <a:pt x="43730" y="8500"/>
                      <a:pt x="53553" y="18317"/>
                      <a:pt x="53553" y="30388"/>
                    </a:cubicBezTo>
                    <a:cubicBezTo>
                      <a:pt x="53553" y="42447"/>
                      <a:pt x="43730" y="52270"/>
                      <a:pt x="31664" y="52270"/>
                    </a:cubicBezTo>
                    <a:cubicBezTo>
                      <a:pt x="19598" y="52270"/>
                      <a:pt x="9771" y="42447"/>
                      <a:pt x="9771" y="3038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77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56" name="2s">
            <a:hlinkClick r:id="" action="ppaction://media"/>
            <a:extLst>
              <a:ext uri="{FF2B5EF4-FFF2-40B4-BE49-F238E27FC236}">
                <a16:creationId xmlns:a16="http://schemas.microsoft.com/office/drawing/2014/main" id="{DF4DF9B6-5C73-4FB4-AC79-52C12E02A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2" time="0"/>
                    <p14:bmk name="Bookmark 1" time="100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62210" y="3557597"/>
            <a:ext cx="487363" cy="487363"/>
          </a:xfrm>
          <a:prstGeom prst="rect">
            <a:avLst/>
          </a:prstGeom>
        </p:spPr>
      </p:pic>
      <p:sp>
        <p:nvSpPr>
          <p:cNvPr id="57" name="Content Fade">
            <a:extLst>
              <a:ext uri="{FF2B5EF4-FFF2-40B4-BE49-F238E27FC236}">
                <a16:creationId xmlns:a16="http://schemas.microsoft.com/office/drawing/2014/main" id="{DDB6EBA0-E3C1-41E9-837C-72C525317805}"/>
              </a:ext>
            </a:extLst>
          </p:cNvPr>
          <p:cNvSpPr txBox="1">
            <a:spLocks/>
          </p:cNvSpPr>
          <p:nvPr/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b="1" dirty="0">
              <a:latin typeface="Sarabun" panose="00000500000000000000" pitchFamily="2" charset="-34"/>
              <a:ea typeface="+mj-ea"/>
              <a:cs typeface="+mj-cs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>
                <a:latin typeface="APL385 Unicode" panose="020B0709000202000203" pitchFamily="49" charset="0"/>
              </a:rPr>
              <a:t>format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>
                <a:latin typeface="APL385 Unicode" panose="020B0709000202000203" pitchFamily="49" charset="0"/>
              </a:rPr>
              <a:t>format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code 1 ⎕DT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dateTimes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pic>
        <p:nvPicPr>
          <p:cNvPr id="58" name="Wikipedia">
            <a:extLst>
              <a:ext uri="{FF2B5EF4-FFF2-40B4-BE49-F238E27FC236}">
                <a16:creationId xmlns:a16="http://schemas.microsoft.com/office/drawing/2014/main" id="{46657BE5-AD8B-4769-BB7C-710F76CDB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9D4CDC27-BC52-4AB5-A76F-809AAD2B7708}"/>
              </a:ext>
            </a:extLst>
          </p:cNvPr>
          <p:cNvSpPr/>
          <p:nvPr/>
        </p:nvSpPr>
        <p:spPr>
          <a:xfrm>
            <a:off x="3356865" y="66711"/>
            <a:ext cx="1125125" cy="482168"/>
          </a:xfrm>
          <a:custGeom>
            <a:avLst/>
            <a:gdLst>
              <a:gd name="connsiteX0" fmla="*/ 0 w 1125125"/>
              <a:gd name="connsiteY0" fmla="*/ 241084 h 482168"/>
              <a:gd name="connsiteX1" fmla="*/ 562563 w 1125125"/>
              <a:gd name="connsiteY1" fmla="*/ 0 h 482168"/>
              <a:gd name="connsiteX2" fmla="*/ 1125126 w 1125125"/>
              <a:gd name="connsiteY2" fmla="*/ 241084 h 482168"/>
              <a:gd name="connsiteX3" fmla="*/ 562563 w 1125125"/>
              <a:gd name="connsiteY3" fmla="*/ 482168 h 482168"/>
              <a:gd name="connsiteX4" fmla="*/ 0 w 1125125"/>
              <a:gd name="connsiteY4" fmla="*/ 241084 h 48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125" h="482168" extrusionOk="0">
                <a:moveTo>
                  <a:pt x="0" y="241084"/>
                </a:moveTo>
                <a:cubicBezTo>
                  <a:pt x="-32296" y="88016"/>
                  <a:pt x="209801" y="15788"/>
                  <a:pt x="562563" y="0"/>
                </a:cubicBezTo>
                <a:cubicBezTo>
                  <a:pt x="900641" y="5765"/>
                  <a:pt x="1086033" y="109180"/>
                  <a:pt x="1125126" y="241084"/>
                </a:cubicBezTo>
                <a:cubicBezTo>
                  <a:pt x="1098134" y="400590"/>
                  <a:pt x="860518" y="552584"/>
                  <a:pt x="562563" y="482168"/>
                </a:cubicBezTo>
                <a:cubicBezTo>
                  <a:pt x="227527" y="468850"/>
                  <a:pt x="27277" y="387264"/>
                  <a:pt x="0" y="241084"/>
                </a:cubicBezTo>
                <a:close/>
              </a:path>
            </a:pathLst>
          </a:custGeom>
          <a:noFill/>
          <a:ln w="76200">
            <a:solidFill>
              <a:srgbClr val="F5822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Chord 59">
            <a:extLst>
              <a:ext uri="{FF2B5EF4-FFF2-40B4-BE49-F238E27FC236}">
                <a16:creationId xmlns:a16="http://schemas.microsoft.com/office/drawing/2014/main" id="{D3532879-5EF3-4E2A-A1A1-C9D1AB98E1E0}"/>
              </a:ext>
            </a:extLst>
          </p:cNvPr>
          <p:cNvSpPr/>
          <p:nvPr/>
        </p:nvSpPr>
        <p:spPr>
          <a:xfrm>
            <a:off x="1736684" y="3021800"/>
            <a:ext cx="1125125" cy="2121700"/>
          </a:xfrm>
          <a:custGeom>
            <a:avLst/>
            <a:gdLst>
              <a:gd name="connsiteX0" fmla="*/ 1074851 w 1125125"/>
              <a:gd name="connsiteY0" fmla="*/ 1499209 h 2121700"/>
              <a:gd name="connsiteX1" fmla="*/ 144987 w 1125125"/>
              <a:gd name="connsiteY1" fmla="*/ 1771724 h 2121700"/>
              <a:gd name="connsiteX2" fmla="*/ 10528 w 1125125"/>
              <a:gd name="connsiteY2" fmla="*/ 856562 h 2121700"/>
              <a:gd name="connsiteX3" fmla="*/ 743074 w 1125125"/>
              <a:gd name="connsiteY3" fmla="*/ 56096 h 2121700"/>
              <a:gd name="connsiteX4" fmla="*/ 847031 w 1125125"/>
              <a:gd name="connsiteY4" fmla="*/ 508271 h 2121700"/>
              <a:gd name="connsiteX5" fmla="*/ 964259 w 1125125"/>
              <a:gd name="connsiteY5" fmla="*/ 1018171 h 2121700"/>
              <a:gd name="connsiteX6" fmla="*/ 1074851 w 1125125"/>
              <a:gd name="connsiteY6" fmla="*/ 1499209 h 212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125" h="2121700" extrusionOk="0">
                <a:moveTo>
                  <a:pt x="1074851" y="1499209"/>
                </a:moveTo>
                <a:cubicBezTo>
                  <a:pt x="870322" y="2172193"/>
                  <a:pt x="369036" y="2356754"/>
                  <a:pt x="144987" y="1771724"/>
                </a:cubicBezTo>
                <a:cubicBezTo>
                  <a:pt x="95365" y="1538199"/>
                  <a:pt x="-41554" y="1185097"/>
                  <a:pt x="10528" y="856562"/>
                </a:cubicBezTo>
                <a:cubicBezTo>
                  <a:pt x="47850" y="254394"/>
                  <a:pt x="406009" y="-68264"/>
                  <a:pt x="743074" y="56096"/>
                </a:cubicBezTo>
                <a:cubicBezTo>
                  <a:pt x="839459" y="243246"/>
                  <a:pt x="809572" y="405199"/>
                  <a:pt x="847031" y="508271"/>
                </a:cubicBezTo>
                <a:cubicBezTo>
                  <a:pt x="884490" y="611343"/>
                  <a:pt x="866615" y="822029"/>
                  <a:pt x="964259" y="1018171"/>
                </a:cubicBezTo>
                <a:cubicBezTo>
                  <a:pt x="1061903" y="1214313"/>
                  <a:pt x="981595" y="1348328"/>
                  <a:pt x="1074851" y="1499209"/>
                </a:cubicBezTo>
                <a:close/>
              </a:path>
            </a:pathLst>
          </a:custGeom>
          <a:noFill/>
          <a:ln w="76200">
            <a:solidFill>
              <a:srgbClr val="F5822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chord">
                    <a:avLst>
                      <a:gd name="adj1" fmla="val 2433191"/>
                      <a:gd name="adj2" fmla="val 1681109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" dur="200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7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699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7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699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00"/>
                                            <p:tgtEl>
                                              <p:spTgt spid="5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00"/>
                                            <p:tgtEl>
                                              <p:spTgt spid="5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1" presetClass="exit" presetSubtype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1" presetClass="exit" presetSubtype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4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4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6"/>
                    </p:tgtEl>
                  </p:cMediaNode>
                </p:audio>
                <p:seq concurrent="1" nextAc="seek">
                  <p:cTn id="48" restart="whenNotActive" fill="hold" evtFilter="cancelBubble" nodeType="interactiveSeq">
                    <p:stCondLst>
                      <p:cond evt="onMediaBookmark" delay="0">
                        <p:tgtEl>
                          <p14:bmkTgt spid="56" bmkName="Bookmar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6" bmkName="Bookmark 2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MediaBookmark" delay="0">
                        <p:tgtEl>
                          <p14:bmkTgt spid="56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6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59" grpId="1" animBg="1"/>
          <p:bldP spid="60" grpId="0" animBg="1"/>
          <p:bldP spid="6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" dur="200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7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699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7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699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00"/>
                                            <p:tgtEl>
                                              <p:spTgt spid="5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00"/>
                                            <p:tgtEl>
                                              <p:spTgt spid="5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1" presetClass="exit" presetSubtype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1" presetClass="exit" presetSubtype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4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4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6"/>
                    </p:tgtEl>
                  </p:cMediaNode>
                </p:audio>
              </p:childTnLst>
            </p:cTn>
          </p:par>
        </p:tnLst>
        <p:bldLst>
          <p:bldP spid="59" grpId="0" animBg="1"/>
          <p:bldP spid="59" grpId="1" animBg="1"/>
          <p:bldP spid="60" grpId="0" animBg="1"/>
          <p:bldP spid="60" grpId="1" animBg="1"/>
        </p:bldLst>
      </p:timing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'YYYY-MM-DD'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497460"/>
      </p:ext>
    </p:extLst>
  </p:cSld>
  <p:clrMapOvr>
    <a:masterClrMapping/>
  </p:clrMapOvr>
  <p:transition spd="med">
    <p:pull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patterns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-DD'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'M'	'6'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'MM'	'06'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'MMM'	'JUN'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'MMMM'	'JUNE'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7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numbers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-DD'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'M'	'6'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'MM'	'06'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'_M'	' 6'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7627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names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-DD'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'MMMM'		'JUNE'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'__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en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__MMMM'	'JUNE'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'__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ru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__MMMM'	'</a:t>
            </a:r>
            <a:r>
              <a:rPr lang="az-Cyrl-AZ" dirty="0">
                <a:solidFill>
                  <a:srgbClr val="494949"/>
                </a:solidFill>
                <a:latin typeface="APL385 Unicode" panose="020B0709000202000203" pitchFamily="49" charset="0"/>
              </a:rPr>
              <a:t>ИЮНЬ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'__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fr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__MMMM'	'JUIN'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endParaRPr lang="en-GB" dirty="0">
              <a:solidFill>
                <a:srgbClr val="494949"/>
              </a:solidFill>
              <a:latin typeface="APL385 Unicode" panose="020B0709000202000203" pitchFamily="49" charset="0"/>
            </a:endParaRP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13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274BA0-F275-BD94-F6A1-F886EFB5EAA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77560719"/>
              </p:ext>
            </p:extLst>
          </p:nvPr>
        </p:nvGraphicFramePr>
        <p:xfrm>
          <a:off x="323528" y="814388"/>
          <a:ext cx="57794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32981">
                  <a:extLst>
                    <a:ext uri="{9D8B030D-6E8A-4147-A177-3AD203B41FA5}">
                      <a16:colId xmlns:a16="http://schemas.microsoft.com/office/drawing/2014/main" val="2918746814"/>
                    </a:ext>
                  </a:extLst>
                </a:gridCol>
                <a:gridCol w="1115291">
                  <a:extLst>
                    <a:ext uri="{9D8B030D-6E8A-4147-A177-3AD203B41FA5}">
                      <a16:colId xmlns:a16="http://schemas.microsoft.com/office/drawing/2014/main" val="4180681873"/>
                    </a:ext>
                  </a:extLst>
                </a:gridCol>
                <a:gridCol w="1544782">
                  <a:extLst>
                    <a:ext uri="{9D8B030D-6E8A-4147-A177-3AD203B41FA5}">
                      <a16:colId xmlns:a16="http://schemas.microsoft.com/office/drawing/2014/main" val="4096853767"/>
                    </a:ext>
                  </a:extLst>
                </a:gridCol>
                <a:gridCol w="1586346">
                  <a:extLst>
                    <a:ext uri="{9D8B030D-6E8A-4147-A177-3AD203B41FA5}">
                      <a16:colId xmlns:a16="http://schemas.microsoft.com/office/drawing/2014/main" val="1909049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Monadic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Dyadic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7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F∘G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 G 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⍺ F G 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24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Behind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F⍛G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(F ⍵) G 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(F ⍺) G 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88773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80ECFE-1957-6D0B-01E9-EBF616CB98F1}"/>
              </a:ext>
            </a:extLst>
          </p:cNvPr>
          <p:cNvSpPr txBox="1">
            <a:spLocks/>
          </p:cNvSpPr>
          <p:nvPr/>
        </p:nvSpPr>
        <p:spPr>
          <a:xfrm>
            <a:off x="323527" y="292067"/>
            <a:ext cx="6998599" cy="429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/>
              <a:t>Function composition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BCABC-EB17-95C0-8BC7-34A5801C9E25}"/>
              </a:ext>
            </a:extLst>
          </p:cNvPr>
          <p:cNvSpPr txBox="1"/>
          <p:nvPr/>
        </p:nvSpPr>
        <p:spPr>
          <a:xfrm>
            <a:off x="323527" y="2571750"/>
            <a:ext cx="63543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Pre-process right argument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	2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⊃∘⎕VFI¨</a:t>
            </a:r>
            <a:r>
              <a:rPr lang="en-GB" dirty="0">
                <a:latin typeface="APL385 Unicode" panose="020B0709000202000203" pitchFamily="49" charset="0"/>
              </a:rPr>
              <a:t> '3 4.2 and 5' '6 7' '12 more'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/>
              <a:t>Pre-process left argument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	array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⍴⍛⍴</a:t>
            </a:r>
            <a:r>
              <a:rPr lang="en-GB" dirty="0">
                <a:latin typeface="APL385 Unicode" panose="020B0709000202000203" pitchFamily="49" charset="0"/>
              </a:rPr>
              <a:t> values</a:t>
            </a:r>
          </a:p>
          <a:p>
            <a:r>
              <a:rPr lang="en-GB" dirty="0"/>
              <a:t>Pre-process same argument</a:t>
            </a:r>
          </a:p>
          <a:p>
            <a:r>
              <a:rPr lang="en-GB" dirty="0"/>
              <a:t>	</a:t>
            </a:r>
            <a:r>
              <a:rPr lang="en-GB" dirty="0">
                <a:latin typeface="APL385 Unicode" panose="020B0709000202000203" pitchFamily="49" charset="0"/>
              </a:rPr>
              <a:t>5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∘&lt;⍛/</a:t>
            </a:r>
            <a:r>
              <a:rPr lang="en-GB" dirty="0">
                <a:latin typeface="APL385 Unicode" panose="020B0709000202000203" pitchFamily="49" charset="0"/>
              </a:rPr>
              <a:t>values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A0162AF-1143-E89D-AE98-64914CF1A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8" y="340302"/>
            <a:ext cx="1947379" cy="1656484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23B4B94A-F074-355A-2ED9-71D7185FF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096798"/>
            <a:ext cx="1947379" cy="1656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47B9DE-5A4B-A589-A8CC-A43D0311221B}"/>
              </a:ext>
            </a:extLst>
          </p:cNvPr>
          <p:cNvSpPr txBox="1"/>
          <p:nvPr/>
        </p:nvSpPr>
        <p:spPr>
          <a:xfrm>
            <a:off x="4953002" y="1926908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G⍨∘F⍨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69C3C-2989-2EC7-4C33-DDD82F56E993}"/>
              </a:ext>
            </a:extLst>
          </p:cNvPr>
          <p:cNvSpPr txBox="1"/>
          <p:nvPr/>
        </p:nvSpPr>
        <p:spPr>
          <a:xfrm>
            <a:off x="4953001" y="4219835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/⍨∘(5∘&lt;)⍨</a:t>
            </a:r>
          </a:p>
        </p:txBody>
      </p:sp>
    </p:spTree>
    <p:extLst>
      <p:ext uri="{BB962C8B-B14F-4D97-AF65-F5344CB8AC3E}">
        <p14:creationId xmlns:p14="http://schemas.microsoft.com/office/powerpoint/2010/main" val="2990582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names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-DD'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endParaRPr lang="en-GB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'June'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'MMMM'	'JUNE'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1441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names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-DD'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	__</a:t>
            </a:r>
            <a:r>
              <a:rPr lang="en-GB" dirty="0" err="1">
                <a:latin typeface="APL385 Unicode" panose="020B0709000202000203" pitchFamily="49" charset="0"/>
              </a:rPr>
              <a:t>en</a:t>
            </a:r>
            <a:r>
              <a:rPr lang="en-GB" dirty="0">
                <a:latin typeface="APL385 Unicode" panose="020B0709000202000203" pitchFamily="49" charset="0"/>
              </a:rPr>
              <a:t>__	__</a:t>
            </a:r>
            <a:r>
              <a:rPr lang="en-GB" dirty="0" err="1">
                <a:latin typeface="APL385 Unicode" panose="020B0709000202000203" pitchFamily="49" charset="0"/>
              </a:rPr>
              <a:t>fr</a:t>
            </a:r>
            <a:r>
              <a:rPr lang="en-GB" dirty="0">
                <a:latin typeface="APL385 Unicode" panose="020B0709000202000203" pitchFamily="49" charset="0"/>
              </a:rPr>
              <a:t>__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endParaRPr lang="en-GB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juin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'June'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Juin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'MMMM'	'JUNE'	'JUIN'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0549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names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-DD'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	__</a:t>
            </a:r>
            <a:r>
              <a:rPr lang="en-GB" dirty="0" err="1">
                <a:latin typeface="APL385 Unicode" panose="020B0709000202000203" pitchFamily="49" charset="0"/>
              </a:rPr>
              <a:t>en</a:t>
            </a:r>
            <a:r>
              <a:rPr lang="en-GB" dirty="0">
                <a:latin typeface="APL385 Unicode" panose="020B0709000202000203" pitchFamily="49" charset="0"/>
              </a:rPr>
              <a:t>__	__</a:t>
            </a:r>
            <a:r>
              <a:rPr lang="en-GB" dirty="0" err="1">
                <a:latin typeface="APL385 Unicode" panose="020B0709000202000203" pitchFamily="49" charset="0"/>
              </a:rPr>
              <a:t>fr</a:t>
            </a:r>
            <a:r>
              <a:rPr lang="en-GB" dirty="0">
                <a:latin typeface="APL385 Unicode" panose="020B0709000202000203" pitchFamily="49" charset="0"/>
              </a:rPr>
              <a:t>__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'_mmm'	'June'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juin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juin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'June'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Juin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'MMMM'	'JUNE'	'JUIN'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713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ordinals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'YYYY-MM-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DD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	__</a:t>
            </a:r>
            <a:r>
              <a:rPr lang="en-GB" dirty="0" err="1">
                <a:latin typeface="APL385 Unicode" panose="020B0709000202000203" pitchFamily="49" charset="0"/>
              </a:rPr>
              <a:t>en</a:t>
            </a:r>
            <a:r>
              <a:rPr lang="en-GB" dirty="0">
                <a:latin typeface="APL385 Unicode" panose="020B0709000202000203" pitchFamily="49" charset="0"/>
              </a:rPr>
              <a:t>__	__</a:t>
            </a:r>
            <a:r>
              <a:rPr lang="en-GB" dirty="0" err="1">
                <a:latin typeface="APL385 Unicode" panose="020B0709000202000203" pitchFamily="49" charset="0"/>
              </a:rPr>
              <a:t>fr</a:t>
            </a:r>
            <a:r>
              <a:rPr lang="en-GB" dirty="0">
                <a:latin typeface="APL385 Unicode" panose="020B0709000202000203" pitchFamily="49" charset="0"/>
              </a:rPr>
              <a:t>__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'D'	'1'	'1'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'Doo'	'1st'	'1er'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'DD'	'11'	'11'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DDoo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'11th'	'11'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0051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ordinals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'YYYY-MM-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DD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	__</a:t>
            </a:r>
            <a:r>
              <a:rPr lang="en-GB" dirty="0" err="1">
                <a:latin typeface="APL385 Unicode" panose="020B0709000202000203" pitchFamily="49" charset="0"/>
              </a:rPr>
              <a:t>en</a:t>
            </a:r>
            <a:r>
              <a:rPr lang="en-GB" dirty="0">
                <a:latin typeface="APL385 Unicode" panose="020B0709000202000203" pitchFamily="49" charset="0"/>
              </a:rPr>
              <a:t>__	__da__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'D'	'1'	'1'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'Doo'	'1st'	'1.'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'DD'	'11'	'11'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DDoo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'11th'	'11.'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1121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12/24 hours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hh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:mm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endParaRPr lang="en-GB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'h'	'16'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't'	'4'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't pp'	'4 pm'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tPP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'4PM'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6131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    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DDoo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YYYY "at" 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hh:mm:ss.fff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11th June 2020 at 16:00:00.000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     '__da__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Dddd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, D. 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"''"YY'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>
                <a:latin typeface="APL385 Unicode" panose="020B0709000202000203" pitchFamily="49" charset="0"/>
              </a:rPr>
              <a:t>Torsdag</a:t>
            </a:r>
            <a:r>
              <a:rPr lang="en-GB" dirty="0">
                <a:latin typeface="APL385 Unicode" panose="020B0709000202000203" pitchFamily="49" charset="0"/>
              </a:rPr>
              <a:t>, 11. </a:t>
            </a:r>
            <a:r>
              <a:rPr lang="en-GB" dirty="0" err="1">
                <a:latin typeface="APL385 Unicode" panose="020B0709000202000203" pitchFamily="49" charset="0"/>
              </a:rPr>
              <a:t>juni</a:t>
            </a:r>
            <a:r>
              <a:rPr lang="en-GB" dirty="0">
                <a:latin typeface="APL385 Unicode" panose="020B0709000202000203" pitchFamily="49" charset="0"/>
              </a:rPr>
              <a:t> '20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     '%ISO%'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2020-06-11T16:00:00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0505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2DF7-1CB5-B7B0-A2A2-E69D1F96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9338" algn="l"/>
              </a:tabLst>
            </a:pPr>
            <a:r>
              <a:rPr lang="en-GB" dirty="0"/>
              <a:t>JSON Convert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⎕JSON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D913-F020-82BE-068E-1AB67228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 ⊂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tables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699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Converting rank&gt;1 arrays to JSON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no need for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>
                <a:solidFill>
                  <a:srgbClr val="0000FF"/>
                </a:solidFill>
                <a:latin typeface="APL385 Unicode" panose="020B0709000202000203" pitchFamily="49" charset="0"/>
              </a:rPr>
              <a:t>↑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/>
              <a:t>and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/>
              <a:t>pre/post-processing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sz="36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3879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</a:t>
            </a:r>
            <a:r>
              <a:rPr lang="en-GB" sz="2400" dirty="0">
                <a:latin typeface="APL385 Unicode" panose="020B0709000202000203" pitchFamily="49" charset="0"/>
              </a:rPr>
              <a:t>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DOMAIN ERROR: JSON export: the right </a:t>
            </a:r>
            <a:r>
              <a:rPr lang="en-GB" sz="2400" dirty="0">
                <a:gradFill>
                  <a:gsLst>
                    <a:gs pos="73000">
                      <a:srgbClr val="000000"/>
                    </a:gs>
                    <a:gs pos="0">
                      <a:schemeClr val="tx1"/>
                    </a:gs>
                    <a:gs pos="93000">
                      <a:schemeClr val="tx1">
                        <a:alpha val="0"/>
                      </a:schemeClr>
                    </a:gs>
                  </a:gsLst>
                  <a:lin ang="0" scaled="0"/>
                </a:gradFill>
                <a:latin typeface="APL385 Unicode" panose="020B0709000202000203" pitchFamily="49" charset="0"/>
              </a:rPr>
              <a:t>argument cannot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⎕JSON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80ECFE-1957-6D0B-01E9-EBF616CB98F1}"/>
              </a:ext>
            </a:extLst>
          </p:cNvPr>
          <p:cNvSpPr txBox="1">
            <a:spLocks/>
          </p:cNvSpPr>
          <p:nvPr/>
        </p:nvSpPr>
        <p:spPr>
          <a:xfrm>
            <a:off x="323527" y="292067"/>
            <a:ext cx="6998599" cy="429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/>
              <a:t>Function composition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BCABC-EB17-95C0-8BC7-34A5801C9E25}"/>
              </a:ext>
            </a:extLst>
          </p:cNvPr>
          <p:cNvSpPr txBox="1"/>
          <p:nvPr/>
        </p:nvSpPr>
        <p:spPr>
          <a:xfrm>
            <a:off x="323527" y="2571750"/>
            <a:ext cx="63543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Post-process result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latin typeface="APL385 Unicode" panose="020B0709000202000203" pitchFamily="49" charset="0"/>
              </a:rPr>
              <a:t>3 4 5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≢⍤,</a:t>
            </a:r>
            <a:r>
              <a:rPr lang="en-GB" dirty="0">
                <a:latin typeface="APL385 Unicode" panose="020B0709000202000203" pitchFamily="49" charset="0"/>
              </a:rPr>
              <a:t> 7 2 9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Pre-process both arguments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	3 4 5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+⍥≢ </a:t>
            </a:r>
            <a:r>
              <a:rPr lang="en-GB" dirty="0">
                <a:solidFill>
                  <a:srgbClr val="3B475E"/>
                </a:solidFill>
                <a:latin typeface="APL385 Unicode" panose="020B0709000202000203" pitchFamily="49" charset="0"/>
              </a:rPr>
              <a:t>7 2 9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0F6631CC-DA60-96CC-1F05-7686F7E16C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901693"/>
              </p:ext>
            </p:extLst>
          </p:nvPr>
        </p:nvGraphicFramePr>
        <p:xfrm>
          <a:off x="323528" y="799318"/>
          <a:ext cx="6268638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1634">
                  <a:extLst>
                    <a:ext uri="{9D8B030D-6E8A-4147-A177-3AD203B41FA5}">
                      <a16:colId xmlns:a16="http://schemas.microsoft.com/office/drawing/2014/main" val="2918746814"/>
                    </a:ext>
                  </a:extLst>
                </a:gridCol>
                <a:gridCol w="1109183">
                  <a:extLst>
                    <a:ext uri="{9D8B030D-6E8A-4147-A177-3AD203B41FA5}">
                      <a16:colId xmlns:a16="http://schemas.microsoft.com/office/drawing/2014/main" val="4180681873"/>
                    </a:ext>
                  </a:extLst>
                </a:gridCol>
                <a:gridCol w="1710745">
                  <a:extLst>
                    <a:ext uri="{9D8B030D-6E8A-4147-A177-3AD203B41FA5}">
                      <a16:colId xmlns:a16="http://schemas.microsoft.com/office/drawing/2014/main" val="4096853767"/>
                    </a:ext>
                  </a:extLst>
                </a:gridCol>
                <a:gridCol w="2007076">
                  <a:extLst>
                    <a:ext uri="{9D8B030D-6E8A-4147-A177-3AD203B41FA5}">
                      <a16:colId xmlns:a16="http://schemas.microsoft.com/office/drawing/2014/main" val="1909049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Monadic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Dyadic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7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F⍤G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 G 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 ⍺ G 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19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F⍥G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 G 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(G ⍺)F(G 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243285"/>
                  </a:ext>
                </a:extLst>
              </a:tr>
            </a:tbl>
          </a:graphicData>
        </a:graphic>
      </p:graphicFrame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C342A11C-72EC-88B2-24FE-8D87ADFE3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87" y="221159"/>
            <a:ext cx="1947381" cy="1656486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EF41C21-4322-5367-852D-E91CB7C50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1877645"/>
            <a:ext cx="1991277" cy="16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36383"/>
      </p:ext>
    </p:extLst>
  </p:cSld>
  <p:clrMapOvr>
    <a:masterClrMapping/>
  </p:clrMapOvr>
  <p:transition spd="slow">
    <p:push dir="u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JSON↓</a:t>
            </a:r>
            <a:r>
              <a:rPr lang="en-GB" sz="2400" dirty="0" err="1">
                <a:latin typeface="APL385 Unicode" panose="020B0709000202000203" pitchFamily="49" charset="0"/>
              </a:rPr>
              <a:t>data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[[1,2,3],[4,5,6]]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22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2 3 4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JSON↓</a:t>
            </a:r>
            <a:r>
              <a:rPr lang="en-GB" sz="2400" dirty="0" err="1">
                <a:latin typeface="APL385 Unicode" panose="020B0709000202000203" pitchFamily="49" charset="0"/>
              </a:rPr>
              <a:t>data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DOMAIN ERROR: JSON export: the right </a:t>
            </a:r>
            <a:r>
              <a:rPr lang="en-GB" sz="2400" dirty="0">
                <a:gradFill>
                  <a:gsLst>
                    <a:gs pos="73000">
                      <a:srgbClr val="000000"/>
                    </a:gs>
                    <a:gs pos="0">
                      <a:schemeClr val="tx1"/>
                    </a:gs>
                    <a:gs pos="93000">
                      <a:schemeClr val="tx1">
                        <a:alpha val="0"/>
                      </a:schemeClr>
                    </a:gs>
                  </a:gsLst>
                  <a:lin ang="0" scaled="0"/>
                </a:gradFill>
                <a:latin typeface="APL385 Unicode" panose="020B0709000202000203" pitchFamily="49" charset="0"/>
              </a:rPr>
              <a:t>argument cannot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⎕JSON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721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2 3 4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⎕JSON↓↓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[[[1,2,3,4],[5,6,7,8],[9,10,11,12]],[[13,14,15,16]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255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600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abc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>
                <a:latin typeface="APL385 Unicode" panose="020B0709000202000203" pitchFamily="49" charset="0"/>
              </a:rPr>
              <a:t>      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⎕JSON↓⍣(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≢⍴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↓⍣(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≢⍴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  <a:b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┌─────┬───┐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│0 1 2│abc│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│3 4 5│   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└─────┴───┘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9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abc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⎕JSON{</a:t>
            </a:r>
            <a:r>
              <a:rPr lang="en-GB" sz="24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=≡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: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≢⍴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:∇↓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∇¨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=≡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: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≢⍴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:∇↓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∇¨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┌─────────────┬───┐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│┌─────┬─────┐│</a:t>
            </a:r>
            <a:r>
              <a:rPr lang="en-GB" sz="2400" dirty="0" err="1">
                <a:latin typeface="APL385 Unicode" panose="020B0709000202000203" pitchFamily="49" charset="0"/>
              </a:rPr>
              <a:t>abc</a:t>
            </a:r>
            <a:r>
              <a:rPr lang="en-GB" sz="2400" dirty="0">
                <a:latin typeface="APL385 Unicode" panose="020B0709000202000203" pitchFamily="49" charset="0"/>
              </a:rPr>
              <a:t>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││0 1 2│3 4 5││   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│└─────┴─────┘│   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└─────────────┴───┘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69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abc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'ns'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NS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'data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⎕JSON{</a:t>
            </a:r>
            <a:r>
              <a:rPr lang="en-GB" sz="24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=≡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: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≢⍴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:∇↓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∇¨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latin typeface="APL385 Unicode" panose="020B0709000202000203" pitchFamily="49" charset="0"/>
              </a:rPr>
              <a:t>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DOMAIN ERROR: JSON export: item "data[1]" </a:t>
            </a:r>
            <a:r>
              <a:rPr lang="en-GB" sz="2400" dirty="0">
                <a:gradFill>
                  <a:gsLst>
                    <a:gs pos="73000">
                      <a:srgbClr val="000000"/>
                    </a:gs>
                    <a:gs pos="0">
                      <a:schemeClr val="tx1"/>
                    </a:gs>
                    <a:gs pos="93000">
                      <a:schemeClr val="tx1">
                        <a:alpha val="0"/>
                      </a:schemeClr>
                    </a:gs>
                  </a:gsLst>
                  <a:lin ang="0" scaled="0"/>
                </a:gradFill>
                <a:latin typeface="APL385 Unicode" panose="020B0709000202000203" pitchFamily="49" charset="0"/>
              </a:rPr>
              <a:t>of </a:t>
            </a:r>
            <a:r>
              <a:rPr lang="en-GB" sz="2400" dirty="0" err="1">
                <a:gradFill>
                  <a:gsLst>
                    <a:gs pos="73000">
                      <a:srgbClr val="000000"/>
                    </a:gs>
                    <a:gs pos="0">
                      <a:schemeClr val="tx1"/>
                    </a:gs>
                    <a:gs pos="93000">
                      <a:schemeClr val="tx1">
                        <a:alpha val="0"/>
                      </a:schemeClr>
                    </a:gs>
                  </a:gsLst>
                  <a:lin ang="0" scaled="0"/>
                </a:gradFill>
                <a:latin typeface="APL385 Unicode" panose="020B0709000202000203" pitchFamily="49" charset="0"/>
              </a:rPr>
              <a:t>thent</a:t>
            </a:r>
            <a:r>
              <a:rPr lang="en-GB" sz="2400" dirty="0">
                <a:gradFill>
                  <a:gsLst>
                    <a:gs pos="73000">
                      <a:srgbClr val="000000"/>
                    </a:gs>
                    <a:gs pos="0">
                      <a:schemeClr val="tx1"/>
                    </a:gs>
                    <a:gs pos="93000">
                      <a:schemeClr val="tx1">
                        <a:alpha val="0"/>
                      </a:schemeClr>
                    </a:gs>
                  </a:gsLst>
                  <a:lin ang="0" scaled="0"/>
                </a:gradFill>
                <a:latin typeface="APL385 Unicode" panose="020B0709000202000203" pitchFamily="49" charset="0"/>
              </a:rPr>
              <a:t> c</a:t>
            </a:r>
            <a:r>
              <a:rPr lang="en-GB" sz="2400" dirty="0">
                <a:latin typeface="APL385 Unicode" panose="020B0709000202000203" pitchFamily="49" charset="0"/>
              </a:rPr>
              <a:t>      ⎕JSON{0=≡⍵:⍵ ⋄ 1&lt;≢⍴⍵:∇↓⍵ ⋄ ∇¨⍵}ns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000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abc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'ns'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NS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'data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'Split'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⊢   </a:t>
            </a:r>
            <a:r>
              <a:rPr lang="en-GB" sz="2400" dirty="0">
                <a:latin typeface="APL385 Unicode" panose="020B0709000202000203" pitchFamily="49" charset="0"/>
              </a:rPr>
              <a:t>ns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{"data":[[[1,2,3],[4,5,6]],"</a:t>
            </a:r>
            <a:r>
              <a:rPr lang="en-GB" sz="2400" dirty="0" err="1">
                <a:latin typeface="APL385 Unicode" panose="020B0709000202000203" pitchFamily="49" charset="0"/>
              </a:rPr>
              <a:t>abc</a:t>
            </a:r>
            <a:r>
              <a:rPr lang="en-GB" sz="2400" dirty="0">
                <a:latin typeface="APL385 Unicode" panose="020B0709000202000203" pitchFamily="49" charset="0"/>
              </a:rPr>
              <a:t>"]}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1255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abc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'ns'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NS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'data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'Split'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⊢   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'Split'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⍣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⊢   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┌─────────────┬───┐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│┌─────┬─────┐│</a:t>
            </a:r>
            <a:r>
              <a:rPr lang="en-GB" sz="2400" dirty="0" err="1">
                <a:latin typeface="APL385 Unicode" panose="020B0709000202000203" pitchFamily="49" charset="0"/>
              </a:rPr>
              <a:t>abc</a:t>
            </a:r>
            <a:r>
              <a:rPr lang="en-GB" sz="2400" dirty="0">
                <a:latin typeface="APL385 Unicode" panose="020B0709000202000203" pitchFamily="49" charset="0"/>
              </a:rPr>
              <a:t>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││0 1 2│3 4 5││   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│└─────┴─────┘│   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└─────────────┴───┘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376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JSON for Humans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sz="36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sz="36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C5E1BE5-962E-4F7D-9FB9-5D0D0CE29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3107" y="1437100"/>
            <a:ext cx="1877786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357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1682-95CC-4954-B578-35B9EAC97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09" y="293859"/>
            <a:ext cx="4410491" cy="40480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Titillium Web" panose="00000500000000000000" pitchFamily="2" charset="0"/>
                <a:ea typeface="+mj-ea"/>
                <a:cs typeface="+mj-cs"/>
              </a:rPr>
              <a:t>	JSON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"Settings": 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"9&amp;11": ["\t", "\u000B"],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"MAXWS": "2GB",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"ROOTDIR":                    "/my-own/root/directory",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": "quote\"me"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DDFC8-1E72-4AAE-AA58-187FEBDC9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221" y="217659"/>
            <a:ext cx="4244280" cy="40480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Titillium Web" panose="00000500000000000000" pitchFamily="2" charset="0"/>
                <a:ea typeface="+mj-ea"/>
                <a:cs typeface="+mj-cs"/>
              </a:rPr>
              <a:t>	JSON5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Settings</a:t>
            </a:r>
            <a:r>
              <a:rPr lang="en-GB" sz="1600" b="1" dirty="0">
                <a:latin typeface="Consolas" panose="020B0609020204030204" pitchFamily="49" charset="0"/>
              </a:rPr>
              <a:t>: {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"9&amp;11"</a:t>
            </a:r>
            <a:r>
              <a:rPr lang="en-GB" sz="1600" b="1" dirty="0">
                <a:latin typeface="Consolas" panose="020B0609020204030204" pitchFamily="49" charset="0"/>
              </a:rPr>
              <a:t>: ["\t", "\v"],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b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</a:b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66D2C0F1-BA1F-4C9D-B1BE-787B42AB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`</a:t>
            </a:r>
          </a:p>
        </p:txBody>
      </p:sp>
      <p:sp>
        <p:nvSpPr>
          <p:cNvPr id="12" name="PiP">
            <a:extLst>
              <a:ext uri="{FF2B5EF4-FFF2-40B4-BE49-F238E27FC236}">
                <a16:creationId xmlns:a16="http://schemas.microsoft.com/office/drawing/2014/main" id="{E2401EE5-D33D-45A0-8A31-729B13D9FBB6}"/>
              </a:ext>
            </a:extLst>
          </p:cNvPr>
          <p:cNvSpPr txBox="1"/>
          <p:nvPr/>
        </p:nvSpPr>
        <p:spPr>
          <a:xfrm>
            <a:off x="5929200" y="2817603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0918FC-2EA3-4ED3-8B05-AF983B2E3501}"/>
              </a:ext>
            </a:extLst>
          </p:cNvPr>
          <p:cNvSpPr/>
          <p:nvPr/>
        </p:nvSpPr>
        <p:spPr>
          <a:xfrm>
            <a:off x="396060" y="1041580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5C76AD-C8E0-4566-8AD1-EE087FDB42C9}"/>
              </a:ext>
            </a:extLst>
          </p:cNvPr>
          <p:cNvSpPr/>
          <p:nvPr/>
        </p:nvSpPr>
        <p:spPr>
          <a:xfrm>
            <a:off x="1396303" y="1047744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A57843-2C88-49B7-9590-8B85194ECB5C}"/>
              </a:ext>
            </a:extLst>
          </p:cNvPr>
          <p:cNvSpPr/>
          <p:nvPr/>
        </p:nvSpPr>
        <p:spPr>
          <a:xfrm>
            <a:off x="656565" y="1314867"/>
            <a:ext cx="731520" cy="2747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31F23C0-814F-4E65-9D4D-726BCAAE9D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80ECFE-1957-6D0B-01E9-EBF616CB98F1}"/>
              </a:ext>
            </a:extLst>
          </p:cNvPr>
          <p:cNvSpPr txBox="1">
            <a:spLocks/>
          </p:cNvSpPr>
          <p:nvPr/>
        </p:nvSpPr>
        <p:spPr>
          <a:xfrm>
            <a:off x="323527" y="292067"/>
            <a:ext cx="6998599" cy="429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/>
              <a:t>Function composition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BCABC-EB17-95C0-8BC7-34A5801C9E25}"/>
              </a:ext>
            </a:extLst>
          </p:cNvPr>
          <p:cNvSpPr txBox="1"/>
          <p:nvPr/>
        </p:nvSpPr>
        <p:spPr>
          <a:xfrm>
            <a:off x="323527" y="2571750"/>
            <a:ext cx="63543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Post-process result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latin typeface="APL385 Unicode" panose="020B0709000202000203" pitchFamily="49" charset="0"/>
              </a:rPr>
              <a:t>3 4 5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(⌊÷)</a:t>
            </a:r>
            <a:r>
              <a:rPr lang="en-GB" dirty="0">
                <a:latin typeface="APL385 Unicode" panose="020B0709000202000203" pitchFamily="49" charset="0"/>
              </a:rPr>
              <a:t> 7 2 9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Pre-process both arguments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	5 2 3.2 8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(≢⍤, ≡ +⍥≢) </a:t>
            </a:r>
            <a:r>
              <a:rPr lang="en-GB" dirty="0">
                <a:solidFill>
                  <a:srgbClr val="3B475E"/>
                </a:solidFill>
                <a:latin typeface="APL385 Unicode" panose="020B0709000202000203" pitchFamily="49" charset="0"/>
              </a:rPr>
              <a:t>'ABCD'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F41C21-4322-5367-852D-E91CB7C50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8440" y="2079716"/>
            <a:ext cx="1991277" cy="1692849"/>
          </a:xfrm>
          <a:prstGeom prst="rect">
            <a:avLst/>
          </a:prstGeom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1682A681-6619-5F25-2E64-CCDEAEA9A364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69911340"/>
              </p:ext>
            </p:extLst>
          </p:nvPr>
        </p:nvGraphicFramePr>
        <p:xfrm>
          <a:off x="323528" y="799318"/>
          <a:ext cx="5903101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0758">
                  <a:extLst>
                    <a:ext uri="{9D8B030D-6E8A-4147-A177-3AD203B41FA5}">
                      <a16:colId xmlns:a16="http://schemas.microsoft.com/office/drawing/2014/main" val="291874681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18068187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096853767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1909049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Monadic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Dyadic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7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(FG)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 G 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F ⍺ G 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19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(FGH)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(F⍵)G(H⍵)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PL385 Unicode" panose="020B0709000202000203" pitchFamily="49" charset="0"/>
                        </a:rPr>
                        <a:t>(⍺F⍵)G(⍺H⍵)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6944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342A11C-72EC-88B2-24FE-8D87ADFE3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2336" y="267947"/>
            <a:ext cx="1947381" cy="16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3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1682-95CC-4954-B578-35B9EAC97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09" y="301479"/>
            <a:ext cx="4410491" cy="40480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Titillium Web" panose="00000500000000000000" pitchFamily="2" charset="0"/>
                <a:ea typeface="+mj-ea"/>
                <a:cs typeface="+mj-cs"/>
              </a:rPr>
              <a:t>	JSON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"Settings": 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"9&amp;11": ["\t", "\u000B"],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"MAXWS": "2GB",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"ROOTDIR":                    "/my-own/root/directory",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": "quote\"me"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DDFC8-1E72-4AAE-AA58-187FEBDC9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221" y="301479"/>
            <a:ext cx="4244280" cy="40480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Titillium Web" panose="00000500000000000000" pitchFamily="2" charset="0"/>
                <a:ea typeface="+mj-ea"/>
                <a:cs typeface="+mj-cs"/>
              </a:rPr>
              <a:t>	JSON5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Settings</a:t>
            </a:r>
            <a:r>
              <a:rPr lang="en-GB" sz="1600" b="1" dirty="0">
                <a:latin typeface="Consolas" panose="020B0609020204030204" pitchFamily="49" charset="0"/>
              </a:rPr>
              <a:t>: {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"9&amp;11"</a:t>
            </a:r>
            <a:r>
              <a:rPr lang="en-GB" sz="1600" b="1" dirty="0">
                <a:latin typeface="Consolas" panose="020B0609020204030204" pitchFamily="49" charset="0"/>
              </a:rPr>
              <a:t>: ["\t", "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\v</a:t>
            </a:r>
            <a:r>
              <a:rPr lang="en-GB" sz="1600" b="1" dirty="0">
                <a:latin typeface="Consolas" panose="020B0609020204030204" pitchFamily="49" charset="0"/>
              </a:rPr>
              <a:t>"],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MAXWS: "2GB",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// memory limit</a:t>
            </a: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b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</a:b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66D2C0F1-BA1F-4C9D-B1BE-787B42AB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`</a:t>
            </a:r>
          </a:p>
        </p:txBody>
      </p:sp>
      <p:sp>
        <p:nvSpPr>
          <p:cNvPr id="12" name="PiP">
            <a:extLst>
              <a:ext uri="{FF2B5EF4-FFF2-40B4-BE49-F238E27FC236}">
                <a16:creationId xmlns:a16="http://schemas.microsoft.com/office/drawing/2014/main" id="{E2401EE5-D33D-45A0-8A31-729B13D9FBB6}"/>
              </a:ext>
            </a:extLst>
          </p:cNvPr>
          <p:cNvSpPr txBox="1"/>
          <p:nvPr/>
        </p:nvSpPr>
        <p:spPr>
          <a:xfrm>
            <a:off x="5929200" y="2817603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A57843-2C88-49B7-9590-8B85194ECB5C}"/>
              </a:ext>
            </a:extLst>
          </p:cNvPr>
          <p:cNvSpPr/>
          <p:nvPr/>
        </p:nvSpPr>
        <p:spPr>
          <a:xfrm>
            <a:off x="2392794" y="1311610"/>
            <a:ext cx="822960" cy="2747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FE0783F-AE6C-4B8B-BCEF-A902F25A6E95}"/>
              </a:ext>
            </a:extLst>
          </p:cNvPr>
          <p:cNvSpPr/>
          <p:nvPr/>
        </p:nvSpPr>
        <p:spPr>
          <a:xfrm>
            <a:off x="2482805" y="1588611"/>
            <a:ext cx="822959" cy="2747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31F23C0-814F-4E65-9D4D-726BCAAE9D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1682-95CC-4954-B578-35B9EAC97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09" y="286239"/>
            <a:ext cx="4410491" cy="40480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Titillium Web" panose="00000500000000000000" pitchFamily="2" charset="0"/>
                <a:ea typeface="+mj-ea"/>
                <a:cs typeface="+mj-cs"/>
              </a:rPr>
              <a:t>	JSON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"Settings": 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"9&amp;11": ["\t", "\u000B"],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"MAXWS": "2GB",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"ROOTDIR":                    "/my-own/root/directory",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": "quote\"me"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DDFC8-1E72-4AAE-AA58-187FEBDC9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221" y="286239"/>
            <a:ext cx="4244280" cy="40480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Titillium Web" panose="00000500000000000000" pitchFamily="2" charset="0"/>
                <a:ea typeface="+mj-ea"/>
                <a:cs typeface="+mj-cs"/>
              </a:rPr>
              <a:t>	JSON5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Settings</a:t>
            </a:r>
            <a:r>
              <a:rPr lang="en-GB" sz="1600" b="1" dirty="0">
                <a:latin typeface="Consolas" panose="020B0609020204030204" pitchFamily="49" charset="0"/>
              </a:rPr>
              <a:t>: {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"9&amp;11"</a:t>
            </a:r>
            <a:r>
              <a:rPr lang="en-GB" sz="1600" b="1" dirty="0">
                <a:latin typeface="Consolas" panose="020B0609020204030204" pitchFamily="49" charset="0"/>
              </a:rPr>
              <a:t>: ["\t", "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\v</a:t>
            </a:r>
            <a:r>
              <a:rPr lang="en-GB" sz="1600" b="1" dirty="0">
                <a:latin typeface="Consolas" panose="020B0609020204030204" pitchFamily="49" charset="0"/>
              </a:rPr>
              <a:t>"],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MAXWS: "2GB",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/* memory limit */</a:t>
            </a: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ROOTDIR: "/my-own/root/direct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\</a:t>
            </a:r>
            <a:b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</a:br>
            <a:r>
              <a:rPr lang="en-GB" sz="1600" b="1" dirty="0" err="1">
                <a:latin typeface="Consolas" panose="020B0609020204030204" pitchFamily="49" charset="0"/>
              </a:rPr>
              <a:t>ory</a:t>
            </a:r>
            <a:r>
              <a:rPr lang="en-GB" sz="1600" b="1" dirty="0">
                <a:latin typeface="Consolas" panose="020B0609020204030204" pitchFamily="49" charset="0"/>
              </a:rPr>
              <a:t>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: '</a:t>
            </a:r>
            <a:r>
              <a:rPr lang="en-GB" sz="1600" b="1" dirty="0" err="1">
                <a:latin typeface="Consolas" panose="020B0609020204030204" pitchFamily="49" charset="0"/>
              </a:rPr>
              <a:t>quote</a:t>
            </a:r>
            <a:r>
              <a:rPr lang="en-GB" sz="16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latin typeface="Consolas" panose="020B0609020204030204" pitchFamily="49" charset="0"/>
              </a:rPr>
              <a:t>me</a:t>
            </a:r>
            <a:r>
              <a:rPr lang="en-GB" sz="1600" b="1" dirty="0">
                <a:latin typeface="Consolas" panose="020B0609020204030204" pitchFamily="49" charset="0"/>
              </a:rPr>
              <a:t>',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66D2C0F1-BA1F-4C9D-B1BE-787B42AB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`</a:t>
            </a:r>
          </a:p>
        </p:txBody>
      </p:sp>
      <p:sp>
        <p:nvSpPr>
          <p:cNvPr id="12" name="PiP">
            <a:extLst>
              <a:ext uri="{FF2B5EF4-FFF2-40B4-BE49-F238E27FC236}">
                <a16:creationId xmlns:a16="http://schemas.microsoft.com/office/drawing/2014/main" id="{E2401EE5-D33D-45A0-8A31-729B13D9FBB6}"/>
              </a:ext>
            </a:extLst>
          </p:cNvPr>
          <p:cNvSpPr txBox="1"/>
          <p:nvPr/>
        </p:nvSpPr>
        <p:spPr>
          <a:xfrm>
            <a:off x="5929200" y="2817603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FE0783F-AE6C-4B8B-BCEF-A902F25A6E95}"/>
              </a:ext>
            </a:extLst>
          </p:cNvPr>
          <p:cNvSpPr/>
          <p:nvPr/>
        </p:nvSpPr>
        <p:spPr>
          <a:xfrm>
            <a:off x="2482805" y="1581640"/>
            <a:ext cx="822959" cy="2747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F26004-67E4-40E6-AA24-62B7F67A9586}"/>
              </a:ext>
            </a:extLst>
          </p:cNvPr>
          <p:cNvSpPr/>
          <p:nvPr/>
        </p:nvSpPr>
        <p:spPr>
          <a:xfrm>
            <a:off x="1957420" y="1851670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76FB62-7A00-4201-8AB2-CF607D52D3D5}"/>
              </a:ext>
            </a:extLst>
          </p:cNvPr>
          <p:cNvSpPr/>
          <p:nvPr/>
        </p:nvSpPr>
        <p:spPr>
          <a:xfrm>
            <a:off x="2889750" y="2346725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31F23C0-814F-4E65-9D4D-726BCAAE9D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64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1682-95CC-4954-B578-35B9EAC97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09" y="331959"/>
            <a:ext cx="4410491" cy="4048098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prstClr val="black"/>
                </a:solidFill>
                <a:latin typeface="Titillium Web" panose="00000500000000000000" pitchFamily="2" charset="0"/>
              </a:rPr>
              <a:t>	JSON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"Settings": 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"9&amp;11": ["\t", "\u000B"],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"MAXWS": "2GB",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"ROOTDIR":                    "/my-own/root/directory",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": "quote\"me"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"FNAME": "[</a:t>
            </a:r>
            <a:r>
              <a:rPr lang="en-GB" sz="1600" b="1" dirty="0" err="1">
                <a:latin typeface="Consolas" panose="020B0609020204030204" pitchFamily="49" charset="0"/>
              </a:rPr>
              <a:t>rootdir</a:t>
            </a:r>
            <a:r>
              <a:rPr lang="en-GB" sz="1600" b="1" dirty="0">
                <a:latin typeface="Consolas" panose="020B0609020204030204" pitchFamily="49" charset="0"/>
              </a:rPr>
              <a:t>]/filename"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DDFC8-1E72-4AAE-AA58-187FEBDC9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221" y="331959"/>
            <a:ext cx="4244280" cy="4048098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prstClr val="black"/>
                </a:solidFill>
                <a:latin typeface="Titillium Web" panose="00000500000000000000" pitchFamily="2" charset="0"/>
              </a:rPr>
              <a:t>	JSON5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Settings</a:t>
            </a:r>
            <a:r>
              <a:rPr lang="en-GB" sz="1600" b="1" dirty="0">
                <a:latin typeface="Consolas" panose="020B0609020204030204" pitchFamily="49" charset="0"/>
              </a:rPr>
              <a:t>: {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"9&amp;11"</a:t>
            </a:r>
            <a:r>
              <a:rPr lang="en-GB" sz="1600" b="1" dirty="0">
                <a:latin typeface="Consolas" panose="020B0609020204030204" pitchFamily="49" charset="0"/>
              </a:rPr>
              <a:t>: ["\t", "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\v</a:t>
            </a:r>
            <a:r>
              <a:rPr lang="en-GB" sz="1600" b="1" dirty="0">
                <a:latin typeface="Consolas" panose="020B0609020204030204" pitchFamily="49" charset="0"/>
              </a:rPr>
              <a:t>"],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MAXWS: "2GB",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/* memory limit */</a:t>
            </a: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ROOTDIR: "/my-own/root/direct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\</a:t>
            </a:r>
            <a:b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</a:br>
            <a:r>
              <a:rPr lang="en-GB" sz="1600" b="1" dirty="0" err="1">
                <a:latin typeface="Consolas" panose="020B0609020204030204" pitchFamily="49" charset="0"/>
              </a:rPr>
              <a:t>ory</a:t>
            </a:r>
            <a:r>
              <a:rPr lang="en-GB" sz="1600" b="1" dirty="0">
                <a:latin typeface="Consolas" panose="020B0609020204030204" pitchFamily="49" charset="0"/>
              </a:rPr>
              <a:t>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: '</a:t>
            </a:r>
            <a:r>
              <a:rPr lang="en-GB" sz="1600" b="1" dirty="0" err="1">
                <a:latin typeface="Consolas" panose="020B0609020204030204" pitchFamily="49" charset="0"/>
              </a:rPr>
              <a:t>quote</a:t>
            </a:r>
            <a:r>
              <a:rPr lang="en-GB" sz="16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latin typeface="Consolas" panose="020B0609020204030204" pitchFamily="49" charset="0"/>
              </a:rPr>
              <a:t>me</a:t>
            </a:r>
            <a:r>
              <a:rPr lang="en-GB" sz="1600" b="1" dirty="0">
                <a:latin typeface="Consolas" panose="020B0609020204030204" pitchFamily="49" charset="0"/>
              </a:rPr>
              <a:t>'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FNAME: '[</a:t>
            </a:r>
            <a:r>
              <a:rPr lang="en-GB" sz="1600" b="1" dirty="0" err="1">
                <a:latin typeface="Consolas" panose="020B0609020204030204" pitchFamily="49" charset="0"/>
              </a:rPr>
              <a:t>rootdir</a:t>
            </a:r>
            <a:r>
              <a:rPr lang="en-GB" sz="1600" b="1" dirty="0">
                <a:latin typeface="Consolas" panose="020B0609020204030204" pitchFamily="49" charset="0"/>
              </a:rPr>
              <a:t>]/filename',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PiP">
            <a:extLst>
              <a:ext uri="{FF2B5EF4-FFF2-40B4-BE49-F238E27FC236}">
                <a16:creationId xmlns:a16="http://schemas.microsoft.com/office/drawing/2014/main" id="{E2401EE5-D33D-45A0-8A31-729B13D9FBB6}"/>
              </a:ext>
            </a:extLst>
          </p:cNvPr>
          <p:cNvSpPr txBox="1"/>
          <p:nvPr/>
        </p:nvSpPr>
        <p:spPr>
          <a:xfrm>
            <a:off x="5929200" y="2817603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456804-1002-4065-840F-61A8AD316050}"/>
              </a:ext>
            </a:extLst>
          </p:cNvPr>
          <p:cNvSpPr/>
          <p:nvPr/>
        </p:nvSpPr>
        <p:spPr>
          <a:xfrm>
            <a:off x="3401870" y="2386996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876A35-CFF2-4391-B915-07A3979582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8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2DF7-1CB5-B7B0-A2A2-E69D1F96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9338" algn="l"/>
              </a:tabLst>
            </a:pPr>
            <a:r>
              <a:rPr lang="en-GB" dirty="0"/>
              <a:t>JSON Tables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⎕JSON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1A8BC-D41F-5426-E6B7-0F9FBE8B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071"/>
            <a:ext cx="9144000" cy="26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608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2DF7-1CB5-B7B0-A2A2-E69D1F96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9338" algn="l"/>
              </a:tabLst>
            </a:pPr>
            <a:r>
              <a:rPr lang="en-GB" dirty="0"/>
              <a:t>JSON Tables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⎕JSON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D913-F020-82BE-068E-1AB672282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953192"/>
            <a:ext cx="8477573" cy="355377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  table </a:t>
            </a:r>
            <a:r>
              <a:rPr 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←⍉⍪</a:t>
            </a:r>
            <a:r>
              <a:rPr lang="en-US" sz="1400" dirty="0">
                <a:latin typeface="APL385 Unicode" panose="020B0709000202000203" pitchFamily="49" charset="0"/>
              </a:rPr>
              <a:t> 'Day' '</a:t>
            </a:r>
            <a:r>
              <a:rPr lang="en-US" sz="1400" dirty="0" err="1">
                <a:latin typeface="APL385 Unicode" panose="020B0709000202000203" pitchFamily="49" charset="0"/>
              </a:rPr>
              <a:t>Ca$h</a:t>
            </a:r>
            <a:r>
              <a:rPr lang="en-US" sz="1400" dirty="0">
                <a:latin typeface="APL385 Unicode" panose="020B0709000202000203" pitchFamily="49" charset="0"/>
              </a:rPr>
              <a:t> Money $$$'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  table</a:t>
            </a:r>
            <a:r>
              <a:rPr 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⍪←</a:t>
            </a:r>
            <a:r>
              <a:rPr lang="en-US" sz="1400" dirty="0">
                <a:latin typeface="APL385 Unicode" panose="020B0709000202000203" pitchFamily="49" charset="0"/>
              </a:rPr>
              <a:t>3 2</a:t>
            </a:r>
            <a:r>
              <a:rPr 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1400" dirty="0">
                <a:latin typeface="APL385 Unicode" panose="020B0709000202000203" pitchFamily="49" charset="0"/>
              </a:rPr>
              <a:t>'Monday' 1000 'Wednesday' 324 'Friday' 52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  table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┌─────────┬──────────────┐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│Day      │</a:t>
            </a:r>
            <a:r>
              <a:rPr lang="en-US" sz="1400" dirty="0" err="1">
                <a:latin typeface="APL385 Unicode" panose="020B0709000202000203" pitchFamily="49" charset="0"/>
              </a:rPr>
              <a:t>Ca$h</a:t>
            </a:r>
            <a:r>
              <a:rPr lang="en-US" sz="1400" dirty="0">
                <a:latin typeface="APL385 Unicode" panose="020B0709000202000203" pitchFamily="49" charset="0"/>
              </a:rPr>
              <a:t> Money $$$│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├─────────┼──────────────┤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│Monday   │1000          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├─────────┼──────────────┤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│Wednesday│324           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├─────────┼──────────────┤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│Friday   │52            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└─────────┴──────────────┘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EEEF23-6F76-2B01-BD1E-A9747B53003A}"/>
              </a:ext>
            </a:extLst>
          </p:cNvPr>
          <p:cNvSpPr txBox="1">
            <a:spLocks/>
          </p:cNvSpPr>
          <p:nvPr/>
        </p:nvSpPr>
        <p:spPr>
          <a:xfrm>
            <a:off x="2891467" y="1633803"/>
            <a:ext cx="57724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sz="1400" dirty="0">
                <a:latin typeface="APL385 Unicode" panose="020B0709000202000203" pitchFamily="49" charset="0"/>
              </a:rPr>
              <a:t>'Compact'0</a:t>
            </a:r>
            <a:r>
              <a:rPr 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sz="1400" dirty="0">
                <a:latin typeface="APL385 Unicode" panose="020B0709000202000203" pitchFamily="49" charset="0"/>
              </a:rPr>
              <a:t>2 table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[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  {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"Day": "Monday",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"</a:t>
            </a:r>
            <a:r>
              <a:rPr lang="en-US" sz="1400" dirty="0" err="1">
                <a:latin typeface="APL385 Unicode" panose="020B0709000202000203" pitchFamily="49" charset="0"/>
              </a:rPr>
              <a:t>Ca$h</a:t>
            </a:r>
            <a:r>
              <a:rPr lang="en-US" sz="1400" dirty="0">
                <a:latin typeface="APL385 Unicode" panose="020B0709000202000203" pitchFamily="49" charset="0"/>
              </a:rPr>
              <a:t> Money $$$": 1000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  }, {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"Day": "Wednesday",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"</a:t>
            </a:r>
            <a:r>
              <a:rPr lang="en-US" sz="1400" dirty="0" err="1">
                <a:latin typeface="APL385 Unicode" panose="020B0709000202000203" pitchFamily="49" charset="0"/>
              </a:rPr>
              <a:t>Ca$h</a:t>
            </a:r>
            <a:r>
              <a:rPr lang="en-US" sz="1400" dirty="0">
                <a:latin typeface="APL385 Unicode" panose="020B0709000202000203" pitchFamily="49" charset="0"/>
              </a:rPr>
              <a:t> Money $$$": 324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  }, {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"Day": "Friday",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"</a:t>
            </a:r>
            <a:r>
              <a:rPr lang="en-US" sz="1400" dirty="0" err="1">
                <a:latin typeface="APL385 Unicode" panose="020B0709000202000203" pitchFamily="49" charset="0"/>
              </a:rPr>
              <a:t>Ca$h</a:t>
            </a:r>
            <a:r>
              <a:rPr lang="en-US" sz="1400" dirty="0">
                <a:latin typeface="APL385 Unicode" panose="020B0709000202000203" pitchFamily="49" charset="0"/>
              </a:rPr>
              <a:t> Money $$$": 52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  }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923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2DF7-1CB5-B7B0-A2A2-E69D1F96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9338" algn="l"/>
              </a:tabLst>
            </a:pPr>
            <a:r>
              <a:rPr lang="en-GB" dirty="0"/>
              <a:t>Extended Attributes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⎕ATX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D913-F020-82BE-068E-1AB67228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⎕ATX</a:t>
            </a:r>
            <a:r>
              <a:rPr lang="en-US" dirty="0"/>
              <a:t> in preference to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⎕AT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⎕NC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⎕NR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⎕SIZE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⎕SRC</a:t>
            </a:r>
            <a:r>
              <a:rPr lang="en-US" dirty="0"/>
              <a:t> (and some of the functionality of 5179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GB" dirty="0"/>
              <a:t>Press F1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292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2DF7-1CB5-B7B0-A2A2-E69D1F96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9338" algn="l"/>
              </a:tabLst>
            </a:pPr>
            <a:r>
              <a:rPr lang="en-GB" dirty="0"/>
              <a:t>Extended Attributes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⎕ATX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D913-F020-82BE-068E-1AB67228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50 – 62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Information about source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Verbatim source: code kept as-typed with </a:t>
            </a:r>
            <a:r>
              <a:rPr lang="en-GB" dirty="0">
                <a:latin typeface="APL385 Unicode" panose="020B0709000202000203" pitchFamily="49" charset="0"/>
              </a:rPr>
              <a:t>2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⎕FIX</a:t>
            </a:r>
            <a:r>
              <a:rPr lang="en-GB" dirty="0">
                <a:latin typeface="+mj-lt"/>
              </a:rPr>
              <a:t> and </a:t>
            </a:r>
            <a:r>
              <a:rPr lang="en-GB" dirty="0">
                <a:latin typeface="APL385 Unicode" panose="020B0709000202000203" pitchFamily="49" charset="0"/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32693373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374538-4A6B-1734-0AC2-2057A68369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CC7F4-2F0C-2821-8A24-90B8DD8BB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https://is.gd/Y4IEaK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60E02-75DC-25A9-3944-37C66AD8F99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5D96F7-9FBA-5DBA-61D2-0B3A921B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379503643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374538-4A6B-1734-0AC2-2057A68369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CC7F4-2F0C-2821-8A24-90B8DD8BB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https://is.gd/IeDpNu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60E02-75DC-25A9-3944-37C66AD8F99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5D96F7-9FBA-5DBA-61D2-0B3A921B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Exercises</a:t>
            </a:r>
          </a:p>
        </p:txBody>
      </p:sp>
    </p:spTree>
    <p:extLst>
      <p:ext uri="{BB962C8B-B14F-4D97-AF65-F5344CB8AC3E}">
        <p14:creationId xmlns:p14="http://schemas.microsoft.com/office/powerpoint/2010/main" val="160116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10817</TotalTime>
  <Words>4091</Words>
  <Application>Microsoft Office PowerPoint</Application>
  <PresentationFormat>On-screen Show (16:9)</PresentationFormat>
  <Paragraphs>845</Paragraphs>
  <Slides>98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10" baseType="lpstr">
      <vt:lpstr>Wingdings 2</vt:lpstr>
      <vt:lpstr>APL385 Unicode</vt:lpstr>
      <vt:lpstr>Consolas</vt:lpstr>
      <vt:lpstr>Calibri</vt:lpstr>
      <vt:lpstr>MV Boli</vt:lpstr>
      <vt:lpstr>Wingdings</vt:lpstr>
      <vt:lpstr>Courier New</vt:lpstr>
      <vt:lpstr>Arial</vt:lpstr>
      <vt:lpstr>Titillium Web</vt:lpstr>
      <vt:lpstr>Sarabun</vt:lpstr>
      <vt:lpstr>Digital-7 Italic</vt:lpstr>
      <vt:lpstr>Office Theme</vt:lpstr>
      <vt:lpstr>Recent Language Features</vt:lpstr>
      <vt:lpstr>PowerPoint Presentation</vt:lpstr>
      <vt:lpstr>Dyalog version 18 language features</vt:lpstr>
      <vt:lpstr>New Improved</vt:lpstr>
      <vt:lpstr>Dyalog version 18 language features</vt:lpstr>
      <vt:lpstr>Primitive operators</vt:lpstr>
      <vt:lpstr>PowerPoint Presentation</vt:lpstr>
      <vt:lpstr>PowerPoint Presentation</vt:lpstr>
      <vt:lpstr>PowerPoint Presentation</vt:lpstr>
      <vt:lpstr>Primitive operators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Exercises</vt:lpstr>
      <vt:lpstr>Primitive Functions</vt:lpstr>
      <vt:lpstr>Unique mask ≠⍵ a.k.a. nub-sieve</vt:lpstr>
      <vt:lpstr>Why, though?</vt:lpstr>
      <vt:lpstr>⍋Y vs Sort Y</vt:lpstr>
      <vt:lpstr>≠Y vs ∪Y</vt:lpstr>
      <vt:lpstr>Where ⍸⍵</vt:lpstr>
      <vt:lpstr>History</vt:lpstr>
      <vt:lpstr>History</vt:lpstr>
      <vt:lpstr>PowerPoint Presentation</vt:lpstr>
      <vt:lpstr>Use case: selection</vt:lpstr>
      <vt:lpstr>Use case: selection</vt:lpstr>
      <vt:lpstr>Use case: multi-selection</vt:lpstr>
      <vt:lpstr>Use case: multi-selection</vt:lpstr>
      <vt:lpstr>Use case: multi-dimensional selection</vt:lpstr>
      <vt:lpstr>Use case: multi-dimensional selection</vt:lpstr>
      <vt:lpstr>PowerPoint Presentation</vt:lpstr>
      <vt:lpstr>Use case: Representing a set</vt:lpstr>
      <vt:lpstr>Use case: Representing a multi-set</vt:lpstr>
      <vt:lpstr>Use case: Representing a multi-set</vt:lpstr>
      <vt:lpstr>Partitioned enclose ⍺⊂⍵</vt:lpstr>
      <vt:lpstr>PowerPoint Presentation</vt:lpstr>
      <vt:lpstr>PowerPoint Presentation</vt:lpstr>
      <vt:lpstr>PowerPoint Presentation</vt:lpstr>
      <vt:lpstr>Exercises</vt:lpstr>
      <vt:lpstr>System Functions</vt:lpstr>
      <vt:lpstr>Case Convert  ⎕C</vt:lpstr>
      <vt:lpstr>Wait, what?</vt:lpstr>
      <vt:lpstr>Pain without gain?</vt:lpstr>
      <vt:lpstr>Pain without gain?</vt:lpstr>
      <vt:lpstr>Case Convert</vt:lpstr>
      <vt:lpstr>Case Folding: ⎕C Y</vt:lpstr>
      <vt:lpstr>Case Mapping: X ⎕C Y</vt:lpstr>
      <vt:lpstr>Folding vs Mapping</vt:lpstr>
      <vt:lpstr>Folding vs Mapping</vt:lpstr>
      <vt:lpstr>Folding vs Mapping</vt:lpstr>
      <vt:lpstr>Folding vs Mapping</vt:lpstr>
      <vt:lpstr>Would you ever map?</vt:lpstr>
      <vt:lpstr>Date times  ⎕DT</vt:lpstr>
      <vt:lpstr>PowerPoint Presentation</vt:lpstr>
      <vt:lpstr>PowerPoint Presentation</vt:lpstr>
      <vt:lpstr>PowerPoint Presentation</vt:lpstr>
      <vt:lpstr>PowerPoint Presentation</vt:lpstr>
      <vt:lpstr>Time numbers Timestamps</vt:lpstr>
      <vt:lpstr>⎕DT syntax</vt:lpstr>
      <vt:lpstr>⎕DT syntax: one-element left argument</vt:lpstr>
      <vt:lpstr>⎕DT syntax: one-element left argument</vt:lpstr>
      <vt:lpstr>⎕DT syntax: two-element left argument</vt:lpstr>
      <vt:lpstr>1200⌶ syntax</vt:lpstr>
      <vt:lpstr>1200⌶ syntax</vt:lpstr>
      <vt:lpstr>1200⌶ syntax: patterns</vt:lpstr>
      <vt:lpstr>1200⌶ syntax: numbers</vt:lpstr>
      <vt:lpstr>1200⌶ syntax: names</vt:lpstr>
      <vt:lpstr>1200⌶ syntax: names</vt:lpstr>
      <vt:lpstr>1200⌶ syntax: names</vt:lpstr>
      <vt:lpstr>1200⌶ syntax: names</vt:lpstr>
      <vt:lpstr>1200⌶ syntax: ordinals</vt:lpstr>
      <vt:lpstr>1200⌶ syntax: ordinals</vt:lpstr>
      <vt:lpstr>1200⌶ syntax: 12/24 hours</vt:lpstr>
      <vt:lpstr>1200⌶ examples</vt:lpstr>
      <vt:lpstr>JSON Convert  ⎕JSON</vt:lpstr>
      <vt:lpstr>PowerPoint Presentation</vt:lpstr>
      <vt:lpstr>Ever tried this?</vt:lpstr>
      <vt:lpstr>Ever tried this?</vt:lpstr>
      <vt:lpstr>Ever tried this?</vt:lpstr>
      <vt:lpstr>Ever tried this?</vt:lpstr>
      <vt:lpstr>Ever tried this?</vt:lpstr>
      <vt:lpstr>Ever tried this?</vt:lpstr>
      <vt:lpstr>Ever tried this?</vt:lpstr>
      <vt:lpstr>Try this!</vt:lpstr>
      <vt:lpstr>Try this!</vt:lpstr>
      <vt:lpstr>PowerPoint Presentation</vt:lpstr>
      <vt:lpstr>`</vt:lpstr>
      <vt:lpstr>`</vt:lpstr>
      <vt:lpstr>`</vt:lpstr>
      <vt:lpstr>PowerPoint Presentation</vt:lpstr>
      <vt:lpstr>JSON Tables  ⎕JSON</vt:lpstr>
      <vt:lpstr>JSON Tables  ⎕JSON</vt:lpstr>
      <vt:lpstr>Extended Attributes  ⎕ATX</vt:lpstr>
      <vt:lpstr>Extended Attributes  ⎕ATX</vt:lpstr>
      <vt:lpstr>Exercises</vt:lpstr>
      <vt:lpstr>More Exercises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336</cp:revision>
  <dcterms:created xsi:type="dcterms:W3CDTF">2019-07-25T11:46:05Z</dcterms:created>
  <dcterms:modified xsi:type="dcterms:W3CDTF">2022-10-07T09:42:04Z</dcterms:modified>
</cp:coreProperties>
</file>