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embedTrueTypeFonts="1">
  <p:sldMasterIdLst>
    <p:sldMasterId id="2147483648" r:id="rId1"/>
  </p:sldMasterIdLst>
  <p:notesMasterIdLst>
    <p:notesMasterId r:id="rId29"/>
  </p:notesMasterIdLst>
  <p:handoutMasterIdLst>
    <p:handoutMasterId r:id="rId30"/>
  </p:handoutMasterIdLst>
  <p:sldIdLst>
    <p:sldId id="261" r:id="rId2"/>
    <p:sldId id="279" r:id="rId3"/>
    <p:sldId id="272" r:id="rId4"/>
    <p:sldId id="275" r:id="rId5"/>
    <p:sldId id="276" r:id="rId6"/>
    <p:sldId id="277" r:id="rId7"/>
    <p:sldId id="278" r:id="rId8"/>
    <p:sldId id="282" r:id="rId9"/>
    <p:sldId id="262" r:id="rId10"/>
    <p:sldId id="263" r:id="rId11"/>
    <p:sldId id="284" r:id="rId12"/>
    <p:sldId id="269" r:id="rId13"/>
    <p:sldId id="273" r:id="rId14"/>
    <p:sldId id="283" r:id="rId15"/>
    <p:sldId id="290" r:id="rId16"/>
    <p:sldId id="295" r:id="rId17"/>
    <p:sldId id="291" r:id="rId18"/>
    <p:sldId id="293" r:id="rId19"/>
    <p:sldId id="292" r:id="rId20"/>
    <p:sldId id="271" r:id="rId21"/>
    <p:sldId id="274" r:id="rId22"/>
    <p:sldId id="286" r:id="rId23"/>
    <p:sldId id="287" r:id="rId24"/>
    <p:sldId id="288" r:id="rId25"/>
    <p:sldId id="257" r:id="rId26"/>
    <p:sldId id="265" r:id="rId27"/>
    <p:sldId id="289" r:id="rId28"/>
  </p:sldIdLst>
  <p:sldSz cx="9144000" cy="5143500" type="screen16x9"/>
  <p:notesSz cx="6858000" cy="9144000"/>
  <p:embeddedFontLst>
    <p:embeddedFont>
      <p:font typeface="APL385 Unicode" panose="020B0709000202000203" pitchFamily="49" charset="0"/>
      <p:regular r:id="rId31"/>
    </p:embeddedFont>
    <p:embeddedFont>
      <p:font typeface="Calibri" panose="020F0502020204030204" pitchFamily="34" charset="0"/>
      <p:regular r:id="rId31"/>
      <p:bold r:id="rId31"/>
      <p:italic r:id="rId31"/>
      <p:boldItalic r:id="rId31"/>
    </p:embeddedFont>
    <p:embeddedFont>
      <p:font typeface="Sarabun" panose="00000500000000000000" pitchFamily="2" charset="-34"/>
      <p:regular r:id="rId32"/>
      <p:bold r:id="rId33"/>
      <p:italic r:id="rId34"/>
      <p:boldItalic r:id="rId35"/>
    </p:embeddedFont>
    <p:embeddedFont>
      <p:font typeface="Wingdings 2" panose="05020102010507070707" pitchFamily="18" charset="2"/>
      <p:regular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A6D8F"/>
    <a:srgbClr val="3B475E"/>
    <a:srgbClr val="ED7F00"/>
    <a:srgbClr val="FDFDF5"/>
    <a:srgbClr val="F6F6D9"/>
    <a:srgbClr val="BBB5D6"/>
    <a:srgbClr val="928ABD"/>
    <a:srgbClr val="373535"/>
    <a:srgbClr val="FFFFFF"/>
    <a:srgbClr val="EC71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771" autoAdjust="0"/>
    <p:restoredTop sz="95508" autoAdjust="0"/>
  </p:normalViewPr>
  <p:slideViewPr>
    <p:cSldViewPr snapToGrid="0">
      <p:cViewPr varScale="1">
        <p:scale>
          <a:sx n="97" d="100"/>
          <a:sy n="97" d="100"/>
        </p:scale>
        <p:origin x="989" y="91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-1147"/>
    </p:cViewPr>
  </p:sorterViewPr>
  <p:notesViewPr>
    <p:cSldViewPr snapToGrid="0">
      <p:cViewPr varScale="1">
        <p:scale>
          <a:sx n="69" d="100"/>
          <a:sy n="69" d="100"/>
        </p:scale>
        <p:origin x="2693" y="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2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1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NUL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35" Type="http://schemas.openxmlformats.org/officeDocument/2006/relationships/font" Target="fonts/font4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A6A3BD-28BD-4949-B52F-24E999822598}" type="datetimeFigureOut">
              <a:rPr lang="en-GB" smtClean="0">
                <a:latin typeface="Sarabun" panose="00000500000000000000" pitchFamily="2" charset="-34"/>
              </a:rPr>
              <a:t>18/10/2023</a:t>
            </a:fld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>
              <a:latin typeface="Sarabun" panose="00000500000000000000" pitchFamily="2" charset="-34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7370AB-76A5-41F1-9753-9FE7E667F0C0}" type="slidenum">
              <a:rPr lang="en-GB" smtClean="0">
                <a:latin typeface="Sarabun" panose="00000500000000000000" pitchFamily="2" charset="-34"/>
              </a:rPr>
              <a:t>‹#›</a:t>
            </a:fld>
            <a:endParaRPr lang="en-GB" dirty="0">
              <a:latin typeface="Sarabun" panose="00000500000000000000" pitchFamily="2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647182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CDEAEF8A-5BB8-41C8-B8C2-160617C17EF4}" type="datetimeFigureOut">
              <a:rPr lang="en-GB" smtClean="0"/>
              <a:pPr/>
              <a:t>18/10/2023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Sarabun" panose="00000500000000000000" pitchFamily="2" charset="-34"/>
              </a:defRPr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Sarabun" panose="00000500000000000000" pitchFamily="2" charset="-34"/>
              </a:defRPr>
            </a:lvl1pPr>
          </a:lstStyle>
          <a:p>
            <a:fld id="{4320660A-27FD-4528-AE7F-EC6080404EEB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21339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Sarabun" panose="00000500000000000000" pitchFamily="2" charset="-34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45060" y="1688053"/>
            <a:ext cx="5073517" cy="1767394"/>
          </a:xfrm>
          <a:prstGeom prst="rect">
            <a:avLst/>
          </a:prstGeom>
        </p:spPr>
        <p:txBody>
          <a:bodyPr anchor="ctr" anchorCtr="0">
            <a:noAutofit/>
          </a:bodyPr>
          <a:lstStyle>
            <a:lvl1pPr algn="l">
              <a:lnSpc>
                <a:spcPct val="100000"/>
              </a:lnSpc>
              <a:defRPr sz="3000" b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r>
              <a:rPr lang="en-US" dirty="0"/>
              <a:t>Title</a:t>
            </a:r>
            <a:endParaRPr lang="en-GB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445061" y="3741620"/>
            <a:ext cx="5073516" cy="1024109"/>
          </a:xfrm>
        </p:spPr>
        <p:txBody>
          <a:bodyPr anchor="t" anchorCtr="0">
            <a:noAutofit/>
          </a:bodyPr>
          <a:lstStyle>
            <a:lvl1pPr marL="0" indent="0" algn="l">
              <a:lnSpc>
                <a:spcPct val="100000"/>
              </a:lnSpc>
              <a:buNone/>
              <a:defRPr sz="2000" i="1" baseline="0">
                <a:solidFill>
                  <a:srgbClr val="3B475E"/>
                </a:solidFill>
                <a:latin typeface="Sarabun" panose="00000500000000000000" pitchFamily="2" charset="-34"/>
              </a:defRPr>
            </a:lvl1pPr>
          </a:lstStyle>
          <a:p>
            <a:pPr lvl="0"/>
            <a:r>
              <a:rPr lang="en-US" dirty="0"/>
              <a:t>Presenter</a:t>
            </a:r>
          </a:p>
        </p:txBody>
      </p:sp>
      <p:sp useBgFill="1">
        <p:nvSpPr>
          <p:cNvPr id="3" name="Rounded Rectangle 2"/>
          <p:cNvSpPr/>
          <p:nvPr userDrawn="1"/>
        </p:nvSpPr>
        <p:spPr>
          <a:xfrm>
            <a:off x="8616917" y="51470"/>
            <a:ext cx="405045" cy="27003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latin typeface="Sarabun" panose="00000500000000000000" pitchFamily="2" charset="-34"/>
            </a:endParaRPr>
          </a:p>
        </p:txBody>
      </p:sp>
      <p:pic>
        <p:nvPicPr>
          <p:cNvPr id="12" name="Picture 3">
            <a:extLst>
              <a:ext uri="{FF2B5EF4-FFF2-40B4-BE49-F238E27FC236}">
                <a16:creationId xmlns:a16="http://schemas.microsoft.com/office/drawing/2014/main" id="{A1FD6475-DAC6-4418-8860-2980690695F9}"/>
              </a:ext>
            </a:extLst>
          </p:cNvPr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3" t="-548" r="223" b="35658"/>
          <a:stretch/>
        </p:blipFill>
        <p:spPr bwMode="auto">
          <a:xfrm>
            <a:off x="528187" y="443885"/>
            <a:ext cx="3024002" cy="6593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277D23D1-AF63-47CC-9FB3-B0A40D0C69CF}"/>
              </a:ext>
            </a:extLst>
          </p:cNvPr>
          <p:cNvSpPr txBox="1"/>
          <p:nvPr userDrawn="1"/>
        </p:nvSpPr>
        <p:spPr>
          <a:xfrm>
            <a:off x="445060" y="1127023"/>
            <a:ext cx="507351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GB" sz="1600" kern="700" spc="-20" baseline="0" dirty="0">
                <a:solidFill>
                  <a:srgbClr val="3B475E"/>
                </a:solidFill>
                <a:latin typeface="Sarabun" panose="00000500000000000000" pitchFamily="2" charset="-34"/>
              </a:rPr>
              <a:t>Elsinore 2023</a:t>
            </a:r>
          </a:p>
        </p:txBody>
      </p:sp>
      <p:sp>
        <p:nvSpPr>
          <p:cNvPr id="8" name="Content Placeholder 6">
            <a:extLst>
              <a:ext uri="{FF2B5EF4-FFF2-40B4-BE49-F238E27FC236}">
                <a16:creationId xmlns:a16="http://schemas.microsoft.com/office/drawing/2014/main" id="{C13720CA-FE42-49DE-A1AF-5214A01E7778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00FBA950-28F2-527A-811C-29FF763B12E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/>
        </p:blipFill>
        <p:spPr>
          <a:xfrm>
            <a:off x="6356737" y="1558099"/>
            <a:ext cx="1954700" cy="2066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7373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>
            <a:lvl1pPr>
              <a:defRPr sz="36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75606"/>
            <a:ext cx="6192003" cy="323135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75606"/>
            <a:ext cx="2078545" cy="3231359"/>
          </a:xfrm>
        </p:spPr>
        <p:txBody>
          <a:bodyPr>
            <a:normAutofit/>
          </a:bodyPr>
          <a:lstStyle>
            <a:lvl1pPr marL="0" indent="0">
              <a:lnSpc>
                <a:spcPct val="80000"/>
              </a:lnSpc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3427104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0" hasCustomPrompt="1"/>
          </p:nvPr>
        </p:nvSpPr>
        <p:spPr>
          <a:xfrm>
            <a:off x="6723925" y="1264925"/>
            <a:ext cx="2127975" cy="3242039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717550" indent="-355600">
              <a:buSzPct val="60000"/>
              <a:buFont typeface="Courier New" panose="02070309020205020404" pitchFamily="49" charset="0"/>
              <a:buChar char="o"/>
              <a:defRPr/>
            </a:lvl2pPr>
            <a:lvl3pPr marL="1079500" indent="-361950">
              <a:buFont typeface="Wingdings" panose="05000000000000000000" pitchFamily="2" charset="2"/>
              <a:buChar char="§"/>
              <a:defRPr/>
            </a:lvl3pPr>
            <a:lvl4pPr marL="1433513" indent="-354013">
              <a:buFont typeface="Calibri" panose="020F0502020204030204" pitchFamily="34" charset="0"/>
              <a:buChar char="–"/>
              <a:defRPr/>
            </a:lvl4pPr>
          </a:lstStyle>
          <a:p>
            <a:r>
              <a:rPr lang="da-DK" dirty="0"/>
              <a:t>Space here </a:t>
            </a:r>
            <a:br>
              <a:rPr lang="da-DK" dirty="0"/>
            </a:br>
            <a:r>
              <a:rPr lang="da-DK" dirty="0"/>
              <a:t>for code </a:t>
            </a:r>
            <a:r>
              <a:rPr lang="da-DK" dirty="0">
                <a:latin typeface="APL385 Unicode" panose="020B0709000202000203" pitchFamily="49" charset="0"/>
              </a:rPr>
              <a:t>{⍺×⍵}</a:t>
            </a:r>
            <a:br>
              <a:rPr lang="da-DK" dirty="0"/>
            </a:br>
            <a:r>
              <a:rPr lang="da-DK" dirty="0"/>
              <a:t>pictures</a:t>
            </a:r>
            <a:br>
              <a:rPr lang="da-DK" dirty="0"/>
            </a:br>
            <a:r>
              <a:rPr lang="da-DK" dirty="0"/>
              <a:t>etc.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609251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18352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56DBA27B-8304-4CFA-81F2-07D6954C9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8604088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/>
            </a:lvl1pPr>
            <a:lvl2pPr>
              <a:spcBef>
                <a:spcPts val="0"/>
              </a:spcBef>
              <a:buClr>
                <a:srgbClr val="FFA336"/>
              </a:buClr>
              <a:defRPr/>
            </a:lvl2pPr>
            <a:lvl3pPr>
              <a:spcBef>
                <a:spcPts val="0"/>
              </a:spcBef>
              <a:buClr>
                <a:srgbClr val="FFA336"/>
              </a:buClr>
              <a:defRPr/>
            </a:lvl3pPr>
            <a:lvl4pPr>
              <a:spcBef>
                <a:spcPts val="0"/>
              </a:spcBef>
              <a:buClr>
                <a:srgbClr val="FFA336"/>
              </a:buClr>
              <a:defRPr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63CC7BCE-4ADF-4981-A51C-337EB4EACDF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228F4D49-482B-40A2-86AF-43C7452AA6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868648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BE1C07FA-679D-46C0-86F7-8D17779A01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527" y="1264925"/>
            <a:ext cx="4104000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64BF5B9E-EBC4-409F-984B-6D47D81EDF48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4747260" y="1264925"/>
            <a:ext cx="4104641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1pPr>
            <a:lvl2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2pPr>
            <a:lvl3pPr>
              <a:spcBef>
                <a:spcPts val="0"/>
              </a:spcBef>
              <a:buClr>
                <a:srgbClr val="FFA336"/>
              </a:buClr>
              <a:defRPr>
                <a:latin typeface="Sarabun" panose="00000500000000000000" pitchFamily="2" charset="-34"/>
              </a:defRPr>
            </a:lvl3pPr>
            <a:lvl4pPr>
              <a:spcBef>
                <a:spcPts val="0"/>
              </a:spcBef>
              <a:defRPr>
                <a:latin typeface="Sarabun" panose="00000500000000000000" pitchFamily="2" charset="-34"/>
              </a:defRPr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Content Placeholder 6">
            <a:extLst>
              <a:ext uri="{FF2B5EF4-FFF2-40B4-BE49-F238E27FC236}">
                <a16:creationId xmlns:a16="http://schemas.microsoft.com/office/drawing/2014/main" id="{7F951AB8-DA79-4083-BFE2-5D3BD28F0EF3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8" name="Title Placeholder 1">
            <a:extLst>
              <a:ext uri="{FF2B5EF4-FFF2-40B4-BE49-F238E27FC236}">
                <a16:creationId xmlns:a16="http://schemas.microsoft.com/office/drawing/2014/main" id="{1378A4D6-E4A6-4021-9A3E-CD1962CFEC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4322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6">
            <a:extLst>
              <a:ext uri="{FF2B5EF4-FFF2-40B4-BE49-F238E27FC236}">
                <a16:creationId xmlns:a16="http://schemas.microsoft.com/office/drawing/2014/main" id="{50CC00C7-834C-4ECD-A8A3-E409D29ECB59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4C4900D4-E042-4F52-A837-0B504DD6A4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64723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6">
            <a:extLst>
              <a:ext uri="{FF2B5EF4-FFF2-40B4-BE49-F238E27FC236}">
                <a16:creationId xmlns:a16="http://schemas.microsoft.com/office/drawing/2014/main" id="{B9B8FD49-8E58-4EE8-BE57-8B874BC46CAD}"/>
              </a:ext>
            </a:extLst>
          </p:cNvPr>
          <p:cNvSpPr>
            <a:spLocks noGrp="1" noChangeAspect="1"/>
          </p:cNvSpPr>
          <p:nvPr>
            <p:ph sz="quarter" idx="12" hasCustomPrompt="1"/>
          </p:nvPr>
        </p:nvSpPr>
        <p:spPr>
          <a:xfrm>
            <a:off x="7533024" y="0"/>
            <a:ext cx="1610976" cy="1036319"/>
          </a:xfrm>
          <a:noFill/>
        </p:spPr>
        <p:txBody>
          <a:bodyPr anchor="ctr"/>
          <a:lstStyle>
            <a:lvl1pPr marL="0" indent="0" algn="ctr">
              <a:buNone/>
              <a:defRPr sz="1200" baseline="0"/>
            </a:lvl1pPr>
          </a:lstStyle>
          <a:p>
            <a:pPr lvl="0"/>
            <a:r>
              <a:rPr lang="en-GB" dirty="0" err="1"/>
              <a:t>PICinPIC</a:t>
            </a:r>
            <a:r>
              <a:rPr lang="en-GB" dirty="0"/>
              <a:t> WILL SHOW HERE, CONTENT COULD BE OBSCURED.</a:t>
            </a:r>
            <a:br>
              <a:rPr lang="en-GB" dirty="0"/>
            </a:br>
            <a:r>
              <a:rPr lang="en-GB" dirty="0"/>
              <a:t>(invisible box)</a:t>
            </a:r>
          </a:p>
        </p:txBody>
      </p:sp>
    </p:spTree>
    <p:extLst>
      <p:ext uri="{BB962C8B-B14F-4D97-AF65-F5344CB8AC3E}">
        <p14:creationId xmlns:p14="http://schemas.microsoft.com/office/powerpoint/2010/main" val="1447694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Wide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>
            <a:noAutofit/>
          </a:bodyPr>
          <a:lstStyle>
            <a:lvl1pPr>
              <a:defRPr sz="3000" b="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7" y="1275606"/>
            <a:ext cx="8478943" cy="323135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70318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7" y="411510"/>
            <a:ext cx="8478943" cy="594066"/>
          </a:xfrm>
        </p:spPr>
        <p:txBody>
          <a:bodyPr>
            <a:noAutofit/>
          </a:bodyPr>
          <a:lstStyle>
            <a:lvl1pPr>
              <a:defRPr sz="30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" name="Content Placeholder 2"/>
          <p:cNvSpPr>
            <a:spLocks noGrp="1"/>
          </p:cNvSpPr>
          <p:nvPr>
            <p:ph idx="1" hasCustomPrompt="1"/>
          </p:nvPr>
        </p:nvSpPr>
        <p:spPr>
          <a:xfrm>
            <a:off x="323528" y="1275606"/>
            <a:ext cx="4113457" cy="323135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10" hasCustomPrompt="1"/>
          </p:nvPr>
        </p:nvSpPr>
        <p:spPr>
          <a:xfrm>
            <a:off x="4689013" y="1275605"/>
            <a:ext cx="4113457" cy="3231359"/>
          </a:xfrm>
        </p:spPr>
        <p:txBody>
          <a:bodyPr vert="horz" lIns="91440" tIns="45720" rIns="91440" bIns="45720" rtlCol="0">
            <a:normAutofit/>
          </a:bodyPr>
          <a:lstStyle>
            <a:lvl1pPr>
              <a:defRPr lang="en-US" dirty="0"/>
            </a:lvl1pPr>
            <a:lvl2pPr>
              <a:defRPr lang="en-US" dirty="0"/>
            </a:lvl2pPr>
            <a:lvl3pPr>
              <a:defRPr lang="en-US" dirty="0"/>
            </a:lvl3pPr>
            <a:lvl4pPr>
              <a:defRPr lang="en-US" dirty="0"/>
            </a:lvl4pPr>
          </a:lstStyle>
          <a:p>
            <a:pPr lvl="0"/>
            <a:r>
              <a:rPr lang="en-US" dirty="0"/>
              <a:t>Click to add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</p:spTree>
    <p:extLst>
      <p:ext uri="{BB962C8B-B14F-4D97-AF65-F5344CB8AC3E}">
        <p14:creationId xmlns:p14="http://schemas.microsoft.com/office/powerpoint/2010/main" val="29881596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40723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sv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23528" y="267657"/>
            <a:ext cx="7005527" cy="685535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7" y="1264925"/>
            <a:ext cx="8528373" cy="32420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B4391E-A2CA-4E7C-B5A9-A31CF000D3E5}"/>
              </a:ext>
            </a:extLst>
          </p:cNvPr>
          <p:cNvSpPr txBox="1">
            <a:spLocks/>
          </p:cNvSpPr>
          <p:nvPr userDrawn="1"/>
        </p:nvSpPr>
        <p:spPr>
          <a:xfrm>
            <a:off x="710852" y="4745354"/>
            <a:ext cx="7066640" cy="398145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Arial" panose="020B0604020202020204" pitchFamily="34" charset="0"/>
              <a:buNone/>
              <a:defRPr sz="18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17550" indent="-35560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60000"/>
              <a:buFont typeface="Courier New" panose="02070309020205020404" pitchFamily="49" charset="0"/>
              <a:buChar char="o"/>
              <a:defRPr sz="24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079500" indent="-361950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SzPct val="75000"/>
              <a:buFont typeface="Wingdings" panose="05000000000000000000" pitchFamily="2" charset="2"/>
              <a:buChar char="§"/>
              <a:defRPr sz="2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433513" indent="-354013" algn="l" defTabSz="914400" rtl="0" eaLnBrk="1" latinLnBrk="0" hangingPunct="1">
              <a:lnSpc>
                <a:spcPct val="80000"/>
              </a:lnSpc>
              <a:spcBef>
                <a:spcPts val="400"/>
              </a:spcBef>
              <a:buClr>
                <a:srgbClr val="FF9421"/>
              </a:buClr>
              <a:buFont typeface="Calibri" panose="020F0502020204030204" pitchFamily="34" charset="0"/>
              <a:buChar char="–"/>
              <a:defRPr sz="1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FF9421"/>
              </a:buClr>
              <a:buFont typeface="Calibri" panose="020F050202020403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>
              <a:spcBef>
                <a:spcPts val="0"/>
              </a:spcBef>
            </a:pPr>
            <a:r>
              <a:rPr lang="en-US" sz="1600" dirty="0">
                <a:solidFill>
                  <a:srgbClr val="928ABD"/>
                </a:solidFill>
                <a:latin typeface="Sarabun" panose="00000500000000000000" pitchFamily="2" charset="-34"/>
              </a:rPr>
              <a:t>2023 APL Problem Solving Competition</a:t>
            </a:r>
          </a:p>
        </p:txBody>
      </p:sp>
      <p:sp>
        <p:nvSpPr>
          <p:cNvPr id="49" name="Date Placeholder 3"/>
          <p:cNvSpPr txBox="1">
            <a:spLocks/>
          </p:cNvSpPr>
          <p:nvPr userDrawn="1"/>
        </p:nvSpPr>
        <p:spPr>
          <a:xfrm>
            <a:off x="45720" y="4743900"/>
            <a:ext cx="665132" cy="399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2000" b="0" kern="1200">
                <a:solidFill>
                  <a:schemeClr val="bg1"/>
                </a:solidFill>
                <a:latin typeface="Klavika Medium" panose="02000603000000000000" pitchFamily="2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02EDF88B-1B61-4481-9BD6-D2E23BF0DCD8}" type="slidenum">
              <a:rPr lang="en-GB" sz="1600" smtClean="0">
                <a:solidFill>
                  <a:srgbClr val="ED7F00"/>
                </a:solidFill>
                <a:latin typeface="Sarabun" panose="00000500000000000000" pitchFamily="2" charset="-34"/>
              </a:rPr>
              <a:pPr algn="l"/>
              <a:t>‹#›</a:t>
            </a:fld>
            <a:endParaRPr lang="en-GB" sz="1600" dirty="0">
              <a:solidFill>
                <a:srgbClr val="ED7F00"/>
              </a:solidFill>
              <a:latin typeface="Sarabun" panose="00000500000000000000" pitchFamily="2" charset="-34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8AF9E24F-2BBD-45BB-A084-8C6DB7C8D692}"/>
              </a:ext>
            </a:extLst>
          </p:cNvPr>
          <p:cNvCxnSpPr>
            <a:cxnSpLocks/>
          </p:cNvCxnSpPr>
          <p:nvPr userDrawn="1"/>
        </p:nvCxnSpPr>
        <p:spPr>
          <a:xfrm>
            <a:off x="0" y="4700093"/>
            <a:ext cx="9144000" cy="0"/>
          </a:xfrm>
          <a:prstGeom prst="line">
            <a:avLst/>
          </a:prstGeom>
          <a:ln w="28575">
            <a:solidFill>
              <a:srgbClr val="928AB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rapezoid 3">
            <a:extLst>
              <a:ext uri="{FF2B5EF4-FFF2-40B4-BE49-F238E27FC236}">
                <a16:creationId xmlns:a16="http://schemas.microsoft.com/office/drawing/2014/main" id="{7FA306A9-E836-4163-8918-B373B342B7B3}"/>
              </a:ext>
            </a:extLst>
          </p:cNvPr>
          <p:cNvSpPr/>
          <p:nvPr userDrawn="1"/>
        </p:nvSpPr>
        <p:spPr>
          <a:xfrm>
            <a:off x="8365254" y="4657725"/>
            <a:ext cx="228139" cy="86175"/>
          </a:xfrm>
          <a:prstGeom prst="trapezoid">
            <a:avLst>
              <a:gd name="adj" fmla="val 13947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175446FE-57B4-E664-AD4E-313BD38F9240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rcRect/>
          <a:stretch/>
        </p:blipFill>
        <p:spPr>
          <a:xfrm>
            <a:off x="8051006" y="4151046"/>
            <a:ext cx="852470" cy="901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7400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0" r:id="rId2"/>
    <p:sldLayoutId id="2147483658" r:id="rId3"/>
    <p:sldLayoutId id="2147483652" r:id="rId4"/>
    <p:sldLayoutId id="2147483654" r:id="rId5"/>
    <p:sldLayoutId id="2147483655" r:id="rId6"/>
    <p:sldLayoutId id="2147483660" r:id="rId7"/>
    <p:sldLayoutId id="2147483661" r:id="rId8"/>
    <p:sldLayoutId id="2147483662" r:id="rId9"/>
    <p:sldLayoutId id="2147483663" r:id="rId10"/>
  </p:sldLayoutIdLst>
  <p:hf sldNum="0" hdr="0" dt="0"/>
  <p:txStyles>
    <p:titleStyle>
      <a:lvl1pPr algn="l" defTabSz="914400" rtl="0" eaLnBrk="1" latinLnBrk="0" hangingPunct="1">
        <a:spcBef>
          <a:spcPct val="0"/>
        </a:spcBef>
        <a:buNone/>
        <a:defRPr sz="3000" b="0" kern="1200">
          <a:solidFill>
            <a:srgbClr val="3B475E"/>
          </a:solidFill>
          <a:latin typeface="Sarabun" panose="00000500000000000000" pitchFamily="2" charset="-34"/>
          <a:ea typeface="+mj-ea"/>
          <a:cs typeface="Calibri" panose="020F0502020204030204" pitchFamily="34" charset="0"/>
        </a:defRPr>
      </a:lvl1pPr>
    </p:titleStyle>
    <p:bodyStyle>
      <a:lvl1pPr marL="458788" indent="-45878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20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1pPr>
      <a:lvl2pPr marL="858838" indent="-401638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lang="en-US" sz="1800" kern="1200" dirty="0" smtClean="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2pPr>
      <a:lvl3pPr marL="1257300" indent="-3429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6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3pPr>
      <a:lvl4pPr marL="1655763" indent="-284163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rgbClr val="FFA336"/>
        </a:buClr>
        <a:buSzPct val="75000"/>
        <a:buFont typeface="Wingdings 2" panose="05020102010507070707" pitchFamily="18" charset="2"/>
        <a:buChar char=""/>
        <a:defRPr sz="1400" kern="1200">
          <a:solidFill>
            <a:srgbClr val="3B475E"/>
          </a:solidFill>
          <a:latin typeface="Sarabun" panose="00000500000000000000" pitchFamily="2" charset="-34"/>
          <a:ea typeface="+mn-ea"/>
          <a:cs typeface="+mn-cs"/>
        </a:defRPr>
      </a:lvl4pPr>
      <a:lvl5pPr marL="1828800" indent="0" algn="l" defTabSz="914400" rtl="0" eaLnBrk="1" latinLnBrk="0" hangingPunct="1">
        <a:spcBef>
          <a:spcPct val="20000"/>
        </a:spcBef>
        <a:buClr>
          <a:srgbClr val="FF9421"/>
        </a:buClr>
        <a:buFont typeface="Calibri" panose="020F050202020403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svg"/><Relationship Id="rId7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png"/><Relationship Id="rId5" Type="http://schemas.openxmlformats.org/officeDocument/2006/relationships/image" Target="../media/image7.sv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sv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ontest.dyalog.com/" TargetMode="Externa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problems.tryapl.org/" TargetMode="External"/><Relationship Id="rId2" Type="http://schemas.openxmlformats.org/officeDocument/2006/relationships/hyperlink" Target="https://tryapl.org/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aplwiki.com/wiki/APL_Quest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sv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03ABD4-C518-4141-BEFE-F3FDCBE13F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dirty="0"/>
              <a:t>2023 APL Problem Solving</a:t>
            </a:r>
            <a:br>
              <a:rPr lang="en-GB" dirty="0"/>
            </a:br>
            <a:r>
              <a:rPr lang="en-GB" dirty="0"/>
              <a:t>Competition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1D985C-C2CE-4956-A0F3-397B5A0D263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GB" dirty="0"/>
              <a:t>Brian Becker - </a:t>
            </a:r>
            <a:r>
              <a:rPr lang="en-GB" sz="1800" dirty="0"/>
              <a:t>Chief Problem Maker</a:t>
            </a:r>
            <a:br>
              <a:rPr lang="en-GB" sz="1800" dirty="0"/>
            </a:br>
            <a:r>
              <a:rPr lang="en-GB" sz="1800" dirty="0"/>
              <a:t>Dyalog LTD</a:t>
            </a:r>
            <a:endParaRPr lang="en-GB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FB740D1-6116-46CC-8E22-DF7E1B66A40F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8628704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Safe-Executor">
            <a:extLst>
              <a:ext uri="{FF2B5EF4-FFF2-40B4-BE49-F238E27FC236}">
                <a16:creationId xmlns:a16="http://schemas.microsoft.com/office/drawing/2014/main" id="{DF4775F8-13F7-0935-B74F-1AB15A3BF6C1}"/>
              </a:ext>
            </a:extLst>
          </p:cNvPr>
          <p:cNvGrpSpPr/>
          <p:nvPr/>
        </p:nvGrpSpPr>
        <p:grpSpPr>
          <a:xfrm>
            <a:off x="525623" y="349447"/>
            <a:ext cx="2941815" cy="1786015"/>
            <a:chOff x="525623" y="349447"/>
            <a:chExt cx="2941815" cy="1786015"/>
          </a:xfrm>
        </p:grpSpPr>
        <p:pic>
          <p:nvPicPr>
            <p:cNvPr id="40" name="Graphic 39" descr="Syncing cloud">
              <a:extLst>
                <a:ext uri="{FF2B5EF4-FFF2-40B4-BE49-F238E27FC236}">
                  <a16:creationId xmlns:a16="http://schemas.microsoft.com/office/drawing/2014/main" id="{42DFDF7A-8001-4C22-A1F9-76E03C157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18540" y="349447"/>
              <a:ext cx="928327" cy="914400"/>
            </a:xfrm>
            <a:prstGeom prst="rect">
              <a:avLst/>
            </a:prstGeom>
          </p:spPr>
        </p:pic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9EC71501-9CD0-4BE2-A2F6-194B275F06D4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flipH="1" flipV="1">
              <a:off x="2651480" y="1023985"/>
              <a:ext cx="815958" cy="1111477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086D9BEE-2DDE-434D-B18B-B50CF6327314}"/>
                </a:ext>
              </a:extLst>
            </p:cNvPr>
            <p:cNvSpPr txBox="1"/>
            <p:nvPr/>
          </p:nvSpPr>
          <p:spPr>
            <a:xfrm>
              <a:off x="525623" y="555526"/>
              <a:ext cx="134005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 err="1"/>
                <a:t>Adám's</a:t>
              </a:r>
              <a:r>
                <a:rPr lang="en-US" sz="1400" dirty="0"/>
                <a:t> </a:t>
              </a:r>
              <a:br>
                <a:rPr lang="en-US" sz="1400" dirty="0"/>
              </a:br>
              <a:r>
                <a:rPr lang="en-US" sz="1400" dirty="0"/>
                <a:t>Safe-Executor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3606900-A21B-102A-C010-5F1B4A84946D}"/>
              </a:ext>
            </a:extLst>
          </p:cNvPr>
          <p:cNvGrpSpPr/>
          <p:nvPr/>
        </p:nvGrpSpPr>
        <p:grpSpPr>
          <a:xfrm>
            <a:off x="2902820" y="826239"/>
            <a:ext cx="5714152" cy="3774360"/>
            <a:chOff x="2902820" y="826239"/>
            <a:chExt cx="5714152" cy="3774360"/>
          </a:xfrm>
        </p:grpSpPr>
        <p:sp>
          <p:nvSpPr>
            <p:cNvPr id="82" name="Jenkins/Rancher">
              <a:extLst>
                <a:ext uri="{FF2B5EF4-FFF2-40B4-BE49-F238E27FC236}">
                  <a16:creationId xmlns:a16="http://schemas.microsoft.com/office/drawing/2014/main" id="{EEBFC2AD-A2AF-44DF-A289-73A95CAFE17D}"/>
                </a:ext>
              </a:extLst>
            </p:cNvPr>
            <p:cNvSpPr/>
            <p:nvPr/>
          </p:nvSpPr>
          <p:spPr>
            <a:xfrm>
              <a:off x="2902820" y="826239"/>
              <a:ext cx="5714152" cy="3774360"/>
            </a:xfrm>
            <a:prstGeom prst="roundRect">
              <a:avLst/>
            </a:prstGeom>
            <a:solidFill>
              <a:schemeClr val="tx2">
                <a:lumMod val="20000"/>
                <a:lumOff val="80000"/>
                <a:alpha val="54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TextBox 82">
              <a:extLst>
                <a:ext uri="{FF2B5EF4-FFF2-40B4-BE49-F238E27FC236}">
                  <a16:creationId xmlns:a16="http://schemas.microsoft.com/office/drawing/2014/main" id="{6670DB3A-424E-4E50-AD83-393F67A1D266}"/>
                </a:ext>
              </a:extLst>
            </p:cNvPr>
            <p:cNvSpPr txBox="1"/>
            <p:nvPr/>
          </p:nvSpPr>
          <p:spPr>
            <a:xfrm>
              <a:off x="6082471" y="896956"/>
              <a:ext cx="2075743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/>
                <a:t>Jenkins / Rancher</a:t>
              </a:r>
            </a:p>
          </p:txBody>
        </p:sp>
      </p:grpSp>
      <p:grpSp>
        <p:nvGrpSpPr>
          <p:cNvPr id="124" name="HAProxy">
            <a:extLst>
              <a:ext uri="{FF2B5EF4-FFF2-40B4-BE49-F238E27FC236}">
                <a16:creationId xmlns:a16="http://schemas.microsoft.com/office/drawing/2014/main" id="{0473CD4E-8145-4150-8787-9C3CBEAC04BC}"/>
              </a:ext>
            </a:extLst>
          </p:cNvPr>
          <p:cNvGrpSpPr/>
          <p:nvPr/>
        </p:nvGrpSpPr>
        <p:grpSpPr>
          <a:xfrm>
            <a:off x="721095" y="2346266"/>
            <a:ext cx="2409508" cy="1305606"/>
            <a:chOff x="721095" y="2346266"/>
            <a:chExt cx="2409508" cy="1305606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0600E5C8-0567-4847-8D23-FD2C2DC454F0}"/>
                </a:ext>
              </a:extLst>
            </p:cNvPr>
            <p:cNvGrpSpPr/>
            <p:nvPr/>
          </p:nvGrpSpPr>
          <p:grpSpPr>
            <a:xfrm>
              <a:off x="1430405" y="2346266"/>
              <a:ext cx="317664" cy="1305606"/>
              <a:chOff x="811684" y="1059582"/>
              <a:chExt cx="336488" cy="2376264"/>
            </a:xfrm>
          </p:grpSpPr>
          <p:sp>
            <p:nvSpPr>
              <p:cNvPr id="27" name="Rectangle 26">
                <a:extLst>
                  <a:ext uri="{FF2B5EF4-FFF2-40B4-BE49-F238E27FC236}">
                    <a16:creationId xmlns:a16="http://schemas.microsoft.com/office/drawing/2014/main" id="{C97CE529-CA9A-4E3F-899C-20D9D9EFAAF1}"/>
                  </a:ext>
                </a:extLst>
              </p:cNvPr>
              <p:cNvSpPr/>
              <p:nvPr/>
            </p:nvSpPr>
            <p:spPr>
              <a:xfrm>
                <a:off x="827584" y="1059582"/>
                <a:ext cx="320588" cy="2376264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94753873-C037-46A3-8BE8-CB4463DE306A}"/>
                  </a:ext>
                </a:extLst>
              </p:cNvPr>
              <p:cNvSpPr txBox="1"/>
              <p:nvPr/>
            </p:nvSpPr>
            <p:spPr>
              <a:xfrm rot="16200000">
                <a:off x="156442" y="2045215"/>
                <a:ext cx="1622139" cy="311655"/>
              </a:xfrm>
              <a:prstGeom prst="rect">
                <a:avLst/>
              </a:prstGeom>
              <a:noFill/>
            </p:spPr>
            <p:txBody>
              <a:bodyPr wrap="square" rtlCol="0">
                <a:noAutofit/>
              </a:bodyPr>
              <a:lstStyle/>
              <a:p>
                <a:r>
                  <a:rPr lang="en-US" sz="1400" dirty="0" err="1"/>
                  <a:t>HAProxy</a:t>
                </a:r>
                <a:endParaRPr lang="en-US" sz="1400" dirty="0"/>
              </a:p>
            </p:txBody>
          </p:sp>
        </p:grp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C5C818FE-5FE8-4B92-84B4-05B48E8711C4}"/>
                </a:ext>
              </a:extLst>
            </p:cNvPr>
            <p:cNvCxnSpPr>
              <a:cxnSpLocks/>
              <a:stCxn id="26" idx="3"/>
            </p:cNvCxnSpPr>
            <p:nvPr/>
          </p:nvCxnSpPr>
          <p:spPr>
            <a:xfrm flipV="1">
              <a:off x="846341" y="2845278"/>
              <a:ext cx="529439" cy="35057"/>
            </a:xfrm>
            <a:prstGeom prst="straightConnector1">
              <a:avLst/>
            </a:prstGeom>
            <a:ln w="3175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E8D53336-5CCD-4E9E-8445-CFE7D568070E}"/>
                </a:ext>
              </a:extLst>
            </p:cNvPr>
            <p:cNvCxnSpPr>
              <a:cxnSpLocks/>
              <a:endCxn id="17" idx="1"/>
            </p:cNvCxnSpPr>
            <p:nvPr/>
          </p:nvCxnSpPr>
          <p:spPr>
            <a:xfrm flipV="1">
              <a:off x="1769838" y="2705866"/>
              <a:ext cx="1360765" cy="34641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1A371CF-4CFE-440B-975F-07B1AD36098A}"/>
                </a:ext>
              </a:extLst>
            </p:cNvPr>
            <p:cNvSpPr txBox="1"/>
            <p:nvPr/>
          </p:nvSpPr>
          <p:spPr>
            <a:xfrm>
              <a:off x="1962648" y="2385618"/>
              <a:ext cx="79208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HTTP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064BEC65-55DA-4874-93B2-34CE06D617F4}"/>
                </a:ext>
              </a:extLst>
            </p:cNvPr>
            <p:cNvSpPr txBox="1"/>
            <p:nvPr/>
          </p:nvSpPr>
          <p:spPr>
            <a:xfrm>
              <a:off x="721095" y="2537501"/>
              <a:ext cx="86409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HTTPS</a:t>
              </a:r>
              <a:endParaRPr lang="en-US" dirty="0"/>
            </a:p>
          </p:txBody>
        </p:sp>
      </p:grpSp>
      <p:sp>
        <p:nvSpPr>
          <p:cNvPr id="41" name="HttpCommand">
            <a:extLst>
              <a:ext uri="{FF2B5EF4-FFF2-40B4-BE49-F238E27FC236}">
                <a16:creationId xmlns:a16="http://schemas.microsoft.com/office/drawing/2014/main" id="{926E5C1D-26C4-4E80-9923-D6F08799594A}"/>
              </a:ext>
            </a:extLst>
          </p:cNvPr>
          <p:cNvSpPr txBox="1"/>
          <p:nvPr/>
        </p:nvSpPr>
        <p:spPr>
          <a:xfrm>
            <a:off x="3467438" y="1981573"/>
            <a:ext cx="1368152" cy="307777"/>
          </a:xfrm>
          <a:prstGeom prst="rect">
            <a:avLst/>
          </a:prstGeom>
          <a:noFill/>
          <a:ln w="28575"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HttpCommand</a:t>
            </a:r>
            <a:endParaRPr lang="en-US" dirty="0"/>
          </a:p>
        </p:txBody>
      </p:sp>
      <p:grpSp>
        <p:nvGrpSpPr>
          <p:cNvPr id="123" name="reCAPTCHA">
            <a:extLst>
              <a:ext uri="{FF2B5EF4-FFF2-40B4-BE49-F238E27FC236}">
                <a16:creationId xmlns:a16="http://schemas.microsoft.com/office/drawing/2014/main" id="{446E041C-6E20-4A75-9B3D-31BDE6FB250D}"/>
              </a:ext>
            </a:extLst>
          </p:cNvPr>
          <p:cNvGrpSpPr/>
          <p:nvPr/>
        </p:nvGrpSpPr>
        <p:grpSpPr>
          <a:xfrm>
            <a:off x="885663" y="987078"/>
            <a:ext cx="2581775" cy="1148384"/>
            <a:chOff x="885663" y="987078"/>
            <a:chExt cx="2581775" cy="1148384"/>
          </a:xfrm>
        </p:grpSpPr>
        <p:pic>
          <p:nvPicPr>
            <p:cNvPr id="39" name="Graphic 38" descr="Syncing cloud">
              <a:extLst>
                <a:ext uri="{FF2B5EF4-FFF2-40B4-BE49-F238E27FC236}">
                  <a16:creationId xmlns:a16="http://schemas.microsoft.com/office/drawing/2014/main" id="{728A8ADF-AFAC-4956-AB7C-DA934314806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822056" y="987078"/>
              <a:ext cx="914400" cy="914400"/>
            </a:xfrm>
            <a:prstGeom prst="rect">
              <a:avLst/>
            </a:prstGeom>
          </p:spPr>
        </p:pic>
        <p:cxnSp>
          <p:nvCxnSpPr>
            <p:cNvPr id="43" name="Straight Arrow Connector 42">
              <a:extLst>
                <a:ext uri="{FF2B5EF4-FFF2-40B4-BE49-F238E27FC236}">
                  <a16:creationId xmlns:a16="http://schemas.microsoft.com/office/drawing/2014/main" id="{60B60533-17A9-4270-92A4-A7B23D4879E0}"/>
                </a:ext>
              </a:extLst>
            </p:cNvPr>
            <p:cNvCxnSpPr>
              <a:cxnSpLocks/>
              <a:stCxn id="41" idx="1"/>
            </p:cNvCxnSpPr>
            <p:nvPr/>
          </p:nvCxnSpPr>
          <p:spPr>
            <a:xfrm flipH="1" flipV="1">
              <a:off x="2684064" y="1643536"/>
              <a:ext cx="783374" cy="491926"/>
            </a:xfrm>
            <a:prstGeom prst="straightConnector1">
              <a:avLst/>
            </a:prstGeom>
            <a:ln w="25400"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5D4131A9-F099-4D2B-BA0E-E3EBD6066026}"/>
                </a:ext>
              </a:extLst>
            </p:cNvPr>
            <p:cNvSpPr txBox="1"/>
            <p:nvPr/>
          </p:nvSpPr>
          <p:spPr>
            <a:xfrm>
              <a:off x="885663" y="1183853"/>
              <a:ext cx="138208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/>
                <a:t>reCAPTCHA</a:t>
              </a:r>
              <a:endParaRPr lang="en-US" sz="1400" dirty="0"/>
            </a:p>
          </p:txBody>
        </p:sp>
      </p:grpSp>
      <p:sp>
        <p:nvSpPr>
          <p:cNvPr id="53" name="SMTP">
            <a:extLst>
              <a:ext uri="{FF2B5EF4-FFF2-40B4-BE49-F238E27FC236}">
                <a16:creationId xmlns:a16="http://schemas.microsoft.com/office/drawing/2014/main" id="{B9F7834F-2EC9-4EF7-BC3D-158CEAFE0842}"/>
              </a:ext>
            </a:extLst>
          </p:cNvPr>
          <p:cNvSpPr txBox="1"/>
          <p:nvPr/>
        </p:nvSpPr>
        <p:spPr>
          <a:xfrm>
            <a:off x="3326027" y="3497804"/>
            <a:ext cx="746077" cy="307777"/>
          </a:xfrm>
          <a:prstGeom prst="rect">
            <a:avLst/>
          </a:prstGeom>
          <a:noFill/>
          <a:ln w="28575"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SMTP</a:t>
            </a:r>
          </a:p>
        </p:txBody>
      </p:sp>
      <p:grpSp>
        <p:nvGrpSpPr>
          <p:cNvPr id="11" name="Email">
            <a:extLst>
              <a:ext uri="{FF2B5EF4-FFF2-40B4-BE49-F238E27FC236}">
                <a16:creationId xmlns:a16="http://schemas.microsoft.com/office/drawing/2014/main" id="{21D4D96B-3CA8-B43F-051E-00E26E0F0D89}"/>
              </a:ext>
            </a:extLst>
          </p:cNvPr>
          <p:cNvGrpSpPr/>
          <p:nvPr/>
        </p:nvGrpSpPr>
        <p:grpSpPr>
          <a:xfrm>
            <a:off x="247918" y="3226469"/>
            <a:ext cx="3052418" cy="472896"/>
            <a:chOff x="247918" y="3226469"/>
            <a:chExt cx="3052418" cy="472896"/>
          </a:xfrm>
        </p:grpSpPr>
        <p:pic>
          <p:nvPicPr>
            <p:cNvPr id="49" name="Graphic 48" descr="Email">
              <a:extLst>
                <a:ext uri="{FF2B5EF4-FFF2-40B4-BE49-F238E27FC236}">
                  <a16:creationId xmlns:a16="http://schemas.microsoft.com/office/drawing/2014/main" id="{00FEE903-DE82-4B35-B43A-9B314E823BC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247918" y="3226469"/>
              <a:ext cx="472896" cy="472896"/>
            </a:xfrm>
            <a:prstGeom prst="rect">
              <a:avLst/>
            </a:prstGeom>
          </p:spPr>
        </p:pic>
        <p:cxnSp>
          <p:nvCxnSpPr>
            <p:cNvPr id="55" name="SMTP arrow">
              <a:extLst>
                <a:ext uri="{FF2B5EF4-FFF2-40B4-BE49-F238E27FC236}">
                  <a16:creationId xmlns:a16="http://schemas.microsoft.com/office/drawing/2014/main" id="{7149046D-6A85-4C87-BDB7-93AEB4E5A318}"/>
                </a:ext>
              </a:extLst>
            </p:cNvPr>
            <p:cNvCxnSpPr>
              <a:cxnSpLocks/>
              <a:endCxn id="49" idx="2"/>
            </p:cNvCxnSpPr>
            <p:nvPr/>
          </p:nvCxnSpPr>
          <p:spPr>
            <a:xfrm rot="10800000" flipV="1">
              <a:off x="484367" y="3670545"/>
              <a:ext cx="2815969" cy="28820"/>
            </a:xfrm>
            <a:prstGeom prst="curvedConnector4">
              <a:avLst>
                <a:gd name="adj1" fmla="val 45802"/>
                <a:gd name="adj2" fmla="val 893199"/>
              </a:avLst>
            </a:prstGeom>
            <a:ln w="31750"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" name="SQAPL">
            <a:extLst>
              <a:ext uri="{FF2B5EF4-FFF2-40B4-BE49-F238E27FC236}">
                <a16:creationId xmlns:a16="http://schemas.microsoft.com/office/drawing/2014/main" id="{AF3145FC-8BB6-486A-B4E3-693427E3AFB2}"/>
              </a:ext>
            </a:extLst>
          </p:cNvPr>
          <p:cNvSpPr txBox="1"/>
          <p:nvPr/>
        </p:nvSpPr>
        <p:spPr>
          <a:xfrm>
            <a:off x="4352985" y="2398089"/>
            <a:ext cx="746077" cy="307777"/>
          </a:xfrm>
          <a:prstGeom prst="rect">
            <a:avLst/>
          </a:prstGeom>
          <a:noFill/>
          <a:ln w="28575"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SQAPL</a:t>
            </a:r>
          </a:p>
        </p:txBody>
      </p:sp>
      <p:cxnSp>
        <p:nvCxnSpPr>
          <p:cNvPr id="64" name="SQAPL arrow">
            <a:extLst>
              <a:ext uri="{FF2B5EF4-FFF2-40B4-BE49-F238E27FC236}">
                <a16:creationId xmlns:a16="http://schemas.microsoft.com/office/drawing/2014/main" id="{F5C4F321-8DB1-40F4-874B-8B5914F7FCE5}"/>
              </a:ext>
            </a:extLst>
          </p:cNvPr>
          <p:cNvCxnSpPr>
            <a:stCxn id="62" idx="3"/>
            <a:endCxn id="21" idx="1"/>
          </p:cNvCxnSpPr>
          <p:nvPr/>
        </p:nvCxnSpPr>
        <p:spPr>
          <a:xfrm flipV="1">
            <a:off x="5099062" y="1652900"/>
            <a:ext cx="1086920" cy="899078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9" name="MiServer">
            <a:extLst>
              <a:ext uri="{FF2B5EF4-FFF2-40B4-BE49-F238E27FC236}">
                <a16:creationId xmlns:a16="http://schemas.microsoft.com/office/drawing/2014/main" id="{A27D5301-A835-4603-BF56-FA42DE86718E}"/>
              </a:ext>
            </a:extLst>
          </p:cNvPr>
          <p:cNvGrpSpPr/>
          <p:nvPr/>
        </p:nvGrpSpPr>
        <p:grpSpPr>
          <a:xfrm>
            <a:off x="3130603" y="1248965"/>
            <a:ext cx="2304256" cy="2913802"/>
            <a:chOff x="1691680" y="1275606"/>
            <a:chExt cx="2304256" cy="1944216"/>
          </a:xfrm>
        </p:grpSpPr>
        <p:sp>
          <p:nvSpPr>
            <p:cNvPr id="17" name="Rectangle: Rounded Corners 16">
              <a:extLst>
                <a:ext uri="{FF2B5EF4-FFF2-40B4-BE49-F238E27FC236}">
                  <a16:creationId xmlns:a16="http://schemas.microsoft.com/office/drawing/2014/main" id="{076A463D-9052-4D27-9C04-90D7D673AA3E}"/>
                </a:ext>
              </a:extLst>
            </p:cNvPr>
            <p:cNvSpPr/>
            <p:nvPr/>
          </p:nvSpPr>
          <p:spPr>
            <a:xfrm>
              <a:off x="1691680" y="1275606"/>
              <a:ext cx="2304256" cy="1944216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04ACF066-DBB7-4CF8-80CD-D08B29DA7357}"/>
                </a:ext>
              </a:extLst>
            </p:cNvPr>
            <p:cNvSpPr txBox="1"/>
            <p:nvPr/>
          </p:nvSpPr>
          <p:spPr>
            <a:xfrm>
              <a:off x="2051720" y="1293811"/>
              <a:ext cx="1584176" cy="3491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Dyalog/MiServer </a:t>
              </a:r>
            </a:p>
            <a:p>
              <a:pPr algn="ctr"/>
              <a:r>
                <a:rPr lang="en-US" sz="1400" dirty="0"/>
                <a:t>Docker Container</a:t>
              </a:r>
            </a:p>
          </p:txBody>
        </p:sp>
      </p:grpSp>
      <p:grpSp>
        <p:nvGrpSpPr>
          <p:cNvPr id="23" name="MariaDB">
            <a:extLst>
              <a:ext uri="{FF2B5EF4-FFF2-40B4-BE49-F238E27FC236}">
                <a16:creationId xmlns:a16="http://schemas.microsoft.com/office/drawing/2014/main" id="{D52E2142-ADCB-4B0B-909E-91010AB3022D}"/>
              </a:ext>
            </a:extLst>
          </p:cNvPr>
          <p:cNvGrpSpPr/>
          <p:nvPr/>
        </p:nvGrpSpPr>
        <p:grpSpPr>
          <a:xfrm>
            <a:off x="6185982" y="1347104"/>
            <a:ext cx="2304256" cy="611591"/>
            <a:chOff x="4499992" y="1275606"/>
            <a:chExt cx="2304256" cy="720080"/>
          </a:xfrm>
        </p:grpSpPr>
        <p:sp>
          <p:nvSpPr>
            <p:cNvPr id="21" name="Rectangle: Rounded Corners 20">
              <a:extLst>
                <a:ext uri="{FF2B5EF4-FFF2-40B4-BE49-F238E27FC236}">
                  <a16:creationId xmlns:a16="http://schemas.microsoft.com/office/drawing/2014/main" id="{7D374A97-E067-4F8F-8436-554BFB134E73}"/>
                </a:ext>
              </a:extLst>
            </p:cNvPr>
            <p:cNvSpPr/>
            <p:nvPr/>
          </p:nvSpPr>
          <p:spPr>
            <a:xfrm>
              <a:off x="4499992" y="1275606"/>
              <a:ext cx="2304256" cy="720080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C175E5BB-A2EA-4685-A522-EAA6098CA635}"/>
                </a:ext>
              </a:extLst>
            </p:cNvPr>
            <p:cNvSpPr txBox="1"/>
            <p:nvPr/>
          </p:nvSpPr>
          <p:spPr>
            <a:xfrm>
              <a:off x="4860032" y="1293811"/>
              <a:ext cx="158417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MySQL/MariaDB</a:t>
              </a:r>
            </a:p>
            <a:p>
              <a:pPr algn="ctr"/>
              <a:r>
                <a:rPr lang="en-US" sz="1400" dirty="0"/>
                <a:t>Docker Container</a:t>
              </a:r>
            </a:p>
          </p:txBody>
        </p:sp>
      </p:grpSp>
      <p:sp>
        <p:nvSpPr>
          <p:cNvPr id="24" name="Perm Storage">
            <a:extLst>
              <a:ext uri="{FF2B5EF4-FFF2-40B4-BE49-F238E27FC236}">
                <a16:creationId xmlns:a16="http://schemas.microsoft.com/office/drawing/2014/main" id="{DD653DA6-3212-45A0-BF9F-AC35F379027C}"/>
              </a:ext>
            </a:extLst>
          </p:cNvPr>
          <p:cNvSpPr/>
          <p:nvPr/>
        </p:nvSpPr>
        <p:spPr>
          <a:xfrm>
            <a:off x="6586987" y="2485007"/>
            <a:ext cx="1872208" cy="1080120"/>
          </a:xfrm>
          <a:prstGeom prst="flowChartMagneticDisk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>
                <a:solidFill>
                  <a:schemeClr val="tx1"/>
                </a:solidFill>
              </a:rPr>
              <a:t>Permanent</a:t>
            </a:r>
            <a:br>
              <a:rPr lang="en-US" sz="1400" dirty="0">
                <a:solidFill>
                  <a:schemeClr val="tx1"/>
                </a:solidFill>
              </a:rPr>
            </a:br>
            <a:r>
              <a:rPr lang="en-US" sz="1400" dirty="0">
                <a:solidFill>
                  <a:schemeClr val="tx1"/>
                </a:solidFill>
              </a:rPr>
              <a:t>Storage</a:t>
            </a:r>
          </a:p>
        </p:txBody>
      </p:sp>
      <p:cxnSp>
        <p:nvCxnSpPr>
          <p:cNvPr id="66" name="DB/Perm Storage">
            <a:extLst>
              <a:ext uri="{FF2B5EF4-FFF2-40B4-BE49-F238E27FC236}">
                <a16:creationId xmlns:a16="http://schemas.microsoft.com/office/drawing/2014/main" id="{7734AD7B-684D-486E-A878-DAEC2834A5AB}"/>
              </a:ext>
            </a:extLst>
          </p:cNvPr>
          <p:cNvCxnSpPr>
            <a:cxnSpLocks/>
            <a:stCxn id="24" idx="1"/>
            <a:endCxn id="21" idx="2"/>
          </p:cNvCxnSpPr>
          <p:nvPr/>
        </p:nvCxnSpPr>
        <p:spPr>
          <a:xfrm flipH="1" flipV="1">
            <a:off x="7338110" y="1958695"/>
            <a:ext cx="184981" cy="526312"/>
          </a:xfrm>
          <a:prstGeom prst="straightConnector1">
            <a:avLst/>
          </a:prstGeom>
          <a:ln w="31750"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DyaCrypt">
            <a:extLst>
              <a:ext uri="{FF2B5EF4-FFF2-40B4-BE49-F238E27FC236}">
                <a16:creationId xmlns:a16="http://schemas.microsoft.com/office/drawing/2014/main" id="{BC22B872-4D7F-406E-8846-C8D62CDEF30B}"/>
              </a:ext>
            </a:extLst>
          </p:cNvPr>
          <p:cNvSpPr txBox="1"/>
          <p:nvPr/>
        </p:nvSpPr>
        <p:spPr>
          <a:xfrm>
            <a:off x="3300335" y="2396008"/>
            <a:ext cx="936104" cy="307777"/>
          </a:xfrm>
          <a:prstGeom prst="rect">
            <a:avLst/>
          </a:prstGeom>
          <a:noFill/>
          <a:ln w="28575"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DyaCrypt</a:t>
            </a:r>
            <a:endParaRPr lang="en-US" sz="1400" dirty="0"/>
          </a:p>
        </p:txBody>
      </p:sp>
      <p:sp>
        <p:nvSpPr>
          <p:cNvPr id="74" name="DrA">
            <a:extLst>
              <a:ext uri="{FF2B5EF4-FFF2-40B4-BE49-F238E27FC236}">
                <a16:creationId xmlns:a16="http://schemas.microsoft.com/office/drawing/2014/main" id="{8B570E79-63AE-401C-A74C-5EA93F294CF0}"/>
              </a:ext>
            </a:extLst>
          </p:cNvPr>
          <p:cNvSpPr txBox="1"/>
          <p:nvPr/>
        </p:nvSpPr>
        <p:spPr>
          <a:xfrm>
            <a:off x="4452022" y="3719197"/>
            <a:ext cx="584064" cy="307777"/>
          </a:xfrm>
          <a:prstGeom prst="rect">
            <a:avLst/>
          </a:prstGeom>
          <a:noFill/>
          <a:ln w="28575" cap="rnd">
            <a:solidFill>
              <a:schemeClr val="accent1">
                <a:shade val="95000"/>
                <a:satMod val="10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dirty="0" err="1"/>
              <a:t>DrA</a:t>
            </a:r>
            <a:endParaRPr lang="en-US" sz="1400" dirty="0"/>
          </a:p>
        </p:txBody>
      </p:sp>
      <p:cxnSp>
        <p:nvCxnSpPr>
          <p:cNvPr id="75" name="DrA arrow">
            <a:extLst>
              <a:ext uri="{FF2B5EF4-FFF2-40B4-BE49-F238E27FC236}">
                <a16:creationId xmlns:a16="http://schemas.microsoft.com/office/drawing/2014/main" id="{B09938DD-9E5C-44F2-A44C-151CFBB36F21}"/>
              </a:ext>
            </a:extLst>
          </p:cNvPr>
          <p:cNvCxnSpPr>
            <a:cxnSpLocks/>
            <a:stCxn id="74" idx="3"/>
            <a:endCxn id="24" idx="2"/>
          </p:cNvCxnSpPr>
          <p:nvPr/>
        </p:nvCxnSpPr>
        <p:spPr>
          <a:xfrm flipV="1">
            <a:off x="5036086" y="3025067"/>
            <a:ext cx="1550901" cy="867554"/>
          </a:xfrm>
          <a:prstGeom prst="straightConnector1">
            <a:avLst/>
          </a:prstGeom>
          <a:ln w="31750">
            <a:headEnd type="non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7" name="File upload">
            <a:extLst>
              <a:ext uri="{FF2B5EF4-FFF2-40B4-BE49-F238E27FC236}">
                <a16:creationId xmlns:a16="http://schemas.microsoft.com/office/drawing/2014/main" id="{4C0CE3F2-60B7-4C27-B0F1-F118FFDE7EEA}"/>
              </a:ext>
            </a:extLst>
          </p:cNvPr>
          <p:cNvGrpSpPr/>
          <p:nvPr/>
        </p:nvGrpSpPr>
        <p:grpSpPr>
          <a:xfrm>
            <a:off x="5434859" y="2723717"/>
            <a:ext cx="1152128" cy="307777"/>
            <a:chOff x="5434859" y="2723717"/>
            <a:chExt cx="1152128" cy="307777"/>
          </a:xfrm>
        </p:grpSpPr>
        <p:cxnSp>
          <p:nvCxnSpPr>
            <p:cNvPr id="79" name="File">
              <a:extLst>
                <a:ext uri="{FF2B5EF4-FFF2-40B4-BE49-F238E27FC236}">
                  <a16:creationId xmlns:a16="http://schemas.microsoft.com/office/drawing/2014/main" id="{0EEF5ABB-1DD4-4FDD-96DA-58E8FBDA17B4}"/>
                </a:ext>
              </a:extLst>
            </p:cNvPr>
            <p:cNvCxnSpPr>
              <a:cxnSpLocks/>
              <a:endCxn id="24" idx="2"/>
            </p:cNvCxnSpPr>
            <p:nvPr/>
          </p:nvCxnSpPr>
          <p:spPr>
            <a:xfrm>
              <a:off x="5434859" y="3025067"/>
              <a:ext cx="1152128" cy="0"/>
            </a:xfrm>
            <a:prstGeom prst="straightConnector1">
              <a:avLst/>
            </a:prstGeom>
            <a:ln w="31750">
              <a:headEnd type="non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4" name="File Upload">
              <a:extLst>
                <a:ext uri="{FF2B5EF4-FFF2-40B4-BE49-F238E27FC236}">
                  <a16:creationId xmlns:a16="http://schemas.microsoft.com/office/drawing/2014/main" id="{F03DF02E-1038-427A-8FDB-1642B4DDC07A}"/>
                </a:ext>
              </a:extLst>
            </p:cNvPr>
            <p:cNvSpPr txBox="1"/>
            <p:nvPr/>
          </p:nvSpPr>
          <p:spPr>
            <a:xfrm>
              <a:off x="5436096" y="2723717"/>
              <a:ext cx="1089265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/>
                <a:t>File Upload</a:t>
              </a:r>
              <a:endParaRPr lang="en-US" dirty="0"/>
            </a:p>
          </p:txBody>
        </p:sp>
      </p:grpSp>
      <p:grpSp>
        <p:nvGrpSpPr>
          <p:cNvPr id="5" name="Participant">
            <a:extLst>
              <a:ext uri="{FF2B5EF4-FFF2-40B4-BE49-F238E27FC236}">
                <a16:creationId xmlns:a16="http://schemas.microsoft.com/office/drawing/2014/main" id="{9D60CF56-63A7-CC2C-CE55-5F9AD06A4637}"/>
              </a:ext>
            </a:extLst>
          </p:cNvPr>
          <p:cNvGrpSpPr/>
          <p:nvPr/>
        </p:nvGrpSpPr>
        <p:grpSpPr>
          <a:xfrm>
            <a:off x="97819" y="2365762"/>
            <a:ext cx="897682" cy="858880"/>
            <a:chOff x="97819" y="2365762"/>
            <a:chExt cx="897682" cy="858880"/>
          </a:xfrm>
        </p:grpSpPr>
        <p:pic>
          <p:nvPicPr>
            <p:cNvPr id="26" name="User" descr="Programmer">
              <a:extLst>
                <a:ext uri="{FF2B5EF4-FFF2-40B4-BE49-F238E27FC236}">
                  <a16:creationId xmlns:a16="http://schemas.microsoft.com/office/drawing/2014/main" id="{697598B3-672C-47B1-B6F2-D28C8D7B7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157726" y="2536027"/>
              <a:ext cx="688615" cy="68861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A4195AE-A17B-CA5C-ED7A-77BC423D64AC}"/>
                </a:ext>
              </a:extLst>
            </p:cNvPr>
            <p:cNvSpPr txBox="1"/>
            <p:nvPr/>
          </p:nvSpPr>
          <p:spPr>
            <a:xfrm>
              <a:off x="97819" y="2365762"/>
              <a:ext cx="897682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200" dirty="0"/>
                <a:t>Participant</a:t>
              </a:r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E0FCB08-C44A-5895-9F6F-D661C618AC54}"/>
              </a:ext>
            </a:extLst>
          </p:cNvPr>
          <p:cNvGrpSpPr/>
          <p:nvPr/>
        </p:nvGrpSpPr>
        <p:grpSpPr>
          <a:xfrm>
            <a:off x="31633" y="3572169"/>
            <a:ext cx="8092696" cy="1249507"/>
            <a:chOff x="31633" y="3572169"/>
            <a:chExt cx="8092696" cy="1249507"/>
          </a:xfrm>
        </p:grpSpPr>
        <p:grpSp>
          <p:nvGrpSpPr>
            <p:cNvPr id="118" name="DrA Email">
              <a:extLst>
                <a:ext uri="{FF2B5EF4-FFF2-40B4-BE49-F238E27FC236}">
                  <a16:creationId xmlns:a16="http://schemas.microsoft.com/office/drawing/2014/main" id="{6B578CCE-B118-457E-9075-0A037ECDB9A3}"/>
                </a:ext>
              </a:extLst>
            </p:cNvPr>
            <p:cNvGrpSpPr/>
            <p:nvPr/>
          </p:nvGrpSpPr>
          <p:grpSpPr>
            <a:xfrm>
              <a:off x="975153" y="3572169"/>
              <a:ext cx="7149176" cy="912508"/>
              <a:chOff x="975153" y="3572169"/>
              <a:chExt cx="7149176" cy="912508"/>
            </a:xfrm>
          </p:grpSpPr>
          <p:grpSp>
            <p:nvGrpSpPr>
              <p:cNvPr id="87" name="Log Watcher">
                <a:extLst>
                  <a:ext uri="{FF2B5EF4-FFF2-40B4-BE49-F238E27FC236}">
                    <a16:creationId xmlns:a16="http://schemas.microsoft.com/office/drawing/2014/main" id="{657D29C9-BF50-4BD2-BD8C-094151599CF2}"/>
                  </a:ext>
                </a:extLst>
              </p:cNvPr>
              <p:cNvGrpSpPr/>
              <p:nvPr/>
            </p:nvGrpSpPr>
            <p:grpSpPr>
              <a:xfrm>
                <a:off x="5820073" y="3873086"/>
                <a:ext cx="2304256" cy="611591"/>
                <a:chOff x="4499992" y="1275606"/>
                <a:chExt cx="2304256" cy="720080"/>
              </a:xfrm>
            </p:grpSpPr>
            <p:sp>
              <p:nvSpPr>
                <p:cNvPr id="88" name="Rectangle: Rounded Corners 87">
                  <a:extLst>
                    <a:ext uri="{FF2B5EF4-FFF2-40B4-BE49-F238E27FC236}">
                      <a16:creationId xmlns:a16="http://schemas.microsoft.com/office/drawing/2014/main" id="{BF273DC1-15C8-4F7B-B4A9-06E32D98F8C0}"/>
                    </a:ext>
                  </a:extLst>
                </p:cNvPr>
                <p:cNvSpPr/>
                <p:nvPr/>
              </p:nvSpPr>
              <p:spPr>
                <a:xfrm>
                  <a:off x="4499992" y="1275606"/>
                  <a:ext cx="2304256" cy="720080"/>
                </a:xfrm>
                <a:prstGeom prst="round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TextBox 88">
                  <a:extLst>
                    <a:ext uri="{FF2B5EF4-FFF2-40B4-BE49-F238E27FC236}">
                      <a16:creationId xmlns:a16="http://schemas.microsoft.com/office/drawing/2014/main" id="{C2DD35FF-4CDC-46EA-8FB7-DB1891580588}"/>
                    </a:ext>
                  </a:extLst>
                </p:cNvPr>
                <p:cNvSpPr txBox="1"/>
                <p:nvPr/>
              </p:nvSpPr>
              <p:spPr>
                <a:xfrm>
                  <a:off x="4860032" y="1293811"/>
                  <a:ext cx="1584176" cy="6160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400" dirty="0"/>
                    <a:t>Log Watcher</a:t>
                  </a:r>
                </a:p>
                <a:p>
                  <a:pPr algn="ctr"/>
                  <a:r>
                    <a:rPr lang="en-US" sz="1400" dirty="0"/>
                    <a:t>Docker Container</a:t>
                  </a:r>
                </a:p>
              </p:txBody>
            </p:sp>
          </p:grpSp>
          <p:cxnSp>
            <p:nvCxnSpPr>
              <p:cNvPr id="93" name="Watcher - DB">
                <a:extLst>
                  <a:ext uri="{FF2B5EF4-FFF2-40B4-BE49-F238E27FC236}">
                    <a16:creationId xmlns:a16="http://schemas.microsoft.com/office/drawing/2014/main" id="{955FFA77-CACA-4CF0-BDBB-9B5C52FF19DA}"/>
                  </a:ext>
                </a:extLst>
              </p:cNvPr>
              <p:cNvCxnSpPr>
                <a:cxnSpLocks/>
                <a:stCxn id="89" idx="0"/>
              </p:cNvCxnSpPr>
              <p:nvPr/>
            </p:nvCxnSpPr>
            <p:spPr>
              <a:xfrm flipV="1">
                <a:off x="6972201" y="3572169"/>
                <a:ext cx="290311" cy="316379"/>
              </a:xfrm>
              <a:prstGeom prst="straightConnector1">
                <a:avLst/>
              </a:prstGeom>
              <a:ln w="31750"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DrA Error email">
                <a:extLst>
                  <a:ext uri="{FF2B5EF4-FFF2-40B4-BE49-F238E27FC236}">
                    <a16:creationId xmlns:a16="http://schemas.microsoft.com/office/drawing/2014/main" id="{27C6A075-638A-4F5C-833F-594AAB8592CB}"/>
                  </a:ext>
                </a:extLst>
              </p:cNvPr>
              <p:cNvCxnSpPr>
                <a:cxnSpLocks/>
                <a:stCxn id="88" idx="1"/>
                <a:endCxn id="99" idx="3"/>
              </p:cNvCxnSpPr>
              <p:nvPr/>
            </p:nvCxnSpPr>
            <p:spPr>
              <a:xfrm flipH="1">
                <a:off x="975153" y="4178882"/>
                <a:ext cx="4844920" cy="185594"/>
              </a:xfrm>
              <a:prstGeom prst="straightConnector1">
                <a:avLst/>
              </a:prstGeom>
              <a:ln w="317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7" name="Dev Team">
              <a:extLst>
                <a:ext uri="{FF2B5EF4-FFF2-40B4-BE49-F238E27FC236}">
                  <a16:creationId xmlns:a16="http://schemas.microsoft.com/office/drawing/2014/main" id="{711E0889-E79D-12CA-F239-C50F4AEDAF5B}"/>
                </a:ext>
              </a:extLst>
            </p:cNvPr>
            <p:cNvGrpSpPr/>
            <p:nvPr/>
          </p:nvGrpSpPr>
          <p:grpSpPr>
            <a:xfrm>
              <a:off x="31633" y="3817082"/>
              <a:ext cx="972639" cy="1004594"/>
              <a:chOff x="31633" y="3817082"/>
              <a:chExt cx="972639" cy="1004594"/>
            </a:xfrm>
          </p:grpSpPr>
          <p:pic>
            <p:nvPicPr>
              <p:cNvPr id="99" name="Dev Team" descr="Users">
                <a:extLst>
                  <a:ext uri="{FF2B5EF4-FFF2-40B4-BE49-F238E27FC236}">
                    <a16:creationId xmlns:a16="http://schemas.microsoft.com/office/drawing/2014/main" id="{087BC914-6853-4F3A-85F3-11E19C0DC6E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9"/>
                  </a:ext>
                </a:extLst>
              </a:blip>
              <a:stretch>
                <a:fillRect/>
              </a:stretch>
            </p:blipFill>
            <p:spPr>
              <a:xfrm>
                <a:off x="60753" y="3907276"/>
                <a:ext cx="914400" cy="914400"/>
              </a:xfrm>
              <a:prstGeom prst="rect">
                <a:avLst/>
              </a:prstGeom>
            </p:spPr>
          </p:pic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082770D-06B2-DB3C-553B-1167CA8AF454}"/>
                  </a:ext>
                </a:extLst>
              </p:cNvPr>
              <p:cNvSpPr txBox="1"/>
              <p:nvPr/>
            </p:nvSpPr>
            <p:spPr>
              <a:xfrm>
                <a:off x="31633" y="3817082"/>
                <a:ext cx="972639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/>
                  <a:t>Dev Team</a:t>
                </a:r>
                <a:endParaRPr lang="en-US" dirty="0"/>
              </a:p>
            </p:txBody>
          </p:sp>
        </p:grpSp>
      </p:grpSp>
      <p:pic>
        <p:nvPicPr>
          <p:cNvPr id="126" name="Jenkins Screenshot">
            <a:extLst>
              <a:ext uri="{FF2B5EF4-FFF2-40B4-BE49-F238E27FC236}">
                <a16:creationId xmlns:a16="http://schemas.microsoft.com/office/drawing/2014/main" id="{E79A4E74-3B04-483F-AACB-55591A0B9E3C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t="10953"/>
          <a:stretch/>
        </p:blipFill>
        <p:spPr>
          <a:xfrm>
            <a:off x="97819" y="391924"/>
            <a:ext cx="8809751" cy="4271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665358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53" grpId="0" animBg="1"/>
      <p:bldP spid="62" grpId="0" animBg="1"/>
      <p:bldP spid="24" grpId="0" animBg="1"/>
      <p:bldP spid="73" grpId="0" animBg="1"/>
      <p:bldP spid="7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EF21-B068-5861-8FAF-6FD6C84A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4DFD-7A1B-4EA7-F582-3B8A6A84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2019 – Dogfooding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https://contest.dyalog.com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Phase 1 – automated validation yields silver and gold</a:t>
            </a:r>
          </a:p>
          <a:p>
            <a:pPr marL="0" indent="0">
              <a:buNone/>
            </a:pPr>
            <a:r>
              <a:rPr lang="en-US" dirty="0"/>
              <a:t>Phase 2 – syntax validation</a:t>
            </a:r>
          </a:p>
          <a:p>
            <a:pPr marL="0" indent="0">
              <a:buNone/>
            </a:pPr>
            <a:r>
              <a:rPr lang="en-US" dirty="0"/>
              <a:t>Simplifying Phase 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41414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22AD89-D108-450F-AD8A-EBB2DF26696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/>
              <a:t>Ronald Chan – interned at Dyalog, interpreter work</a:t>
            </a:r>
          </a:p>
          <a:p>
            <a:pPr marL="0" indent="0">
              <a:buNone/>
            </a:pPr>
            <a:r>
              <a:rPr lang="en-US" sz="2000" dirty="0"/>
              <a:t>Joel Hough – TryAPL inspiration; co-presented with Morten at </a:t>
            </a:r>
            <a:r>
              <a:rPr lang="en-US" sz="2000" dirty="0" err="1"/>
              <a:t>InfoQ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Marinus </a:t>
            </a:r>
            <a:r>
              <a:rPr lang="en-US" sz="2000" dirty="0" err="1"/>
              <a:t>Oosters</a:t>
            </a:r>
            <a:r>
              <a:rPr lang="en-US" sz="2000" dirty="0"/>
              <a:t> – </a:t>
            </a:r>
            <a:r>
              <a:rPr lang="en-US" sz="2000" dirty="0" err="1"/>
              <a:t>PyNAPL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Josh David – The Carlisle Group; Dyalog, LTD</a:t>
            </a:r>
          </a:p>
          <a:p>
            <a:pPr marL="0" indent="0">
              <a:buNone/>
            </a:pPr>
            <a:r>
              <a:rPr lang="en-US" sz="2000" dirty="0"/>
              <a:t>Zack Batik – </a:t>
            </a:r>
            <a:r>
              <a:rPr lang="en-US" sz="2000" dirty="0" err="1"/>
              <a:t>Riskflow</a:t>
            </a:r>
            <a:r>
              <a:rPr lang="en-US" sz="2000" dirty="0"/>
              <a:t> Group; contributed problems for 2018 competition</a:t>
            </a:r>
          </a:p>
          <a:p>
            <a:pPr marL="0" indent="0">
              <a:buNone/>
            </a:pPr>
            <a:r>
              <a:rPr lang="en-US" sz="2000" dirty="0"/>
              <a:t>Alve Bj</a:t>
            </a:r>
            <a:r>
              <a:rPr lang="en-US" sz="2000" dirty="0">
                <a:ea typeface="Tahoma" panose="020B0604030504040204" pitchFamily="34" charset="0"/>
                <a:cs typeface="Tahoma" panose="020B0604030504040204" pitchFamily="34" charset="0"/>
              </a:rPr>
              <a:t>örk – contributed problems for the 2019 competition </a:t>
            </a:r>
            <a:endParaRPr lang="en-US" sz="2000" dirty="0"/>
          </a:p>
          <a:p>
            <a:pPr marL="457200" lvl="1" indent="0">
              <a:buNone/>
            </a:pPr>
            <a:endParaRPr lang="en-US" sz="1800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4A74507-9025-079A-C027-83C47CA4035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0D6A81-0A94-401B-A6A1-7C5ED68EA2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Notable Winners</a:t>
            </a:r>
          </a:p>
        </p:txBody>
      </p:sp>
    </p:spTree>
    <p:extLst>
      <p:ext uri="{BB962C8B-B14F-4D97-AF65-F5344CB8AC3E}">
        <p14:creationId xmlns:p14="http://schemas.microsoft.com/office/powerpoint/2010/main" val="995203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F3C2-005D-86DF-8596-90E95CEC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Problem Solving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FF68-2256-E255-1093-DEB10509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Past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Present</a:t>
            </a:r>
          </a:p>
        </p:txBody>
      </p:sp>
    </p:spTree>
    <p:extLst>
      <p:ext uri="{BB962C8B-B14F-4D97-AF65-F5344CB8AC3E}">
        <p14:creationId xmlns:p14="http://schemas.microsoft.com/office/powerpoint/2010/main" val="37455646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9C38F-3B55-F62F-4C0F-72F89003BC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Present (2023)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EE6309-EC77-A962-6F61-D29068ECC3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161 new registrants of whom 80 submitted solutions</a:t>
            </a:r>
          </a:p>
          <a:p>
            <a:pPr marL="0" indent="0">
              <a:buNone/>
            </a:pPr>
            <a:r>
              <a:rPr lang="en-US" dirty="0"/>
              <a:t>130 participants from 36 countries submitted solutions</a:t>
            </a:r>
          </a:p>
          <a:p>
            <a:pPr marL="0" indent="0">
              <a:buNone/>
            </a:pPr>
            <a:r>
              <a:rPr lang="en-US" dirty="0"/>
              <a:t>928 correct Phase 1 solutions submitted (&gt;7/participant)</a:t>
            </a:r>
          </a:p>
          <a:p>
            <a:pPr marL="0" indent="0">
              <a:buNone/>
            </a:pPr>
            <a:r>
              <a:rPr lang="en-US" dirty="0"/>
              <a:t>43 participants submitted 72 Phase 2 solutions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689903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colorful pie chart with numbers and letters&#10;&#10;Description automatically generated">
            <a:extLst>
              <a:ext uri="{FF2B5EF4-FFF2-40B4-BE49-F238E27FC236}">
                <a16:creationId xmlns:a16="http://schemas.microsoft.com/office/drawing/2014/main" id="{80BAB66D-E80F-D53D-3F67-D132953C02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593" y="83736"/>
            <a:ext cx="6116386" cy="4588716"/>
          </a:xfr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1DEEFDF-95ED-A3B8-D69E-6F671899647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9323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blue lines&#10;&#10;Description automatically generated">
            <a:extLst>
              <a:ext uri="{FF2B5EF4-FFF2-40B4-BE49-F238E27FC236}">
                <a16:creationId xmlns:a16="http://schemas.microsoft.com/office/drawing/2014/main" id="{022FC1C7-34DE-4C11-F2A1-3331E412513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5" y="188233"/>
            <a:ext cx="5903551" cy="4429040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563961-2B18-E0AE-F402-6B9C78741CE7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9421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blue and orange lines&#10;&#10;Description automatically generated">
            <a:extLst>
              <a:ext uri="{FF2B5EF4-FFF2-40B4-BE49-F238E27FC236}">
                <a16:creationId xmlns:a16="http://schemas.microsoft.com/office/drawing/2014/main" id="{3D0D0010-F7A7-65BE-3780-77E5E321510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90" y="0"/>
            <a:ext cx="6108503" cy="458280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C78154-F674-6074-1944-482FACA680E5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99654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a line going up&#10;&#10;Description automatically generated">
            <a:extLst>
              <a:ext uri="{FF2B5EF4-FFF2-40B4-BE49-F238E27FC236}">
                <a16:creationId xmlns:a16="http://schemas.microsoft.com/office/drawing/2014/main" id="{2FA6D505-C82E-C56D-333B-B7C869B77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642" y="125141"/>
            <a:ext cx="6029675" cy="4523662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751949-3F06-86C7-A448-0B344D73C032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287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 descr="A graph with numbers and a number on it&#10;&#10;Description automatically generated">
            <a:extLst>
              <a:ext uri="{FF2B5EF4-FFF2-40B4-BE49-F238E27FC236}">
                <a16:creationId xmlns:a16="http://schemas.microsoft.com/office/drawing/2014/main" id="{C9E13706-462E-3A96-84B4-EA96A411180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0166" y="129085"/>
            <a:ext cx="6013910" cy="4511835"/>
          </a:xfr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8E3A4-66D2-3770-B6D0-203C6D194B9E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4351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F3C2-005D-86DF-8596-90E95CEC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FF68-2256-E255-1093-DEB10509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Introduce students to APL</a:t>
            </a:r>
          </a:p>
          <a:p>
            <a:pPr marL="0" indent="0">
              <a:buNone/>
            </a:pPr>
            <a:r>
              <a:rPr lang="en-US" dirty="0"/>
              <a:t>Plant seeds for the next generation of APLers</a:t>
            </a:r>
          </a:p>
          <a:p>
            <a:pPr marL="0" indent="0">
              <a:buNone/>
            </a:pPr>
            <a:r>
              <a:rPr lang="en-US" dirty="0"/>
              <a:t>Increase APL's visibility</a:t>
            </a:r>
          </a:p>
          <a:p>
            <a:pPr marL="0" indent="0">
              <a:buNone/>
            </a:pPr>
            <a:r>
              <a:rPr lang="en-US" dirty="0"/>
              <a:t>Identify potential recruits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5777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50F3C2-005D-86DF-8596-90E95CEC1D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APL Problem Solving Competition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51FF68-2256-E255-1093-DEB1050912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The Past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Present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The Future</a:t>
            </a:r>
          </a:p>
        </p:txBody>
      </p:sp>
    </p:spTree>
    <p:extLst>
      <p:ext uri="{BB962C8B-B14F-4D97-AF65-F5344CB8AC3E}">
        <p14:creationId xmlns:p14="http://schemas.microsoft.com/office/powerpoint/2010/main" val="19531854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FA9D-F346-D2F7-2BC8-22B13CBB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FD39-BF18-484D-2B8F-1CF919D0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Details are being worked out</a:t>
            </a:r>
          </a:p>
          <a:p>
            <a:pPr marL="0" indent="0">
              <a:buNone/>
            </a:pPr>
            <a:r>
              <a:rPr lang="en-US" dirty="0"/>
              <a:t>Goals</a:t>
            </a:r>
          </a:p>
          <a:p>
            <a:pPr marL="457200" lvl="1" indent="0">
              <a:buNone/>
            </a:pPr>
            <a:r>
              <a:rPr lang="en-US" dirty="0"/>
              <a:t>Lower the bar</a:t>
            </a:r>
          </a:p>
          <a:p>
            <a:pPr marL="457200" lvl="1" indent="0">
              <a:buNone/>
            </a:pPr>
            <a:r>
              <a:rPr lang="en-US" dirty="0"/>
              <a:t>Encourage more participation</a:t>
            </a:r>
          </a:p>
          <a:p>
            <a:pPr marL="0" indent="0">
              <a:buNone/>
            </a:pPr>
            <a:r>
              <a:rPr lang="en-US" dirty="0"/>
              <a:t>2-4 Competitions Per Year</a:t>
            </a:r>
          </a:p>
          <a:p>
            <a:pPr marL="0" indent="0">
              <a:buNone/>
            </a:pPr>
            <a:r>
              <a:rPr lang="en-US" dirty="0"/>
              <a:t>Anyone can win – not just students</a:t>
            </a:r>
          </a:p>
          <a:p>
            <a:pPr marL="0" indent="0">
              <a:buNone/>
            </a:pPr>
            <a:r>
              <a:rPr lang="en-US" dirty="0"/>
              <a:t>Phase 2 disappears (sort of)</a:t>
            </a:r>
          </a:p>
        </p:txBody>
      </p:sp>
    </p:spTree>
    <p:extLst>
      <p:ext uri="{BB962C8B-B14F-4D97-AF65-F5344CB8AC3E}">
        <p14:creationId xmlns:p14="http://schemas.microsoft.com/office/powerpoint/2010/main" val="201465877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FA9D-F346-D2F7-2BC8-22B13CBB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FD39-BF18-484D-2B8F-1CF919D0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10 Phase 1-type questions only</a:t>
            </a:r>
          </a:p>
          <a:p>
            <a:pPr marL="457200" lvl="1" indent="0">
              <a:buNone/>
            </a:pPr>
            <a:r>
              <a:rPr lang="en-US" dirty="0"/>
              <a:t>3 trivial (e.g. produce a list of integers from </a:t>
            </a:r>
            <a:r>
              <a:rPr lang="en-US" dirty="0">
                <a:latin typeface="APL385 Unicode" panose="020B0709000202000203" pitchFamily="49" charset="0"/>
              </a:rPr>
              <a:t>⍺</a:t>
            </a:r>
            <a:r>
              <a:rPr lang="en-US" dirty="0"/>
              <a:t> to </a:t>
            </a:r>
            <a:r>
              <a:rPr lang="en-US" dirty="0">
                <a:latin typeface="APL385 Unicode" panose="020B0709000202000203" pitchFamily="49" charset="0"/>
              </a:rPr>
              <a:t>⍵)</a:t>
            </a:r>
          </a:p>
          <a:p>
            <a:pPr marL="457200" lvl="1" indent="0">
              <a:buNone/>
            </a:pPr>
            <a:r>
              <a:rPr lang="en-US" dirty="0"/>
              <a:t>3 easy (e.g. given a Boolean vector, turn all 1's after the first to 0)</a:t>
            </a:r>
          </a:p>
          <a:p>
            <a:pPr marL="457200" lvl="1" indent="0">
              <a:buNone/>
            </a:pPr>
            <a:r>
              <a:rPr lang="en-US" dirty="0"/>
              <a:t>4 harder (e.g. given a list of integers, return (odds)(evens))</a:t>
            </a:r>
          </a:p>
          <a:p>
            <a:pPr marL="0" indent="0">
              <a:buNone/>
            </a:pPr>
            <a:r>
              <a:rPr lang="en-US" dirty="0"/>
              <a:t>Automated testing, immediate feedback</a:t>
            </a:r>
          </a:p>
          <a:p>
            <a:pPr marL="0" indent="0">
              <a:buNone/>
            </a:pPr>
            <a:r>
              <a:rPr lang="en-US" dirty="0"/>
              <a:t>Participant gets one "entry" into cash prize drawing per correct solution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822799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FA9D-F346-D2F7-2BC8-22B13CBB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Future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FD39-BF18-484D-2B8F-1CF919D0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We're working out what replaces Phase 2</a:t>
            </a:r>
          </a:p>
          <a:p>
            <a:pPr marL="457200" lvl="1" indent="0">
              <a:buNone/>
            </a:pPr>
            <a:r>
              <a:rPr lang="en-US" dirty="0"/>
              <a:t>Domain-specific projects?</a:t>
            </a:r>
          </a:p>
          <a:p>
            <a:pPr marL="457200" lvl="1" indent="0">
              <a:buNone/>
            </a:pPr>
            <a:r>
              <a:rPr lang="en-US" dirty="0"/>
              <a:t>Bigger prizes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421097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D58303-AC80-3026-C3AE-586818B9E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15 Years…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FAE6C3-069E-24CA-6F1A-7274362969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We've introduced APL to hundreds of newcomers</a:t>
            </a:r>
          </a:p>
          <a:p>
            <a:pPr marL="0" indent="0">
              <a:buNone/>
            </a:pPr>
            <a:r>
              <a:rPr lang="en-US" dirty="0"/>
              <a:t>Got inspiration for </a:t>
            </a:r>
          </a:p>
          <a:p>
            <a:pPr marL="457200" lvl="1" indent="0">
              <a:buNone/>
            </a:pPr>
            <a:r>
              <a:rPr lang="en-US" dirty="0">
                <a:hlinkClick r:id="rId2"/>
              </a:rPr>
              <a:t>https://TryAPL.org</a:t>
            </a:r>
            <a:r>
              <a:rPr lang="en-US" dirty="0"/>
              <a:t> (thank you Joel Hough!)</a:t>
            </a:r>
          </a:p>
          <a:p>
            <a:pPr marL="457200" lvl="1" indent="0">
              <a:buNone/>
            </a:pPr>
            <a:r>
              <a:rPr lang="en-US" dirty="0">
                <a:hlinkClick r:id="rId3"/>
              </a:rPr>
              <a:t>https://problems.tryapl.org</a:t>
            </a:r>
            <a:endParaRPr lang="en-US" dirty="0"/>
          </a:p>
          <a:p>
            <a:pPr marL="457200" lvl="1" indent="0">
              <a:buNone/>
            </a:pPr>
            <a:r>
              <a:rPr lang="en-US" dirty="0">
                <a:hlinkClick r:id="rId4"/>
              </a:rPr>
              <a:t>https://aplwiki.com/wiki/APL_Quest</a:t>
            </a:r>
            <a:r>
              <a:rPr lang="en-US" dirty="0"/>
              <a:t> </a:t>
            </a:r>
          </a:p>
          <a:p>
            <a:pPr marL="0" indent="0">
              <a:buNone/>
            </a:pPr>
            <a:r>
              <a:rPr lang="en-US" dirty="0"/>
              <a:t>Enjoyed some brilliant winner presentations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1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C1DC3E-321A-D033-D173-44AE2E419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Want to help?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C57EE4-7C21-9719-BC0B-05F48132CA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Become a sponsor</a:t>
            </a:r>
          </a:p>
          <a:p>
            <a:pPr marL="0" indent="0">
              <a:buNone/>
            </a:pPr>
            <a:r>
              <a:rPr lang="en-US" dirty="0"/>
              <a:t>Contribute problem ideas</a:t>
            </a:r>
          </a:p>
          <a:p>
            <a:pPr marL="0" indent="0">
              <a:buNone/>
            </a:pPr>
            <a:r>
              <a:rPr lang="en-US" dirty="0"/>
              <a:t>Be a beta-tester</a:t>
            </a:r>
          </a:p>
          <a:p>
            <a:pPr marL="0" indent="0">
              <a:buNone/>
            </a:pPr>
            <a:r>
              <a:rPr lang="en-US" dirty="0"/>
              <a:t>Refer participants</a:t>
            </a:r>
          </a:p>
          <a:p>
            <a:pPr marL="0" indent="0">
              <a:buNone/>
            </a:pPr>
            <a:r>
              <a:rPr lang="en-US" dirty="0"/>
              <a:t>Spread the word</a:t>
            </a:r>
          </a:p>
        </p:txBody>
      </p:sp>
    </p:spTree>
    <p:extLst>
      <p:ext uri="{BB962C8B-B14F-4D97-AF65-F5344CB8AC3E}">
        <p14:creationId xmlns:p14="http://schemas.microsoft.com/office/powerpoint/2010/main" val="301937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6406029-D6A7-47D2-9FBC-9A6374EB1A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Our Sponsors</a:t>
            </a:r>
          </a:p>
          <a:p>
            <a:r>
              <a:rPr lang="en-US" dirty="0"/>
              <a:t>Beta Testers</a:t>
            </a:r>
          </a:p>
          <a:p>
            <a:r>
              <a:rPr lang="en-US" dirty="0"/>
              <a:t>The Team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1" name="InvestCloud" descr="Logo&#10;&#10;Description automatically generated with medium confidence">
            <a:extLst>
              <a:ext uri="{FF2B5EF4-FFF2-40B4-BE49-F238E27FC236}">
                <a16:creationId xmlns:a16="http://schemas.microsoft.com/office/drawing/2014/main" id="{C23CB665-4A1E-4AA1-8C65-B117FFDE2115}"/>
              </a:ext>
            </a:extLst>
          </p:cNvPr>
          <p:cNvPicPr>
            <a:picLocks noGrp="1" noChangeAspect="1"/>
          </p:cNvPicPr>
          <p:nvPr>
            <p:ph sz="quarter" idx="1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4011" y="1473403"/>
            <a:ext cx="2463281" cy="914399"/>
          </a:xfr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56D0E5E6-2CCC-48D2-8119-55D829737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you!</a:t>
            </a:r>
          </a:p>
        </p:txBody>
      </p:sp>
      <p:pic>
        <p:nvPicPr>
          <p:cNvPr id="13" name="SimCorp">
            <a:extLst>
              <a:ext uri="{FF2B5EF4-FFF2-40B4-BE49-F238E27FC236}">
                <a16:creationId xmlns:a16="http://schemas.microsoft.com/office/drawing/2014/main" id="{B09DB7F3-D3B2-49EC-84F0-FD1EC43652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419872" y="869020"/>
            <a:ext cx="2687680" cy="475513"/>
          </a:xfrm>
          <a:prstGeom prst="rect">
            <a:avLst/>
          </a:prstGeom>
        </p:spPr>
      </p:pic>
      <p:sp>
        <p:nvSpPr>
          <p:cNvPr id="14" name="Anonymous">
            <a:extLst>
              <a:ext uri="{FF2B5EF4-FFF2-40B4-BE49-F238E27FC236}">
                <a16:creationId xmlns:a16="http://schemas.microsoft.com/office/drawing/2014/main" id="{6480EFEB-20A9-423D-B309-49E7E097CBBE}"/>
              </a:ext>
            </a:extLst>
          </p:cNvPr>
          <p:cNvSpPr txBox="1"/>
          <p:nvPr/>
        </p:nvSpPr>
        <p:spPr>
          <a:xfrm>
            <a:off x="3555770" y="2516672"/>
            <a:ext cx="2551782" cy="914400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Autofit/>
          </a:bodyPr>
          <a:lstStyle/>
          <a:p>
            <a:pPr algn="ctr"/>
            <a:r>
              <a:rPr lang="en-US" sz="3600" b="1" dirty="0">
                <a:latin typeface="Calibri" panose="020F0502020204030204" pitchFamily="34" charset="0"/>
                <a:cs typeface="Calibri" panose="020F0502020204030204" pitchFamily="34" charset="0"/>
              </a:rPr>
              <a:t>Anonymous</a:t>
            </a:r>
          </a:p>
        </p:txBody>
      </p:sp>
      <p:pic>
        <p:nvPicPr>
          <p:cNvPr id="24" name="Asher" descr="A person with long blonde hair&#10;&#10;Description automatically generated">
            <a:extLst>
              <a:ext uri="{FF2B5EF4-FFF2-40B4-BE49-F238E27FC236}">
                <a16:creationId xmlns:a16="http://schemas.microsoft.com/office/drawing/2014/main" id="{20142765-E611-0F51-8679-B72E8093E6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210260"/>
            <a:ext cx="914400" cy="914400"/>
          </a:xfrm>
          <a:prstGeom prst="rect">
            <a:avLst/>
          </a:prstGeom>
        </p:spPr>
      </p:pic>
      <p:pic>
        <p:nvPicPr>
          <p:cNvPr id="26" name="Adam" descr="A person with long beard and glasses smiling&#10;&#10;Description automatically generated">
            <a:extLst>
              <a:ext uri="{FF2B5EF4-FFF2-40B4-BE49-F238E27FC236}">
                <a16:creationId xmlns:a16="http://schemas.microsoft.com/office/drawing/2014/main" id="{D231213B-C6D0-DC9F-3C30-A39359C56C7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878" y="1210260"/>
            <a:ext cx="914400" cy="914400"/>
          </a:xfrm>
          <a:prstGeom prst="rect">
            <a:avLst/>
          </a:prstGeom>
        </p:spPr>
      </p:pic>
      <p:pic>
        <p:nvPicPr>
          <p:cNvPr id="28" name="Fiona" descr="A person with grey hair and a purple sweater&#10;&#10;Description automatically generated">
            <a:extLst>
              <a:ext uri="{FF2B5EF4-FFF2-40B4-BE49-F238E27FC236}">
                <a16:creationId xmlns:a16="http://schemas.microsoft.com/office/drawing/2014/main" id="{62FB4A18-00F2-8BD7-AD1B-F5E46E051BE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6234" y="1218143"/>
            <a:ext cx="963667" cy="914400"/>
          </a:xfrm>
          <a:prstGeom prst="rect">
            <a:avLst/>
          </a:prstGeom>
        </p:spPr>
      </p:pic>
      <p:pic>
        <p:nvPicPr>
          <p:cNvPr id="30" name="Gitte" descr="A person wearing glasses and a necklace&#10;&#10;Description automatically generated">
            <a:extLst>
              <a:ext uri="{FF2B5EF4-FFF2-40B4-BE49-F238E27FC236}">
                <a16:creationId xmlns:a16="http://schemas.microsoft.com/office/drawing/2014/main" id="{1DB5F174-5A9F-08D2-9E9F-08D35926DE8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7" y="1210260"/>
            <a:ext cx="914400" cy="914400"/>
          </a:xfrm>
          <a:prstGeom prst="rect">
            <a:avLst/>
          </a:prstGeom>
        </p:spPr>
      </p:pic>
      <p:pic>
        <p:nvPicPr>
          <p:cNvPr id="32" name="Jason" descr="A person with a long beard&#10;&#10;Description automatically generated">
            <a:extLst>
              <a:ext uri="{FF2B5EF4-FFF2-40B4-BE49-F238E27FC236}">
                <a16:creationId xmlns:a16="http://schemas.microsoft.com/office/drawing/2014/main" id="{1CAA528C-803C-1F05-BAE3-42B7A9DA79F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89" y="1210260"/>
            <a:ext cx="914400" cy="914400"/>
          </a:xfrm>
          <a:prstGeom prst="rect">
            <a:avLst/>
          </a:prstGeom>
        </p:spPr>
      </p:pic>
      <p:pic>
        <p:nvPicPr>
          <p:cNvPr id="34" name="Josh" descr="A person smiling at the camera&#10;&#10;Description automatically generated">
            <a:extLst>
              <a:ext uri="{FF2B5EF4-FFF2-40B4-BE49-F238E27FC236}">
                <a16:creationId xmlns:a16="http://schemas.microsoft.com/office/drawing/2014/main" id="{E9DD1EB2-D55D-3536-CDCD-C842ADC536D2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1259" y="1210260"/>
            <a:ext cx="914400" cy="914400"/>
          </a:xfrm>
          <a:prstGeom prst="rect">
            <a:avLst/>
          </a:prstGeom>
        </p:spPr>
      </p:pic>
      <p:pic>
        <p:nvPicPr>
          <p:cNvPr id="36" name="Michael" descr="A person wearing glasses and a red shirt&#10;&#10;Description automatically generated">
            <a:extLst>
              <a:ext uri="{FF2B5EF4-FFF2-40B4-BE49-F238E27FC236}">
                <a16:creationId xmlns:a16="http://schemas.microsoft.com/office/drawing/2014/main" id="{9551B341-C8D0-245F-986C-47825CE0F3E1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2800" y="2158162"/>
            <a:ext cx="976478" cy="914400"/>
          </a:xfrm>
          <a:prstGeom prst="rect">
            <a:avLst/>
          </a:prstGeom>
        </p:spPr>
      </p:pic>
      <p:pic>
        <p:nvPicPr>
          <p:cNvPr id="38" name="Peter" descr="A person with glasses and a goatee&#10;&#10;Description automatically generated">
            <a:extLst>
              <a:ext uri="{FF2B5EF4-FFF2-40B4-BE49-F238E27FC236}">
                <a16:creationId xmlns:a16="http://schemas.microsoft.com/office/drawing/2014/main" id="{1F53687C-512E-45C6-D240-3C5BFC385379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278" y="2158162"/>
            <a:ext cx="914400" cy="914400"/>
          </a:xfrm>
          <a:prstGeom prst="rect">
            <a:avLst/>
          </a:prstGeom>
        </p:spPr>
      </p:pic>
      <p:pic>
        <p:nvPicPr>
          <p:cNvPr id="40" name="Rich" descr="A person with a beard smiling&#10;&#10;Description automatically generated">
            <a:extLst>
              <a:ext uri="{FF2B5EF4-FFF2-40B4-BE49-F238E27FC236}">
                <a16:creationId xmlns:a16="http://schemas.microsoft.com/office/drawing/2014/main" id="{C50F037E-FF86-8729-6C31-674594451115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028" y="2158162"/>
            <a:ext cx="914400" cy="914400"/>
          </a:xfrm>
          <a:prstGeom prst="rect">
            <a:avLst/>
          </a:prstGeom>
        </p:spPr>
      </p:pic>
      <p:pic>
        <p:nvPicPr>
          <p:cNvPr id="44" name="Silas" descr="A person with long hair wearing glasses&#10;&#10;Description automatically generated">
            <a:extLst>
              <a:ext uri="{FF2B5EF4-FFF2-40B4-BE49-F238E27FC236}">
                <a16:creationId xmlns:a16="http://schemas.microsoft.com/office/drawing/2014/main" id="{63B2A91C-E1AF-3404-CEE4-AE11EAF78731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5667" y="2158162"/>
            <a:ext cx="914400" cy="914400"/>
          </a:xfrm>
          <a:prstGeom prst="rect">
            <a:avLst/>
          </a:prstGeom>
        </p:spPr>
      </p:pic>
      <p:pic>
        <p:nvPicPr>
          <p:cNvPr id="46" name="Stefan" descr="A person wearing glasses and a grey sweatshirt&#10;&#10;Description automatically generated">
            <a:extLst>
              <a:ext uri="{FF2B5EF4-FFF2-40B4-BE49-F238E27FC236}">
                <a16:creationId xmlns:a16="http://schemas.microsoft.com/office/drawing/2014/main" id="{0B4CDDE7-BB89-0EA4-A295-6D9B04933845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8389" y="2158162"/>
            <a:ext cx="914400" cy="914400"/>
          </a:xfrm>
          <a:prstGeom prst="rect">
            <a:avLst/>
          </a:prstGeom>
        </p:spPr>
      </p:pic>
      <p:pic>
        <p:nvPicPr>
          <p:cNvPr id="48" name="Stine" descr="A person with blonde hair and earrings&#10;&#10;Description automatically generated">
            <a:extLst>
              <a:ext uri="{FF2B5EF4-FFF2-40B4-BE49-F238E27FC236}">
                <a16:creationId xmlns:a16="http://schemas.microsoft.com/office/drawing/2014/main" id="{028FD1AA-A513-C098-D0B6-8A04311BF7DD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2789" y="2158162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7106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4" grpId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9AED8E7-9916-06DE-4CA9-A957238915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Non-student First Place - Alexander Block</a:t>
            </a:r>
          </a:p>
          <a:p>
            <a:pPr marL="0" indent="0">
              <a:buNone/>
            </a:pPr>
            <a:r>
              <a:rPr lang="en-US" dirty="0"/>
              <a:t>Student Third Place - </a:t>
            </a:r>
            <a:r>
              <a:rPr lang="en-US" dirty="0" err="1"/>
              <a:t>Dzintars</a:t>
            </a:r>
            <a:r>
              <a:rPr lang="en-US" dirty="0"/>
              <a:t> </a:t>
            </a:r>
            <a:r>
              <a:rPr lang="en-US" dirty="0" err="1"/>
              <a:t>Klušs</a:t>
            </a:r>
            <a:r>
              <a:rPr lang="en-US" dirty="0"/>
              <a:t> (Riga Technical University)</a:t>
            </a:r>
          </a:p>
          <a:p>
            <a:pPr marL="0" indent="0">
              <a:buNone/>
            </a:pPr>
            <a:r>
              <a:rPr lang="en-US" dirty="0"/>
              <a:t>Student Second Place - Rory Kemp (Oxford University)</a:t>
            </a:r>
          </a:p>
          <a:p>
            <a:pPr marL="0" indent="0">
              <a:buNone/>
            </a:pPr>
            <a:r>
              <a:rPr lang="en-US" dirty="0"/>
              <a:t>Student Grand Prize – Andrea </a:t>
            </a:r>
            <a:r>
              <a:rPr lang="en-US" dirty="0" err="1"/>
              <a:t>Piseri</a:t>
            </a:r>
            <a:r>
              <a:rPr lang="en-US" dirty="0"/>
              <a:t> (University of Milan)</a:t>
            </a:r>
          </a:p>
          <a:p>
            <a:pPr marL="0" indent="0">
              <a:buNone/>
            </a:pPr>
            <a:r>
              <a:rPr lang="en-US" dirty="0"/>
              <a:t>Please welcome Andrea and Alexander as they receive their awards.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AD5652-5929-7C55-A927-FB88B894E15C}"/>
              </a:ext>
            </a:extLst>
          </p:cNvPr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B7EF044-9D09-D842-E47D-8801B34AC4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dirty="0"/>
              <a:t>This year's winners…</a:t>
            </a:r>
          </a:p>
        </p:txBody>
      </p:sp>
    </p:spTree>
    <p:extLst>
      <p:ext uri="{BB962C8B-B14F-4D97-AF65-F5344CB8AC3E}">
        <p14:creationId xmlns:p14="http://schemas.microsoft.com/office/powerpoint/2010/main" val="2761065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1FA9D-F346-D2F7-2BC8-22B13CBBB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DFD39-BF18-484D-2B8F-1CF919D0FD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2009</a:t>
            </a:r>
          </a:p>
          <a:p>
            <a:pPr marL="0" indent="0">
              <a:buNone/>
            </a:pPr>
            <a:r>
              <a:rPr lang="en-US" dirty="0"/>
              <a:t>2010-2012</a:t>
            </a:r>
          </a:p>
          <a:p>
            <a:pPr marL="0" indent="0">
              <a:buNone/>
            </a:pPr>
            <a:r>
              <a:rPr lang="en-US" dirty="0"/>
              <a:t>2013-2018</a:t>
            </a:r>
          </a:p>
          <a:p>
            <a:pPr marL="0" indent="0">
              <a:buNone/>
            </a:pPr>
            <a:r>
              <a:rPr lang="en-US" dirty="0"/>
              <a:t>2019-2022</a:t>
            </a:r>
          </a:p>
        </p:txBody>
      </p:sp>
    </p:spTree>
    <p:extLst>
      <p:ext uri="{BB962C8B-B14F-4D97-AF65-F5344CB8AC3E}">
        <p14:creationId xmlns:p14="http://schemas.microsoft.com/office/powerpoint/2010/main" val="40268553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1538C-B915-4B3C-5B4B-44FDDB568A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2009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010D80-6B27-D87D-ED41-15965E3474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Thank you Brooke Allen!</a:t>
            </a:r>
          </a:p>
          <a:p>
            <a:pPr marL="0" indent="0">
              <a:buNone/>
            </a:pPr>
            <a:r>
              <a:rPr lang="en-US" dirty="0"/>
              <a:t>First 20 ProjectEuler.com problems</a:t>
            </a:r>
          </a:p>
          <a:p>
            <a:pPr marL="0" indent="0">
              <a:buNone/>
            </a:pPr>
            <a:r>
              <a:rPr lang="en-US" dirty="0"/>
              <a:t>Mailing list of over 1600 contacts at universities and schools</a:t>
            </a:r>
          </a:p>
        </p:txBody>
      </p:sp>
    </p:spTree>
    <p:extLst>
      <p:ext uri="{BB962C8B-B14F-4D97-AF65-F5344CB8AC3E}">
        <p14:creationId xmlns:p14="http://schemas.microsoft.com/office/powerpoint/2010/main" val="32643020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D62D56-636D-D5BD-64D0-C250266315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2010-2012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E27CE2-3E4A-8F1E-AABF-65B20F8598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Mostly self-written problems</a:t>
            </a:r>
          </a:p>
          <a:p>
            <a:pPr marL="0" indent="0">
              <a:buNone/>
            </a:pPr>
            <a:r>
              <a:rPr lang="en-US" dirty="0"/>
              <a:t>2010 – Rent vs Buy plus 5 </a:t>
            </a:r>
            <a:r>
              <a:rPr lang="en-US" dirty="0" err="1"/>
              <a:t>RosettaCode</a:t>
            </a:r>
            <a:r>
              <a:rPr lang="en-US" dirty="0"/>
              <a:t> problems</a:t>
            </a:r>
          </a:p>
          <a:p>
            <a:pPr marL="0" indent="0">
              <a:buNone/>
            </a:pPr>
            <a:r>
              <a:rPr lang="en-US" dirty="0"/>
              <a:t>Joel Hough, 2011 winner, inspires creation of TryAPL.org</a:t>
            </a:r>
          </a:p>
        </p:txBody>
      </p:sp>
    </p:spTree>
    <p:extLst>
      <p:ext uri="{BB962C8B-B14F-4D97-AF65-F5344CB8AC3E}">
        <p14:creationId xmlns:p14="http://schemas.microsoft.com/office/powerpoint/2010/main" val="16655021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BE96B5-2161-C8EB-2329-D5973E8285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2013-2018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2D4CE5-55D9-3F4C-5AEE-BA9C75955F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Hosted and promoted by StudentCompetitions.com </a:t>
            </a:r>
          </a:p>
          <a:p>
            <a:pPr marL="0" indent="0">
              <a:buNone/>
            </a:pPr>
            <a:r>
              <a:rPr lang="en-US" dirty="0"/>
              <a:t>Programming → Problem Solving</a:t>
            </a:r>
          </a:p>
          <a:p>
            <a:pPr marL="0" indent="0">
              <a:buNone/>
            </a:pPr>
            <a:r>
              <a:rPr lang="en-US" dirty="0"/>
              <a:t>2 Phases</a:t>
            </a:r>
          </a:p>
          <a:p>
            <a:pPr marL="457200" lvl="1" indent="0">
              <a:buNone/>
            </a:pPr>
            <a:r>
              <a:rPr lang="en-US" dirty="0"/>
              <a:t>Phase 1 – ten "one-liner" problems</a:t>
            </a:r>
          </a:p>
          <a:p>
            <a:pPr marL="457200" lvl="1" indent="0">
              <a:buNone/>
            </a:pPr>
            <a:r>
              <a:rPr lang="en-US" dirty="0"/>
              <a:t>Phase 2 – more complex problems</a:t>
            </a:r>
          </a:p>
          <a:p>
            <a:pPr marL="0" indent="0">
              <a:buNone/>
            </a:pPr>
            <a:r>
              <a:rPr lang="en-US" dirty="0"/>
              <a:t>2014 – non-student prize introduced</a:t>
            </a:r>
          </a:p>
          <a:p>
            <a:pPr marL="0" indent="0">
              <a:buNone/>
            </a:pPr>
            <a:r>
              <a:rPr lang="en-US" dirty="0"/>
              <a:t>2016 – domain-specific Phase 2</a:t>
            </a:r>
          </a:p>
        </p:txBody>
      </p:sp>
    </p:spTree>
    <p:extLst>
      <p:ext uri="{BB962C8B-B14F-4D97-AF65-F5344CB8AC3E}">
        <p14:creationId xmlns:p14="http://schemas.microsoft.com/office/powerpoint/2010/main" val="3456625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6FEF21-B068-5861-8FAF-6FD6C84A2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2019-2023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8E4DFD-7A1B-4EA7-F582-3B8A6A84E8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2019 – Dogfooding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086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EAF2-DDFF-4328-8F78-4F8EAA95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Dogfooding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12EC4-E37F-4C14-8499-02658FC7FDAE}"/>
              </a:ext>
            </a:extLst>
          </p:cNvPr>
          <p:cNvSpPr txBox="1"/>
          <p:nvPr/>
        </p:nvSpPr>
        <p:spPr>
          <a:xfrm>
            <a:off x="4114800" y="21203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95102-FA82-4D24-9937-FCA3DCFB5F18}"/>
              </a:ext>
            </a:extLst>
          </p:cNvPr>
          <p:cNvSpPr txBox="1"/>
          <p:nvPr/>
        </p:nvSpPr>
        <p:spPr>
          <a:xfrm>
            <a:off x="4114800" y="21203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734287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1250" advClick="0" advTm="500">
        <p159:morph option="byWord"/>
      </p:transition>
    </mc:Choice>
    <mc:Fallback xmlns="">
      <p:transition spd="slow" advClick="0" advTm="500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2DEAF2-DDFF-4328-8F78-4F8EAA959A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Dogfooding (using your </a:t>
            </a:r>
            <a:r>
              <a:rPr lang="en-US" dirty="0">
                <a:solidFill>
                  <a:srgbClr val="FF0000"/>
                </a:solidFill>
              </a:rPr>
              <a:t>own</a:t>
            </a:r>
            <a:r>
              <a:rPr lang="en-US" dirty="0"/>
              <a:t> products)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1CAA60-65C7-4D74-B3F8-AD91807234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MiServer</a:t>
            </a:r>
            <a:r>
              <a:rPr lang="en-US" sz="1600" dirty="0"/>
              <a:t> – web server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0000"/>
                </a:solidFill>
              </a:rPr>
              <a:t>HttpCommand</a:t>
            </a:r>
            <a:r>
              <a:rPr lang="en-US" sz="1600" dirty="0"/>
              <a:t> – remote system integration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SMTP </a:t>
            </a:r>
            <a:r>
              <a:rPr lang="en-US" sz="1600" dirty="0"/>
              <a:t>– email utility class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Dyalog Crypto Library</a:t>
            </a:r>
            <a:r>
              <a:rPr lang="en-US" sz="1600" dirty="0"/>
              <a:t> – password hashing</a:t>
            </a:r>
          </a:p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Conga</a:t>
            </a:r>
            <a:r>
              <a:rPr lang="en-US" sz="1600" dirty="0"/>
              <a:t> – TCP/IP library used by MiServer, HttpCommand, SMTP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0000"/>
                </a:solidFill>
              </a:rPr>
              <a:t>DrA</a:t>
            </a:r>
            <a:r>
              <a:rPr lang="en-US" sz="1600" dirty="0"/>
              <a:t> – error logging utility</a:t>
            </a:r>
          </a:p>
          <a:p>
            <a:pPr marL="0" indent="0">
              <a:buNone/>
            </a:pPr>
            <a:endParaRPr lang="en-US" sz="1600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41A75845-5313-4C5A-BD74-23109973B6F4}"/>
              </a:ext>
            </a:extLst>
          </p:cNvPr>
          <p:cNvSpPr>
            <a:spLocks noGrp="1"/>
          </p:cNvSpPr>
          <p:nvPr>
            <p:ph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1600" dirty="0">
                <a:solidFill>
                  <a:srgbClr val="FF0000"/>
                </a:solidFill>
              </a:rPr>
              <a:t>SQAPL</a:t>
            </a:r>
            <a:r>
              <a:rPr lang="en-US" sz="1600" dirty="0"/>
              <a:t> – database access</a:t>
            </a:r>
          </a:p>
          <a:p>
            <a:pPr marL="0" indent="0">
              <a:buNone/>
            </a:pPr>
            <a:r>
              <a:rPr lang="en-US" sz="1600" dirty="0" err="1">
                <a:solidFill>
                  <a:srgbClr val="FF0000"/>
                </a:solidFill>
              </a:rPr>
              <a:t>Adám's</a:t>
            </a:r>
            <a:r>
              <a:rPr lang="en-US" sz="1600" dirty="0">
                <a:solidFill>
                  <a:srgbClr val="FF0000"/>
                </a:solidFill>
              </a:rPr>
              <a:t> Executor</a:t>
            </a:r>
            <a:r>
              <a:rPr lang="en-US" sz="1600" dirty="0"/>
              <a:t> – Phase I validation</a:t>
            </a:r>
          </a:p>
          <a:p>
            <a:pPr marL="0" indent="0">
              <a:buNone/>
            </a:pPr>
            <a:r>
              <a:rPr lang="en-US" sz="1600" dirty="0"/>
              <a:t>Git/GitHub – source code </a:t>
            </a:r>
            <a:r>
              <a:rPr lang="en-US" sz="1600" dirty="0" err="1"/>
              <a:t>mgmt</a:t>
            </a:r>
            <a:endParaRPr lang="en-US" sz="1600" dirty="0"/>
          </a:p>
          <a:p>
            <a:pPr marL="0" indent="0">
              <a:buNone/>
            </a:pPr>
            <a:r>
              <a:rPr lang="en-US" sz="1600" dirty="0"/>
              <a:t>Docker - containers</a:t>
            </a:r>
          </a:p>
          <a:p>
            <a:pPr marL="0" indent="0">
              <a:buNone/>
            </a:pPr>
            <a:r>
              <a:rPr lang="en-US" sz="1600" dirty="0"/>
              <a:t>Jenkins – continuous integration</a:t>
            </a:r>
          </a:p>
          <a:p>
            <a:pPr marL="0" indent="0">
              <a:buNone/>
            </a:pPr>
            <a:r>
              <a:rPr lang="en-US" sz="1600" dirty="0"/>
              <a:t>Rancher - deployment</a:t>
            </a:r>
          </a:p>
          <a:p>
            <a:pPr marL="0" indent="0">
              <a:buNone/>
            </a:pPr>
            <a:r>
              <a:rPr lang="en-US" sz="1600" dirty="0" err="1"/>
              <a:t>HAProxy</a:t>
            </a:r>
            <a:r>
              <a:rPr lang="en-US" sz="1600" dirty="0"/>
              <a:t> – HTTPS</a:t>
            </a:r>
          </a:p>
          <a:p>
            <a:pPr marL="0" indent="0">
              <a:buNone/>
            </a:pPr>
            <a:r>
              <a:rPr lang="en-US" sz="1600" dirty="0" err="1"/>
              <a:t>reCAPTCHA</a:t>
            </a:r>
            <a:r>
              <a:rPr lang="en-US" sz="1600" dirty="0"/>
              <a:t> – anti-spam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2C12EC4-E37F-4C14-8499-02658FC7FDAE}"/>
              </a:ext>
            </a:extLst>
          </p:cNvPr>
          <p:cNvSpPr txBox="1"/>
          <p:nvPr/>
        </p:nvSpPr>
        <p:spPr>
          <a:xfrm>
            <a:off x="4114800" y="21203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D895102-FA82-4D24-9937-FCA3DCFB5F18}"/>
              </a:ext>
            </a:extLst>
          </p:cNvPr>
          <p:cNvSpPr txBox="1"/>
          <p:nvPr/>
        </p:nvSpPr>
        <p:spPr>
          <a:xfrm>
            <a:off x="4114800" y="2120348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588079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>
        <p159:morph option="byWord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Dyalog">
      <a:dk1>
        <a:srgbClr val="3B475E"/>
      </a:dk1>
      <a:lt1>
        <a:sysClr val="window" lastClr="FFFFFF"/>
      </a:lt1>
      <a:dk2>
        <a:srgbClr val="5A6D8F"/>
      </a:dk2>
      <a:lt2>
        <a:srgbClr val="F6F6D9"/>
      </a:lt2>
      <a:accent1>
        <a:srgbClr val="ED7F00"/>
      </a:accent1>
      <a:accent2>
        <a:srgbClr val="928ABD"/>
      </a:accent2>
      <a:accent3>
        <a:srgbClr val="2C5656"/>
      </a:accent3>
      <a:accent4>
        <a:srgbClr val="FFA336"/>
      </a:accent4>
      <a:accent5>
        <a:srgbClr val="BBB5D6"/>
      </a:accent5>
      <a:accent6>
        <a:srgbClr val="231F20"/>
      </a:accent6>
      <a:hlink>
        <a:srgbClr val="5A6D8F"/>
      </a:hlink>
      <a:folHlink>
        <a:srgbClr val="928ABD"/>
      </a:folHlink>
    </a:clrScheme>
    <a:fontScheme name="Sarabun">
      <a:majorFont>
        <a:latin typeface="Sarabun"/>
        <a:ea typeface=""/>
        <a:cs typeface=""/>
      </a:majorFont>
      <a:minorFont>
        <a:latin typeface="Sarabu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yalog19_template_bold_calibri.potx" id="{F0C38D23-3AC9-47E9-8D0D-BEDB5EAFCAD2}" vid="{35320D08-F00A-4224-9D94-CDC48BBB4D0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2003</TotalTime>
  <Words>643</Words>
  <Application>Microsoft Office PowerPoint</Application>
  <PresentationFormat>On-screen Show (16:9)</PresentationFormat>
  <Paragraphs>139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Wingdings 2</vt:lpstr>
      <vt:lpstr>Calibri</vt:lpstr>
      <vt:lpstr>Wingdings</vt:lpstr>
      <vt:lpstr>Arial</vt:lpstr>
      <vt:lpstr>Sarabun</vt:lpstr>
      <vt:lpstr>Courier New</vt:lpstr>
      <vt:lpstr>APL385 Unicode</vt:lpstr>
      <vt:lpstr>Office Theme</vt:lpstr>
      <vt:lpstr>2023 APL Problem Solving Competition</vt:lpstr>
      <vt:lpstr>Why?</vt:lpstr>
      <vt:lpstr>The Past</vt:lpstr>
      <vt:lpstr>2009</vt:lpstr>
      <vt:lpstr>2010-2012</vt:lpstr>
      <vt:lpstr>2013-2018</vt:lpstr>
      <vt:lpstr>2019-2023</vt:lpstr>
      <vt:lpstr>Dogfooding</vt:lpstr>
      <vt:lpstr>Dogfooding (using your own products)</vt:lpstr>
      <vt:lpstr>PowerPoint Presentation</vt:lpstr>
      <vt:lpstr>2019-2023</vt:lpstr>
      <vt:lpstr>Notable Winners</vt:lpstr>
      <vt:lpstr>APL Problem Solving Competition</vt:lpstr>
      <vt:lpstr>The Present (2023)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APL Problem Solving Competition</vt:lpstr>
      <vt:lpstr>The Future</vt:lpstr>
      <vt:lpstr>The Future</vt:lpstr>
      <vt:lpstr>The Future</vt:lpstr>
      <vt:lpstr>In 15 Years…</vt:lpstr>
      <vt:lpstr>Want to help?</vt:lpstr>
      <vt:lpstr>Thank you!</vt:lpstr>
      <vt:lpstr>This year's winners…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Fiona Smith</dc:creator>
  <cp:lastModifiedBy>Brian Becker</cp:lastModifiedBy>
  <cp:revision>221</cp:revision>
  <dcterms:created xsi:type="dcterms:W3CDTF">2019-07-25T11:46:05Z</dcterms:created>
  <dcterms:modified xsi:type="dcterms:W3CDTF">2023-10-18T11:58:00Z</dcterms:modified>
</cp:coreProperties>
</file>