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1" r:id="rId2"/>
    <p:sldId id="263" r:id="rId3"/>
    <p:sldId id="311" r:id="rId4"/>
    <p:sldId id="265" r:id="rId5"/>
    <p:sldId id="284" r:id="rId6"/>
    <p:sldId id="285" r:id="rId7"/>
    <p:sldId id="268" r:id="rId8"/>
    <p:sldId id="312" r:id="rId9"/>
    <p:sldId id="313" r:id="rId10"/>
    <p:sldId id="262" r:id="rId11"/>
    <p:sldId id="283" r:id="rId12"/>
    <p:sldId id="266" r:id="rId13"/>
    <p:sldId id="264" r:id="rId14"/>
    <p:sldId id="270" r:id="rId15"/>
    <p:sldId id="291" r:id="rId16"/>
    <p:sldId id="347" r:id="rId17"/>
    <p:sldId id="292" r:id="rId18"/>
    <p:sldId id="314" r:id="rId19"/>
    <p:sldId id="343" r:id="rId20"/>
    <p:sldId id="271" r:id="rId21"/>
    <p:sldId id="294" r:id="rId22"/>
    <p:sldId id="348" r:id="rId23"/>
    <p:sldId id="316" r:id="rId24"/>
    <p:sldId id="317" r:id="rId25"/>
    <p:sldId id="323" r:id="rId26"/>
    <p:sldId id="324" r:id="rId27"/>
    <p:sldId id="293" r:id="rId28"/>
    <p:sldId id="295" r:id="rId29"/>
    <p:sldId id="318" r:id="rId30"/>
    <p:sldId id="300" r:id="rId31"/>
    <p:sldId id="298" r:id="rId32"/>
    <p:sldId id="299" r:id="rId33"/>
    <p:sldId id="319" r:id="rId34"/>
    <p:sldId id="321" r:id="rId35"/>
    <p:sldId id="344" r:id="rId36"/>
    <p:sldId id="322" r:id="rId37"/>
    <p:sldId id="325" r:id="rId38"/>
    <p:sldId id="327" r:id="rId39"/>
    <p:sldId id="329" r:id="rId40"/>
    <p:sldId id="326" r:id="rId41"/>
    <p:sldId id="304" r:id="rId42"/>
    <p:sldId id="306" r:id="rId43"/>
    <p:sldId id="307" r:id="rId44"/>
    <p:sldId id="308" r:id="rId45"/>
    <p:sldId id="333" r:id="rId46"/>
    <p:sldId id="338" r:id="rId47"/>
    <p:sldId id="340" r:id="rId48"/>
    <p:sldId id="334" r:id="rId49"/>
    <p:sldId id="341" r:id="rId50"/>
    <p:sldId id="351" r:id="rId51"/>
    <p:sldId id="352" r:id="rId52"/>
    <p:sldId id="330" r:id="rId53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6"/>
    </p:embeddedFont>
    <p:embeddedFont>
      <p:font typeface="Calibri" panose="020F0502020204030204" pitchFamily="34" charset="0"/>
      <p:regular r:id="rId56"/>
      <p:bold r:id="rId56"/>
      <p:italic r:id="rId56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Sarabun" panose="00000500000000000000" pitchFamily="2" charset="-34"/>
      <p:regular r:id="rId58"/>
      <p:bold r:id="rId59"/>
      <p:italic r:id="rId60"/>
      <p:boldItalic r:id="rId61"/>
    </p:embeddedFont>
    <p:embeddedFont>
      <p:font typeface="Wingdings 2" panose="05020102010507070707" pitchFamily="18" charset="2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38" d="100"/>
          <a:sy n="138" d="100"/>
        </p:scale>
        <p:origin x="69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NUL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19/10/2023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19/10/2023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6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036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Vega Charts with Dyalog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 Charts with Dyalog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660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high-level grammar of interactive graphics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Vega-Lite → Vega → D3 → JavaScript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Vega-Lite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78F00-C4A6-170F-1B87-74A37AE2E9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3925" y="1264925"/>
            <a:ext cx="2127975" cy="324203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875C-09BD-2D6F-8996-2E8E030B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Map data onto graphical marks</a:t>
            </a:r>
          </a:p>
          <a:p>
            <a:r>
              <a:rPr lang="en-GB" dirty="0"/>
              <a:t>Mark types (point, line, bar, arc…)</a:t>
            </a:r>
          </a:p>
          <a:p>
            <a:r>
              <a:rPr lang="en-GB" dirty="0"/>
              <a:t>Encoding channels (x, y, </a:t>
            </a:r>
            <a:r>
              <a:rPr lang="en-GB" dirty="0" err="1"/>
              <a:t>color</a:t>
            </a:r>
            <a:r>
              <a:rPr lang="en-GB" dirty="0"/>
              <a:t>, size…)</a:t>
            </a:r>
          </a:p>
          <a:p>
            <a:pPr marL="0" indent="0">
              <a:buNone/>
            </a:pPr>
            <a:r>
              <a:rPr lang="en-GB" dirty="0"/>
              <a:t>Transform data</a:t>
            </a:r>
          </a:p>
          <a:p>
            <a:r>
              <a:rPr lang="en-GB" dirty="0"/>
              <a:t>Aggregate, filter, pivot, stack…</a:t>
            </a:r>
          </a:p>
          <a:p>
            <a:pPr marL="0" indent="0">
              <a:buNone/>
            </a:pPr>
            <a:r>
              <a:rPr lang="en-GB" dirty="0"/>
              <a:t>Compose charts</a:t>
            </a:r>
          </a:p>
          <a:p>
            <a:r>
              <a:rPr lang="en-GB" dirty="0"/>
              <a:t>Repeat, Facet, </a:t>
            </a:r>
            <a:r>
              <a:rPr lang="en-GB" dirty="0" err="1"/>
              <a:t>Vconcat</a:t>
            </a:r>
            <a:r>
              <a:rPr lang="en-GB" dirty="0"/>
              <a:t>, </a:t>
            </a:r>
            <a:r>
              <a:rPr lang="en-GB" dirty="0" err="1"/>
              <a:t>Hconcat</a:t>
            </a:r>
            <a:r>
              <a:rPr lang="en-GB" dirty="0"/>
              <a:t>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DC512-E4EC-D290-D00A-4AD69B700E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9B988-D070-D600-ADF9-EC81566A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Vega-Lite</a:t>
            </a:r>
          </a:p>
        </p:txBody>
      </p:sp>
    </p:spTree>
    <p:extLst>
      <p:ext uri="{BB962C8B-B14F-4D97-AF65-F5344CB8AC3E}">
        <p14:creationId xmlns:p14="http://schemas.microsoft.com/office/powerpoint/2010/main" val="67416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875C-09BD-2D6F-8996-2E8E030B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Specifications are expressed in JSON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DC512-E4EC-D290-D00A-4AD69B700E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9B988-D070-D600-ADF9-EC81566A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Vega-Lite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377298-AF49-35C5-D938-12E9D4AD8E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1866" y="309237"/>
            <a:ext cx="1759173" cy="41272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A740D-CC40-9BCD-9F9A-AEA5196A1AC3}"/>
              </a:ext>
            </a:extLst>
          </p:cNvPr>
          <p:cNvSpPr txBox="1"/>
          <p:nvPr/>
        </p:nvSpPr>
        <p:spPr>
          <a:xfrm>
            <a:off x="119559" y="309237"/>
            <a:ext cx="5328000" cy="39703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{</a:t>
            </a:r>
          </a:p>
          <a:p>
            <a:r>
              <a:rPr lang="en-GB" sz="1400" dirty="0"/>
              <a:t>  "data": {</a:t>
            </a:r>
          </a:p>
          <a:p>
            <a:r>
              <a:rPr lang="en-GB" sz="1400" dirty="0"/>
              <a:t>    "values": [ {"category": "A", "value": 10},</a:t>
            </a:r>
          </a:p>
          <a:p>
            <a:r>
              <a:rPr lang="en-GB" sz="1400" dirty="0"/>
              <a:t>                       {"category": "B", "value": 20},</a:t>
            </a:r>
          </a:p>
          <a:p>
            <a:r>
              <a:rPr lang="en-GB" sz="1400" dirty="0"/>
              <a:t>                       {"category": "C", "value": 30}</a:t>
            </a:r>
          </a:p>
          <a:p>
            <a:r>
              <a:rPr lang="en-GB" sz="1400" dirty="0"/>
              <a:t>                     ]</a:t>
            </a:r>
          </a:p>
          <a:p>
            <a:r>
              <a:rPr lang="en-GB" sz="1400" dirty="0"/>
              <a:t>  },</a:t>
            </a:r>
          </a:p>
          <a:p>
            <a:r>
              <a:rPr lang="en-GB" sz="1400" dirty="0"/>
              <a:t>  "encoding": {</a:t>
            </a:r>
          </a:p>
          <a:p>
            <a:r>
              <a:rPr lang="en-GB" sz="1400" dirty="0"/>
              <a:t>    "x": {</a:t>
            </a:r>
          </a:p>
          <a:p>
            <a:r>
              <a:rPr lang="en-GB" sz="1400" dirty="0"/>
              <a:t>      "field": "category",   "type": "nominal"</a:t>
            </a:r>
          </a:p>
          <a:p>
            <a:r>
              <a:rPr lang="en-GB" sz="1400" dirty="0"/>
              <a:t>    },</a:t>
            </a:r>
          </a:p>
          <a:p>
            <a:r>
              <a:rPr lang="en-GB" sz="1400" dirty="0"/>
              <a:t>    "y": {</a:t>
            </a:r>
          </a:p>
          <a:p>
            <a:r>
              <a:rPr lang="en-GB" sz="1400" dirty="0"/>
              <a:t>      "field": "value",   "type": "quantitative"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},</a:t>
            </a:r>
          </a:p>
          <a:p>
            <a:r>
              <a:rPr lang="en-GB" sz="1400" dirty="0"/>
              <a:t>  "mark": "bar",</a:t>
            </a:r>
          </a:p>
          <a:p>
            <a:r>
              <a:rPr lang="en-GB" sz="1400" dirty="0"/>
              <a:t>  "$schema": "https://vega.github.io/schema/</a:t>
            </a:r>
            <a:r>
              <a:rPr lang="en-GB" sz="1400" dirty="0" err="1"/>
              <a:t>vega</a:t>
            </a:r>
            <a:r>
              <a:rPr lang="en-GB" sz="1400" dirty="0"/>
              <a:t>-lite/v5.json"</a:t>
            </a:r>
          </a:p>
          <a:p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5236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C9-863F-92C5-25F2-5A44D0ED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9497" cy="32420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Data from APL tables</a:t>
            </a:r>
          </a:p>
          <a:p>
            <a:r>
              <a:rPr lang="en-GB" dirty="0"/>
              <a:t>Convert JSON text ←→ namespace</a:t>
            </a:r>
          </a:p>
          <a:p>
            <a:r>
              <a:rPr lang="en-GB" dirty="0"/>
              <a:t>Functions to set parameters</a:t>
            </a:r>
          </a:p>
          <a:p>
            <a:r>
              <a:rPr lang="en-GB" dirty="0"/>
              <a:t>Pre-made chart functions – just add data!</a:t>
            </a:r>
          </a:p>
          <a:p>
            <a:r>
              <a:rPr lang="en-GB" dirty="0" err="1"/>
              <a:t>HTMLRenderer</a:t>
            </a:r>
            <a:endParaRPr lang="en-GB" dirty="0"/>
          </a:p>
          <a:p>
            <a:pPr lvl="1"/>
            <a:r>
              <a:rPr lang="en-GB" dirty="0"/>
              <a:t>Preview</a:t>
            </a:r>
          </a:p>
          <a:p>
            <a:pPr lvl="1"/>
            <a:r>
              <a:rPr lang="en-GB" dirty="0"/>
              <a:t>Render as PNG / SVG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E875-C7D4-E21E-C771-4B3E5B682B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3BBE35-9240-7F7E-185C-E116E2E0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Interface to Vega-Lite</a:t>
            </a:r>
          </a:p>
        </p:txBody>
      </p:sp>
    </p:spTree>
    <p:extLst>
      <p:ext uri="{BB962C8B-B14F-4D97-AF65-F5344CB8AC3E}">
        <p14:creationId xmlns:p14="http://schemas.microsoft.com/office/powerpoint/2010/main" val="138045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01447-CAB7-9C89-60B3-E77D0139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9B30-C5B4-1E53-FBB2-AADEF221FD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CE26C-71F5-18E6-1FC1-98E357BB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1624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6782E-3655-6F10-B361-35667193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906105"/>
            <a:ext cx="85036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Tables &amp;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DBFC-9BDA-30CE-AEB6-C0DF1DC5DB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F04A2-92AE-2BD2-F44D-522E740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11C35-9CC0-CC79-79FB-43950747B803}"/>
              </a:ext>
            </a:extLst>
          </p:cNvPr>
          <p:cNvSpPr txBox="1"/>
          <p:nvPr/>
        </p:nvSpPr>
        <p:spPr>
          <a:xfrm>
            <a:off x="2091600" y="1354417"/>
            <a:ext cx="49608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┌────┬───────────────┬─────────┬────────┐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</a:t>
            </a:r>
            <a:r>
              <a:rPr lang="en-GB" sz="1500" dirty="0" err="1">
                <a:latin typeface="APL385 Unicode" panose="020B0709000202000203" pitchFamily="49" charset="0"/>
              </a:rPr>
              <a:t>Year│Farm</a:t>
            </a:r>
            <a:r>
              <a:rPr lang="en-GB" sz="1500" dirty="0">
                <a:latin typeface="APL385 Unicode" panose="020B0709000202000203" pitchFamily="49" charset="0"/>
              </a:rPr>
              <a:t>           │Variety  │Yield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│1931│University Farm│Manchuria│27 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│1931│Waseca         │Manchuria│48.86667│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│1931│Morris         │Manchuria│27.43334│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│1931│Crookston      │Manchuria│39.93333│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│1931│Grand Rapids   │Manchuria│32.96667│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·········································</a:t>
            </a:r>
          </a:p>
        </p:txBody>
      </p:sp>
    </p:spTree>
    <p:extLst>
      <p:ext uri="{BB962C8B-B14F-4D97-AF65-F5344CB8AC3E}">
        <p14:creationId xmlns:p14="http://schemas.microsoft.com/office/powerpoint/2010/main" val="170558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6782E-3655-6F10-B361-35667193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906105"/>
            <a:ext cx="85036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Tables &amp;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DBFC-9BDA-30CE-AEB6-C0DF1DC5DB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F04A2-92AE-2BD2-F44D-522E740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11C35-9CC0-CC79-79FB-43950747B803}"/>
              </a:ext>
            </a:extLst>
          </p:cNvPr>
          <p:cNvSpPr txBox="1"/>
          <p:nvPr/>
        </p:nvSpPr>
        <p:spPr>
          <a:xfrm>
            <a:off x="2091600" y="1354417"/>
            <a:ext cx="49608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┌────┬───────────────┬─────────┬────────┐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</a:t>
            </a:r>
            <a:r>
              <a:rPr lang="en-GB" sz="1500" dirty="0" err="1">
                <a:latin typeface="APL385 Unicode" panose="020B0709000202000203" pitchFamily="49" charset="0"/>
              </a:rPr>
              <a:t>Year│Farm</a:t>
            </a:r>
            <a:r>
              <a:rPr lang="en-GB" sz="1500" dirty="0">
                <a:latin typeface="APL385 Unicode" panose="020B0709000202000203" pitchFamily="49" charset="0"/>
              </a:rPr>
              <a:t>           │Variety  │Yield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│1931│University Farm│Manchuria│27 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│1931│Waseca         │Manchuria│48.86667│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│1931│Morris         │Manchuria│27.43334│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│1931│Crookston      │Manchuria│39.93333│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│1931│Grand Rapids   │Manchuria│32.96667│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·········································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EE07E-02DB-CCCD-653A-F6EB9647DADA}"/>
              </a:ext>
            </a:extLst>
          </p:cNvPr>
          <p:cNvSpPr txBox="1"/>
          <p:nvPr/>
        </p:nvSpPr>
        <p:spPr>
          <a:xfrm>
            <a:off x="443345" y="4322619"/>
            <a:ext cx="780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quantitative, nominal, ordinal, temporal, </a:t>
            </a:r>
            <a:r>
              <a:rPr lang="en-GB" dirty="0" err="1"/>
              <a:t>geojson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85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6782E-3655-6F10-B361-35667193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906105"/>
            <a:ext cx="85036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Long vs. Wide form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DBFC-9BDA-30CE-AEB6-C0DF1DC5DB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F04A2-92AE-2BD2-F44D-522E740D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D1B5-5B50-2E2D-EE1E-347BC8D25364}"/>
              </a:ext>
            </a:extLst>
          </p:cNvPr>
          <p:cNvSpPr txBox="1"/>
          <p:nvPr/>
        </p:nvSpPr>
        <p:spPr>
          <a:xfrm>
            <a:off x="388801" y="1347216"/>
            <a:ext cx="49608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┌────┬───────────────┬───────────┐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</a:t>
            </a:r>
            <a:r>
              <a:rPr lang="en-GB" sz="1500" dirty="0" err="1">
                <a:latin typeface="APL385 Unicode" panose="020B0709000202000203" pitchFamily="49" charset="0"/>
              </a:rPr>
              <a:t>Year│Farm</a:t>
            </a:r>
            <a:r>
              <a:rPr lang="en-GB" sz="1500" dirty="0">
                <a:latin typeface="APL385 Unicode" panose="020B0709000202000203" pitchFamily="49" charset="0"/>
              </a:rPr>
              <a:t>           │Total yield│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│1931│University Farm│358.27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│1931│Waseca         │543.47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│1931│Morris         │292.87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│1931│Crookston      │436.60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│1931│Grand Rapids   │290.53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··································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7617E-68A2-8B81-8AEC-D6EE92F031A2}"/>
              </a:ext>
            </a:extLst>
          </p:cNvPr>
          <p:cNvSpPr txBox="1"/>
          <p:nvPr/>
        </p:nvSpPr>
        <p:spPr>
          <a:xfrm>
            <a:off x="4420799" y="1182978"/>
            <a:ext cx="37584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┌───────────────┬───────┬───────┐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│Farm           │1931   │1932   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├───────────────┼───────┼───────┤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│University Farm│ 358.27│ 295.07│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├───────────────┼───────┼───────┤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│Waseca         │ 543.47│ 418.70│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├───────────────┼───────┼───────┤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│Morris         │ 292.87│ 415.13│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├───────────────┼───────┼───────┤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│Crookston      │ 436.60│ 311.80│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├───────────────┼───────┼───────┤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│Grand Rapids   │ 290.53│ 208.10│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├───────────────┼───────┼───────┤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│Duluth         │ 302.93│ 257.00│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└───────────────┴───────┴───────┘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414075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01447-CAB7-9C89-60B3-E77D013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3424128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A  B  C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X  5  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Y 10 90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Z 20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9B30-C5B4-1E53-FBB2-AADEF221FD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CE26C-71F5-18E6-1FC1-98E357BB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BD8771C-DECC-4033-B18C-2E345451D70B}"/>
              </a:ext>
            </a:extLst>
          </p:cNvPr>
          <p:cNvSpPr txBox="1">
            <a:spLocks/>
          </p:cNvSpPr>
          <p:nvPr/>
        </p:nvSpPr>
        <p:spPr>
          <a:xfrm>
            <a:off x="3684281" y="1264925"/>
            <a:ext cx="3714045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⎕CSV ''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A,B,C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X,5,0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Y,10,90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Z,20,50</a:t>
            </a:r>
          </a:p>
        </p:txBody>
      </p:sp>
    </p:spTree>
    <p:extLst>
      <p:ext uri="{BB962C8B-B14F-4D97-AF65-F5344CB8AC3E}">
        <p14:creationId xmlns:p14="http://schemas.microsoft.com/office/powerpoint/2010/main" val="41025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01447-CAB7-9C89-60B3-E77D013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4421654" cy="32420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iv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┌───────────────────┬───────┐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│┌─┬───────┬───────┐│┌─┬─┬─┐│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││X│5 10 20│0 90 50│││A│B│C││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││Y│       │       ││└─┴─┴─┘│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││Z│       │       ││      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│└─┴───────┴───────┘│      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└───────────────────┴───────┘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9B30-C5B4-1E53-FBB2-AADEF221FD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CE26C-71F5-18E6-1FC1-98E357BB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BD8771C-DECC-4033-B18C-2E345451D70B}"/>
              </a:ext>
            </a:extLst>
          </p:cNvPr>
          <p:cNvSpPr txBox="1">
            <a:spLocks/>
          </p:cNvSpPr>
          <p:nvPr/>
        </p:nvSpPr>
        <p:spPr>
          <a:xfrm>
            <a:off x="5090519" y="1264925"/>
            <a:ext cx="3714045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iv ⎕CSV ''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A,B,C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X,5,0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Y,10,90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Z,20,50</a:t>
            </a:r>
          </a:p>
        </p:txBody>
      </p:sp>
    </p:spTree>
    <p:extLst>
      <p:ext uri="{BB962C8B-B14F-4D97-AF65-F5344CB8AC3E}">
        <p14:creationId xmlns:p14="http://schemas.microsoft.com/office/powerpoint/2010/main" val="106401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7E86-FFA3-433F-D4B6-CA8547D79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Wilkinson, Leland. </a:t>
            </a:r>
            <a:r>
              <a:rPr lang="en-GB" i="1" dirty="0"/>
              <a:t>The grammar of graphics</a:t>
            </a:r>
            <a:r>
              <a:rPr lang="en-GB" dirty="0"/>
              <a:t>. Springer Berlin Heidelberg, 2012.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Many graphics libraries implement specific and opaque chart types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How would a more formal specification of graphics work?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20397-364B-152E-4957-3DD23A6AAA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48DEFA-84AD-EDC0-8B83-769E4219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of Graphics</a:t>
            </a:r>
          </a:p>
        </p:txBody>
      </p:sp>
    </p:spTree>
    <p:extLst>
      <p:ext uri="{BB962C8B-B14F-4D97-AF65-F5344CB8AC3E}">
        <p14:creationId xmlns:p14="http://schemas.microsoft.com/office/powerpoint/2010/main" val="382623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5B2AD8-5147-3C05-454D-2E212526A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09186"/>
            <a:ext cx="8503673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Create common chart types from specific data format</a:t>
            </a:r>
          </a:p>
          <a:p>
            <a:pPr marL="0" indent="0">
              <a:buNone/>
            </a:pPr>
            <a:r>
              <a:rPr lang="en-GB" dirty="0"/>
              <a:t>Bar</a:t>
            </a:r>
          </a:p>
          <a:p>
            <a:pPr marL="0" indent="0">
              <a:buNone/>
            </a:pPr>
            <a:r>
              <a:rPr lang="en-GB" dirty="0"/>
              <a:t>Line</a:t>
            </a:r>
          </a:p>
          <a:p>
            <a:pPr marL="0" indent="0">
              <a:buNone/>
            </a:pPr>
            <a:r>
              <a:rPr lang="en-GB" dirty="0"/>
              <a:t>Scatter</a:t>
            </a:r>
          </a:p>
          <a:p>
            <a:pPr marL="0" indent="0">
              <a:buNone/>
            </a:pPr>
            <a:r>
              <a:rPr lang="en-GB" dirty="0"/>
              <a:t>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418A-A50F-7057-3350-939A13665A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95F0BA-6EE4-6865-C53B-6D759287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Chart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010A-A6AE-22F1-C537-80672E1D54D0}"/>
              </a:ext>
            </a:extLst>
          </p:cNvPr>
          <p:cNvSpPr/>
          <p:nvPr/>
        </p:nvSpPr>
        <p:spPr>
          <a:xfrm>
            <a:off x="2505600" y="1850400"/>
            <a:ext cx="2880000" cy="35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FE6CE1-D9F4-F4EE-C66C-D61EB43E591B}"/>
              </a:ext>
            </a:extLst>
          </p:cNvPr>
          <p:cNvSpPr/>
          <p:nvPr/>
        </p:nvSpPr>
        <p:spPr>
          <a:xfrm>
            <a:off x="2685600" y="2989692"/>
            <a:ext cx="88847" cy="877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0B334F-CC10-87E7-BF8D-FEAAB0B59230}"/>
              </a:ext>
            </a:extLst>
          </p:cNvPr>
          <p:cNvSpPr/>
          <p:nvPr/>
        </p:nvSpPr>
        <p:spPr>
          <a:xfrm>
            <a:off x="3142800" y="3022467"/>
            <a:ext cx="88847" cy="877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AFE543-0F29-FE55-7D89-8797030EC9B6}"/>
              </a:ext>
            </a:extLst>
          </p:cNvPr>
          <p:cNvSpPr/>
          <p:nvPr/>
        </p:nvSpPr>
        <p:spPr>
          <a:xfrm>
            <a:off x="4156800" y="3080367"/>
            <a:ext cx="88847" cy="877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C1DCCA-BF55-BD29-08F0-EB71D27F28E9}"/>
              </a:ext>
            </a:extLst>
          </p:cNvPr>
          <p:cNvSpPr/>
          <p:nvPr/>
        </p:nvSpPr>
        <p:spPr>
          <a:xfrm>
            <a:off x="3708070" y="2978592"/>
            <a:ext cx="88847" cy="877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B61685-BE0E-3409-5FA9-983306ACE0AA}"/>
              </a:ext>
            </a:extLst>
          </p:cNvPr>
          <p:cNvSpPr/>
          <p:nvPr/>
        </p:nvSpPr>
        <p:spPr>
          <a:xfrm>
            <a:off x="4418352" y="2930206"/>
            <a:ext cx="88847" cy="877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2E18E6-171B-5AA3-E0EC-69B019D012A6}"/>
              </a:ext>
            </a:extLst>
          </p:cNvPr>
          <p:cNvSpPr/>
          <p:nvPr/>
        </p:nvSpPr>
        <p:spPr>
          <a:xfrm>
            <a:off x="5170800" y="3151520"/>
            <a:ext cx="88847" cy="877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811ADA02-542F-84FC-288E-878D225C2BF1}"/>
              </a:ext>
            </a:extLst>
          </p:cNvPr>
          <p:cNvSpPr/>
          <p:nvPr/>
        </p:nvSpPr>
        <p:spPr>
          <a:xfrm>
            <a:off x="3219248" y="3321994"/>
            <a:ext cx="820800" cy="820800"/>
          </a:xfrm>
          <a:prstGeom prst="pie">
            <a:avLst>
              <a:gd name="adj1" fmla="val 0"/>
              <a:gd name="adj2" fmla="val 186025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4F51AD5E-EF48-372B-4082-B6D46E8442B5}"/>
              </a:ext>
            </a:extLst>
          </p:cNvPr>
          <p:cNvSpPr/>
          <p:nvPr/>
        </p:nvSpPr>
        <p:spPr>
          <a:xfrm>
            <a:off x="3219248" y="3321994"/>
            <a:ext cx="820800" cy="820800"/>
          </a:xfrm>
          <a:prstGeom prst="pie">
            <a:avLst>
              <a:gd name="adj1" fmla="val 18606054"/>
              <a:gd name="adj2" fmla="val 51749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3D51C9-1D9F-ED32-E2AA-2DDC97DA330A}"/>
              </a:ext>
            </a:extLst>
          </p:cNvPr>
          <p:cNvCxnSpPr>
            <a:cxnSpLocks/>
          </p:cNvCxnSpPr>
          <p:nvPr/>
        </p:nvCxnSpPr>
        <p:spPr>
          <a:xfrm>
            <a:off x="2505600" y="2571750"/>
            <a:ext cx="2880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9887-527A-5C7C-47B5-1743259D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Default encoding</a:t>
            </a:r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8364-91AE-B462-F53F-D70DA560E0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CA55-023F-1225-E669-94887B13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C027E6-A433-F3C7-0B23-0DB32B924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86909"/>
              </p:ext>
            </p:extLst>
          </p:nvPr>
        </p:nvGraphicFramePr>
        <p:xfrm>
          <a:off x="3009600" y="1181798"/>
          <a:ext cx="4737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00">
                  <a:extLst>
                    <a:ext uri="{9D8B030D-6E8A-4147-A177-3AD203B41FA5}">
                      <a16:colId xmlns:a16="http://schemas.microsoft.com/office/drawing/2014/main" val="17499414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11917605"/>
                    </a:ext>
                  </a:extLst>
                </a:gridCol>
                <a:gridCol w="2231999">
                  <a:extLst>
                    <a:ext uri="{9D8B030D-6E8A-4147-A177-3AD203B41FA5}">
                      <a16:colId xmlns:a16="http://schemas.microsoft.com/office/drawing/2014/main" val="661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3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645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9887-527A-5C7C-47B5-1743259D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Default encoding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⎕←data←'AB'⍪'XYZ',⍪5 10 20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A  B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X  5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Y 10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Z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8364-91AE-B462-F53F-D70DA560E0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CA55-023F-1225-E669-94887B13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C027E6-A433-F3C7-0B23-0DB32B924D3E}"/>
              </a:ext>
            </a:extLst>
          </p:cNvPr>
          <p:cNvGraphicFramePr>
            <a:graphicFrameLocks/>
          </p:cNvGraphicFramePr>
          <p:nvPr/>
        </p:nvGraphicFramePr>
        <p:xfrm>
          <a:off x="3009600" y="1181798"/>
          <a:ext cx="4737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00">
                  <a:extLst>
                    <a:ext uri="{9D8B030D-6E8A-4147-A177-3AD203B41FA5}">
                      <a16:colId xmlns:a16="http://schemas.microsoft.com/office/drawing/2014/main" val="17499414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11917605"/>
                    </a:ext>
                  </a:extLst>
                </a:gridCol>
                <a:gridCol w="2231999">
                  <a:extLst>
                    <a:ext uri="{9D8B030D-6E8A-4147-A177-3AD203B41FA5}">
                      <a16:colId xmlns:a16="http://schemas.microsoft.com/office/drawing/2014/main" val="661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3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56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9887-527A-5C7C-47B5-1743259D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Default encoding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⎕←data←'AB'⍪'XYZ',⍪5 10 20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A  B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X  5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Y 10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Z 20</a:t>
            </a:r>
          </a:p>
          <a:p>
            <a:pPr marL="0" indent="0">
              <a:buNone/>
            </a:pPr>
            <a:r>
              <a:rPr lang="en-GB" sz="2100" dirty="0">
                <a:latin typeface="APL385 Unicode" panose="020B0709000202000203" pitchFamily="49" charset="0"/>
              </a:rPr>
              <a:t>      View </a:t>
            </a:r>
            <a:r>
              <a:rPr lang="en-GB" sz="2100" dirty="0" err="1">
                <a:latin typeface="APL385 Unicode" panose="020B0709000202000203" pitchFamily="49" charset="0"/>
              </a:rPr>
              <a:t>Chart.Bar</a:t>
            </a:r>
            <a:r>
              <a:rPr lang="en-GB" sz="2100" dirty="0">
                <a:latin typeface="APL385 Unicode" panose="020B0709000202000203" pitchFamily="49" charset="0"/>
              </a:rPr>
              <a:t> data</a:t>
            </a:r>
            <a:endParaRPr lang="en-GB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8364-91AE-B462-F53F-D70DA560E0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CA55-023F-1225-E669-94887B13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C027E6-A433-F3C7-0B23-0DB32B924D3E}"/>
              </a:ext>
            </a:extLst>
          </p:cNvPr>
          <p:cNvGraphicFramePr>
            <a:graphicFrameLocks/>
          </p:cNvGraphicFramePr>
          <p:nvPr/>
        </p:nvGraphicFramePr>
        <p:xfrm>
          <a:off x="3009600" y="1181798"/>
          <a:ext cx="4737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00">
                  <a:extLst>
                    <a:ext uri="{9D8B030D-6E8A-4147-A177-3AD203B41FA5}">
                      <a16:colId xmlns:a16="http://schemas.microsoft.com/office/drawing/2014/main" val="17499414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11917605"/>
                    </a:ext>
                  </a:extLst>
                </a:gridCol>
                <a:gridCol w="2231999">
                  <a:extLst>
                    <a:ext uri="{9D8B030D-6E8A-4147-A177-3AD203B41FA5}">
                      <a16:colId xmlns:a16="http://schemas.microsoft.com/office/drawing/2014/main" val="661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3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96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9887-527A-5C7C-47B5-1743259D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Default encoding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⎕←data←'AB'⍪'XYZ',⍪5 10 20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A  B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X  5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Y 10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Z 20</a:t>
            </a:r>
          </a:p>
          <a:p>
            <a:pPr marL="0" indent="0">
              <a:buNone/>
            </a:pPr>
            <a:r>
              <a:rPr lang="en-GB" sz="2100" dirty="0">
                <a:latin typeface="APL385 Unicode" panose="020B0709000202000203" pitchFamily="49" charset="0"/>
              </a:rPr>
              <a:t>      View </a:t>
            </a:r>
            <a:r>
              <a:rPr lang="en-GB" sz="2100" dirty="0" err="1">
                <a:latin typeface="APL385 Unicode" panose="020B0709000202000203" pitchFamily="49" charset="0"/>
              </a:rPr>
              <a:t>Chart.Bar</a:t>
            </a:r>
            <a:r>
              <a:rPr lang="en-GB" sz="2100" dirty="0">
                <a:latin typeface="APL385 Unicode" panose="020B0709000202000203" pitchFamily="49" charset="0"/>
              </a:rPr>
              <a:t> data</a:t>
            </a:r>
            <a:endParaRPr lang="en-GB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8364-91AE-B462-F53F-D70DA560E0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CA55-023F-1225-E669-94887B13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C027E6-A433-F3C7-0B23-0DB32B924D3E}"/>
              </a:ext>
            </a:extLst>
          </p:cNvPr>
          <p:cNvGraphicFramePr>
            <a:graphicFrameLocks/>
          </p:cNvGraphicFramePr>
          <p:nvPr/>
        </p:nvGraphicFramePr>
        <p:xfrm>
          <a:off x="3009600" y="1181798"/>
          <a:ext cx="4737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00">
                  <a:extLst>
                    <a:ext uri="{9D8B030D-6E8A-4147-A177-3AD203B41FA5}">
                      <a16:colId xmlns:a16="http://schemas.microsoft.com/office/drawing/2014/main" val="17499414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11917605"/>
                    </a:ext>
                  </a:extLst>
                </a:gridCol>
                <a:gridCol w="2231999">
                  <a:extLst>
                    <a:ext uri="{9D8B030D-6E8A-4147-A177-3AD203B41FA5}">
                      <a16:colId xmlns:a16="http://schemas.microsoft.com/office/drawing/2014/main" val="661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3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7353"/>
                  </a:ext>
                </a:extLst>
              </a:tr>
            </a:tbl>
          </a:graphicData>
        </a:graphic>
      </p:graphicFrame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02E3EC5-C5BD-43CC-DC89-6346DC18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3200" y="1027864"/>
            <a:ext cx="4557600" cy="3215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32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9887-527A-5C7C-47B5-1743259D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Default encoding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 err="1">
                <a:latin typeface="APL385 Unicode" panose="020B0709000202000203" pitchFamily="49" charset="0"/>
              </a:rPr>
              <a:t>data,←'C</a:t>
            </a:r>
            <a:r>
              <a:rPr lang="en-GB" sz="1800" dirty="0">
                <a:latin typeface="APL385 Unicode" panose="020B0709000202000203" pitchFamily="49" charset="0"/>
              </a:rPr>
              <a:t>' 0 90 50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data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A  B  C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X  5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Y 10 90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Z 20 50</a:t>
            </a:r>
          </a:p>
          <a:p>
            <a:pPr marL="0" indent="0">
              <a:buNone/>
            </a:pPr>
            <a:r>
              <a:rPr lang="en-GB" sz="2100" dirty="0">
                <a:latin typeface="APL385 Unicode" panose="020B0709000202000203" pitchFamily="49" charset="0"/>
              </a:rPr>
              <a:t>      View </a:t>
            </a:r>
            <a:r>
              <a:rPr lang="en-GB" sz="2100" dirty="0" err="1">
                <a:latin typeface="APL385 Unicode" panose="020B0709000202000203" pitchFamily="49" charset="0"/>
              </a:rPr>
              <a:t>Chart.Bar</a:t>
            </a:r>
            <a:r>
              <a:rPr lang="en-GB" sz="2100" dirty="0">
                <a:latin typeface="APL385 Unicode" panose="020B0709000202000203" pitchFamily="49" charset="0"/>
              </a:rPr>
              <a:t> data</a:t>
            </a:r>
            <a:endParaRPr lang="en-GB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8364-91AE-B462-F53F-D70DA560E0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CA55-023F-1225-E669-94887B13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C027E6-A433-F3C7-0B23-0DB32B924D3E}"/>
              </a:ext>
            </a:extLst>
          </p:cNvPr>
          <p:cNvGraphicFramePr>
            <a:graphicFrameLocks/>
          </p:cNvGraphicFramePr>
          <p:nvPr/>
        </p:nvGraphicFramePr>
        <p:xfrm>
          <a:off x="3009600" y="1181798"/>
          <a:ext cx="4737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00">
                  <a:extLst>
                    <a:ext uri="{9D8B030D-6E8A-4147-A177-3AD203B41FA5}">
                      <a16:colId xmlns:a16="http://schemas.microsoft.com/office/drawing/2014/main" val="17499414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11917605"/>
                    </a:ext>
                  </a:extLst>
                </a:gridCol>
                <a:gridCol w="2231999">
                  <a:extLst>
                    <a:ext uri="{9D8B030D-6E8A-4147-A177-3AD203B41FA5}">
                      <a16:colId xmlns:a16="http://schemas.microsoft.com/office/drawing/2014/main" val="661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3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2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69887-527A-5C7C-47B5-1743259D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Default encoding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 err="1">
                <a:latin typeface="APL385 Unicode" panose="020B0709000202000203" pitchFamily="49" charset="0"/>
              </a:rPr>
              <a:t>data,←'C</a:t>
            </a:r>
            <a:r>
              <a:rPr lang="en-GB" sz="1800" dirty="0">
                <a:latin typeface="APL385 Unicode" panose="020B0709000202000203" pitchFamily="49" charset="0"/>
              </a:rPr>
              <a:t>' 0 90 50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data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A  B  C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X  5 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Y 10 90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Z 20 50</a:t>
            </a:r>
          </a:p>
          <a:p>
            <a:pPr marL="0" indent="0">
              <a:buNone/>
            </a:pPr>
            <a:r>
              <a:rPr lang="en-GB" sz="2100" dirty="0">
                <a:latin typeface="APL385 Unicode" panose="020B0709000202000203" pitchFamily="49" charset="0"/>
              </a:rPr>
              <a:t>      View </a:t>
            </a:r>
            <a:r>
              <a:rPr lang="en-GB" sz="2100" dirty="0" err="1">
                <a:latin typeface="APL385 Unicode" panose="020B0709000202000203" pitchFamily="49" charset="0"/>
              </a:rPr>
              <a:t>Chart.Bar</a:t>
            </a:r>
            <a:r>
              <a:rPr lang="en-GB" sz="2100" dirty="0">
                <a:latin typeface="APL385 Unicode" panose="020B0709000202000203" pitchFamily="49" charset="0"/>
              </a:rPr>
              <a:t> data</a:t>
            </a:r>
            <a:endParaRPr lang="en-GB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8364-91AE-B462-F53F-D70DA560E0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CA55-023F-1225-E669-94887B13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C027E6-A433-F3C7-0B23-0DB32B924D3E}"/>
              </a:ext>
            </a:extLst>
          </p:cNvPr>
          <p:cNvGraphicFramePr>
            <a:graphicFrameLocks/>
          </p:cNvGraphicFramePr>
          <p:nvPr/>
        </p:nvGraphicFramePr>
        <p:xfrm>
          <a:off x="3009600" y="1181798"/>
          <a:ext cx="4737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00">
                  <a:extLst>
                    <a:ext uri="{9D8B030D-6E8A-4147-A177-3AD203B41FA5}">
                      <a16:colId xmlns:a16="http://schemas.microsoft.com/office/drawing/2014/main" val="174994142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11917605"/>
                    </a:ext>
                  </a:extLst>
                </a:gridCol>
                <a:gridCol w="2231999">
                  <a:extLst>
                    <a:ext uri="{9D8B030D-6E8A-4147-A177-3AD203B41FA5}">
                      <a16:colId xmlns:a16="http://schemas.microsoft.com/office/drawing/2014/main" val="661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 3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57353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02BF43-AF8C-D896-5D67-633CF8C7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375" y="953192"/>
            <a:ext cx="5487251" cy="35537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45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9CC38-BFAF-49E6-DEC1-05F08A26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Bar←{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##.Spec.(Encode'bar'Mark Chart)⍵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E3FE-9A00-DCCE-D116-16989F901E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989CD-B0AC-28B0-C10E-0A5CAB8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6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1○x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View </a:t>
            </a:r>
            <a:r>
              <a:rPr lang="en-GB" dirty="0" err="1">
                <a:latin typeface="APL385 Unicode" panose="020B0709000202000203" pitchFamily="49" charset="0"/>
              </a:rPr>
              <a:t>Chart.Line</a:t>
            </a:r>
            <a:r>
              <a:rPr lang="en-GB" dirty="0">
                <a:latin typeface="APL385 Unicode" panose="020B0709000202000203" pitchFamily="49" charset="0"/>
              </a:rPr>
              <a:t> 'x' '</a:t>
            </a:r>
            <a:r>
              <a:rPr lang="en-GB" dirty="0" err="1">
                <a:latin typeface="APL385 Unicode" panose="020B0709000202000203" pitchFamily="49" charset="0"/>
              </a:rPr>
              <a:t>sine'⍪x,⍪y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327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1○x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View </a:t>
            </a:r>
            <a:r>
              <a:rPr lang="en-GB" dirty="0" err="1">
                <a:latin typeface="APL385 Unicode" panose="020B0709000202000203" pitchFamily="49" charset="0"/>
              </a:rPr>
              <a:t>Chart.Line</a:t>
            </a:r>
            <a:r>
              <a:rPr lang="en-GB" dirty="0">
                <a:latin typeface="APL385 Unicode" panose="020B0709000202000203" pitchFamily="49" charset="0"/>
              </a:rPr>
              <a:t> 'x' '</a:t>
            </a:r>
            <a:r>
              <a:rPr lang="en-GB" dirty="0" err="1">
                <a:latin typeface="APL385 Unicode" panose="020B0709000202000203" pitchFamily="49" charset="0"/>
              </a:rPr>
              <a:t>sine'⍪x,⍪y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46E77F-A82A-1848-EF46-E5F5FB9B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8529" y="983576"/>
            <a:ext cx="5106943" cy="3523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8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997E86-FFA3-433F-D4B6-CA8547D791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Wilkinson, Leland. </a:t>
                </a:r>
                <a:r>
                  <a:rPr lang="en-GB" i="1" dirty="0"/>
                  <a:t>The grammar of graphics</a:t>
                </a:r>
                <a:r>
                  <a:rPr lang="en-GB" dirty="0"/>
                  <a:t>. Springer Berlin Heidelberg, 2012.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Map data onto co-ordinates or other values as </a:t>
                </a:r>
                <a:r>
                  <a:rPr lang="en-GB" i="1" dirty="0"/>
                  <a:t>graphs</a:t>
                </a:r>
              </a:p>
              <a:p>
                <a:pPr marL="457200" lvl="1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Aesthetic functions translate graphs into </a:t>
                </a:r>
                <a:r>
                  <a:rPr lang="en-GB" i="1" dirty="0"/>
                  <a:t>graphics</a:t>
                </a:r>
                <a:r>
                  <a:rPr lang="en-GB" dirty="0"/>
                  <a:t> to create charts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997E86-FFA3-433F-D4B6-CA8547D79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5" t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20397-364B-152E-4957-3DD23A6AAA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48DEFA-84AD-EDC0-8B83-769E4219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of Graphics</a:t>
            </a:r>
          </a:p>
        </p:txBody>
      </p:sp>
    </p:spTree>
    <p:extLst>
      <p:ext uri="{BB962C8B-B14F-4D97-AF65-F5344CB8AC3E}">
        <p14:creationId xmlns:p14="http://schemas.microsoft.com/office/powerpoint/2010/main" val="366197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97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6C28D-F5D1-B84B-1863-28F5627B4A7C}"/>
              </a:ext>
            </a:extLst>
          </p:cNvPr>
          <p:cNvSpPr txBox="1"/>
          <p:nvPr/>
        </p:nvSpPr>
        <p:spPr>
          <a:xfrm>
            <a:off x="1591201" y="1036319"/>
            <a:ext cx="5961599" cy="30931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┌──────────────┬────────────────┬────────────────┐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│x             │sine            │cos        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│0.006283185307│0.006283143966  │0.9999802609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│0.01256637061 │0.01256603988   │0.9999210442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│0.01884955592 │0.01884843972   │0.9998223524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│0.02513274123 │0.02513009544   │0.9996841893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│0.03141592654 │0.03141075908   │0.9995065604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··················································</a:t>
            </a:r>
          </a:p>
        </p:txBody>
      </p:sp>
    </p:spTree>
    <p:extLst>
      <p:ext uri="{BB962C8B-B14F-4D97-AF65-F5344CB8AC3E}">
        <p14:creationId xmlns:p14="http://schemas.microsoft.com/office/powerpoint/2010/main" val="338679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Transform.Stack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137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Transform.Stack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CCE-8F2C-99FC-5E11-6CF64BECCDBE}"/>
              </a:ext>
            </a:extLst>
          </p:cNvPr>
          <p:cNvSpPr txBox="1"/>
          <p:nvPr/>
        </p:nvSpPr>
        <p:spPr>
          <a:xfrm>
            <a:off x="2070001" y="877919"/>
            <a:ext cx="5003999" cy="37856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┌──────────────┬────────────────┬────────┐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│x             │y               │function│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│0.006283185307│0.006283143966  │sine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│0.01256637061 │0.01256603988   │sine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│0.01884955592 │0.01884843972   │sine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│0.02513274123 │0.02513009544   │sine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│0.03141592654 │0.03141075908   │sine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··········································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├──────────────┼────────────────┼────────┤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│6.283185307   │1               │cos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└──────────────┴────────────────┴────────┘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3987447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</a:t>
            </a:r>
            <a:r>
              <a:rPr lang="en-GB" dirty="0" err="1">
                <a:latin typeface="APL385 Unicode" panose="020B0709000202000203" pitchFamily="49" charset="0"/>
              </a:rPr>
              <a:t>Transform.Stack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865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Word"/>
      </p:transition>
    </mc:Choice>
    <mc:Fallback xmlns="">
      <p:transition spd="slow" advClick="0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View </a:t>
            </a:r>
            <a:r>
              <a:rPr lang="en-GB" dirty="0" err="1">
                <a:latin typeface="APL385 Unicode" panose="020B0709000202000203" pitchFamily="49" charset="0"/>
              </a:rPr>
              <a:t>Chart.Line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Transform.Stack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9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F8A99-6261-3B50-7A19-40691BD5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x ← (÷×(○2×⍳)) 1000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y ← ⍉ 1 2 ∘.○ x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data ← 'x' 'sine' 'cos'⍪</a:t>
            </a:r>
            <a:r>
              <a:rPr lang="en-GB" dirty="0" err="1">
                <a:latin typeface="APL385 Unicode" panose="020B0709000202000203" pitchFamily="49" charset="0"/>
              </a:rPr>
              <a:t>x,y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View </a:t>
            </a:r>
            <a:r>
              <a:rPr lang="en-GB" dirty="0" err="1">
                <a:latin typeface="APL385 Unicode" panose="020B0709000202000203" pitchFamily="49" charset="0"/>
              </a:rPr>
              <a:t>Chart.Line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Transform.Stack</a:t>
            </a:r>
            <a:r>
              <a:rPr lang="en-GB" dirty="0">
                <a:latin typeface="APL385 Unicode" panose="020B0709000202000203" pitchFamily="49" charset="0"/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80F4-4C23-B6C6-5EF8-8A60428197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8A4D1-C0CF-FD34-7FEA-B5D7D276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E3BC684-1521-484A-3A39-74A1E98D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8533" y="953192"/>
            <a:ext cx="6006934" cy="35537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9CC38-BFAF-49E6-DEC1-05F08A26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Line←{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##.Spec.(Encode'line'Mark Chart)⍵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E3FE-9A00-DCCE-D116-16989F901E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989CD-B0AC-28B0-C10E-0A5CAB8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292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9CC38-BFAF-49E6-DEC1-05F08A26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Scatter←{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##.Spec.(Encode'point'Mark Chart)⍵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E3FE-9A00-DCCE-D116-16989F901E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989CD-B0AC-28B0-C10E-0A5CAB8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Chart.Scatter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41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9CC38-BFAF-49E6-DEC1-05F08A26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Scatter←{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##.Spec.(Encode'point'Mark Chart)⍵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E3FE-9A00-DCCE-D116-16989F901E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989CD-B0AC-28B0-C10E-0A5CAB8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Chart.Scatter</a:t>
            </a:r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E3DDF9C-B9B0-EA1C-E65B-B36442E49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517" y="863456"/>
            <a:ext cx="5534967" cy="3770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3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875C-09BD-2D6F-8996-2E8E030B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visualisation grammar</a:t>
            </a:r>
          </a:p>
          <a:p>
            <a:r>
              <a:rPr lang="en-GB" dirty="0"/>
              <a:t>Specify data as a table</a:t>
            </a:r>
          </a:p>
          <a:p>
            <a:r>
              <a:rPr lang="en-GB" dirty="0"/>
              <a:t>Scale functions create the "graph"</a:t>
            </a:r>
          </a:p>
          <a:p>
            <a:r>
              <a:rPr lang="en-GB" dirty="0"/>
              <a:t>Axes visualise scales using ticks, grid lines…</a:t>
            </a:r>
          </a:p>
          <a:p>
            <a:r>
              <a:rPr lang="en-GB" dirty="0"/>
              <a:t>Mark properties (x, y, size…) are mapped to scales</a:t>
            </a:r>
          </a:p>
          <a:p>
            <a:r>
              <a:rPr lang="en-GB" dirty="0"/>
              <a:t>Signals are dynamic variables used for interaction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DC512-E4EC-D290-D00A-4AD69B700E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9B988-D070-D600-ADF9-EC81566A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</a:t>
            </a:r>
          </a:p>
        </p:txBody>
      </p:sp>
    </p:spTree>
    <p:extLst>
      <p:ext uri="{BB962C8B-B14F-4D97-AF65-F5344CB8AC3E}">
        <p14:creationId xmlns:p14="http://schemas.microsoft.com/office/powerpoint/2010/main" val="4070112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9CC38-BFAF-49E6-DEC1-05F08A26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Pie←{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##.Spec.(Encode'arc'Mark Chart)⍵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E3FE-9A00-DCCE-D116-16989F901E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989CD-B0AC-28B0-C10E-0A5CAB8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Chart.Pie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25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A436-9260-C8F6-AA8A-982EA983C7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BF87F-50A4-44B8-A2C0-C35076DE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Chart.Pie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F8746-6F9D-E9FD-BC64-2488050FF8E7}"/>
              </a:ext>
            </a:extLst>
          </p:cNvPr>
          <p:cNvSpPr txBox="1"/>
          <p:nvPr/>
        </p:nvSpPr>
        <p:spPr>
          <a:xfrm>
            <a:off x="3376329" y="1163386"/>
            <a:ext cx="5450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total ← barley[;2],∘(+⌿)⌸barley[;4]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11915-49FF-ED2D-42E0-674263BA38F3}"/>
              </a:ext>
            </a:extLst>
          </p:cNvPr>
          <p:cNvSpPr txBox="1"/>
          <p:nvPr/>
        </p:nvSpPr>
        <p:spPr>
          <a:xfrm>
            <a:off x="111600" y="1468968"/>
            <a:ext cx="49608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┌────┬───────────────┬─────────┬────────┐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</a:t>
            </a:r>
            <a:r>
              <a:rPr lang="en-GB" sz="1500" dirty="0" err="1">
                <a:latin typeface="APL385 Unicode" panose="020B0709000202000203" pitchFamily="49" charset="0"/>
              </a:rPr>
              <a:t>Year│Farm</a:t>
            </a:r>
            <a:r>
              <a:rPr lang="en-GB" sz="1500" dirty="0">
                <a:latin typeface="APL385 Unicode" panose="020B0709000202000203" pitchFamily="49" charset="0"/>
              </a:rPr>
              <a:t>           │Variety  │Yield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│1931│University Farm│Manchuria│27  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│1931│Waseca         │Manchuria│48.86667│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│1931│Morris         │Manchuria│27.43334│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│1931│Crookston      │Manchuria│39.93333│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├────┼───────────────┼─────────┼────────┤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│1931│Grand Rapids   │Manchuria│32.96667│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·········································</a:t>
            </a:r>
          </a:p>
        </p:txBody>
      </p:sp>
    </p:spTree>
    <p:extLst>
      <p:ext uri="{BB962C8B-B14F-4D97-AF65-F5344CB8AC3E}">
        <p14:creationId xmlns:p14="http://schemas.microsoft.com/office/powerpoint/2010/main" val="41169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8C06C-3934-4653-4CDB-BFF1B0DB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A436-9260-C8F6-AA8A-982EA983C7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BF87F-50A4-44B8-A2C0-C35076DE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Chart.Pie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1F17B-7F77-9816-D493-F3F559B8DE44}"/>
              </a:ext>
            </a:extLst>
          </p:cNvPr>
          <p:cNvSpPr txBox="1"/>
          <p:nvPr/>
        </p:nvSpPr>
        <p:spPr>
          <a:xfrm>
            <a:off x="189001" y="990449"/>
            <a:ext cx="329399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┌───────────────┬─────────┐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│Farm           │Yield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│University Farm│653.33335│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│Waseca         │962.16663│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│Morris         │708.00001│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│Crookston      │748.39997│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│Grand Rapids   │498.63334│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│Duluth         │559.93334│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└───────────────┴─────────┘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F8746-6F9D-E9FD-BC64-2488050FF8E7}"/>
              </a:ext>
            </a:extLst>
          </p:cNvPr>
          <p:cNvSpPr txBox="1"/>
          <p:nvPr/>
        </p:nvSpPr>
        <p:spPr>
          <a:xfrm>
            <a:off x="3376329" y="1163386"/>
            <a:ext cx="5450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total ← barley[;2],∘(+⌿)⌸barley[;4]</a:t>
            </a:r>
          </a:p>
        </p:txBody>
      </p:sp>
    </p:spTree>
    <p:extLst>
      <p:ext uri="{BB962C8B-B14F-4D97-AF65-F5344CB8AC3E}">
        <p14:creationId xmlns:p14="http://schemas.microsoft.com/office/powerpoint/2010/main" val="3668406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8C06C-3934-4653-4CDB-BFF1B0DB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A436-9260-C8F6-AA8A-982EA983C7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BF87F-50A4-44B8-A2C0-C35076DE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Chart.Pie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1F17B-7F77-9816-D493-F3F559B8DE44}"/>
              </a:ext>
            </a:extLst>
          </p:cNvPr>
          <p:cNvSpPr txBox="1"/>
          <p:nvPr/>
        </p:nvSpPr>
        <p:spPr>
          <a:xfrm>
            <a:off x="189001" y="990449"/>
            <a:ext cx="329399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┌───────────────┬─────────┐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│Farm           │Yield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│University Farm│653.33335│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│Waseca         │962.16663│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│Morris         │708.00001│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│Crookston      │748.39997│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│Grand Rapids   │498.63334│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│Duluth         │559.93334│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└───────────────┴─────────┘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F8746-6F9D-E9FD-BC64-2488050FF8E7}"/>
              </a:ext>
            </a:extLst>
          </p:cNvPr>
          <p:cNvSpPr txBox="1"/>
          <p:nvPr/>
        </p:nvSpPr>
        <p:spPr>
          <a:xfrm>
            <a:off x="3376329" y="1163386"/>
            <a:ext cx="5450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total ← barley[;2],∘(+⌿)⌸barley[;4]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View </a:t>
            </a:r>
            <a:r>
              <a:rPr lang="en-GB" dirty="0" err="1">
                <a:latin typeface="APL385 Unicode" panose="020B0709000202000203" pitchFamily="49" charset="0"/>
              </a:rPr>
              <a:t>Chart.Pie</a:t>
            </a:r>
            <a:r>
              <a:rPr lang="en-GB" dirty="0">
                <a:latin typeface="APL385 Unicode" panose="020B0709000202000203" pitchFamily="49" charset="0"/>
              </a:rPr>
              <a:t> total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3747F5F8-D013-D75E-A31E-A6DA7E31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1875" y="1911256"/>
            <a:ext cx="3293999" cy="27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1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8C06C-3934-4653-4CDB-BFF1B0DB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A436-9260-C8F6-AA8A-982EA983C7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BF87F-50A4-44B8-A2C0-C35076DE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Chart.Pie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1F17B-7F77-9816-D493-F3F559B8DE44}"/>
              </a:ext>
            </a:extLst>
          </p:cNvPr>
          <p:cNvSpPr txBox="1"/>
          <p:nvPr/>
        </p:nvSpPr>
        <p:spPr>
          <a:xfrm>
            <a:off x="189001" y="990449"/>
            <a:ext cx="329399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┌───────────────┬─────────┐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│Farm           │Yield    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│University Farm│653.33335│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│Waseca         │962.16663│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│Morris         │708.00001│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│Crookston      │748.39997│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│Grand Rapids   │498.63334│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│Duluth         │559.93334│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└───────────────┴─────────┘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F8746-6F9D-E9FD-BC64-2488050FF8E7}"/>
              </a:ext>
            </a:extLst>
          </p:cNvPr>
          <p:cNvSpPr txBox="1"/>
          <p:nvPr/>
        </p:nvSpPr>
        <p:spPr>
          <a:xfrm>
            <a:off x="3376329" y="1163386"/>
            <a:ext cx="5450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total ← barley[;2],∘(+⌿)⌸barley[;4]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View </a:t>
            </a:r>
            <a:r>
              <a:rPr lang="en-GB" dirty="0" err="1">
                <a:latin typeface="APL385 Unicode" panose="020B0709000202000203" pitchFamily="49" charset="0"/>
              </a:rPr>
              <a:t>Chart.Pie</a:t>
            </a:r>
            <a:r>
              <a:rPr lang="en-GB" dirty="0">
                <a:latin typeface="APL385 Unicode" panose="020B0709000202000203" pitchFamily="49" charset="0"/>
              </a:rPr>
              <a:t> ⌽total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3747F5F8-D013-D75E-A31E-A6DA7E31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61012" y="1834863"/>
            <a:ext cx="4102970" cy="26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9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0D1F9-ECF1-E3A8-D806-E727E9BFA479}"/>
              </a:ext>
            </a:extLst>
          </p:cNvPr>
          <p:cNvSpPr txBox="1"/>
          <p:nvPr/>
        </p:nvSpPr>
        <p:spPr>
          <a:xfrm>
            <a:off x="2626419" y="1620831"/>
            <a:ext cx="389116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APL385 Unicode" panose="020B0709000202000203" pitchFamily="49" charset="0"/>
              </a:rPr>
              <a:t>┌───────────────┬─────────┬────┐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│Farm           │Yield    │Year│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├───────────────┼─────────┼────┤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│University Farm│358.26666│1931│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├───────────────┼─────────┼────┤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│Waseca         │543.46666│1931│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├───────────────┼─────────┼────┤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│Morris         │292.86669│1931│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├───────────────┼─────────┼────┤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································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├───────────────┼─────────┼────┤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│Duluth         │257.00001│1932│</a:t>
            </a:r>
          </a:p>
          <a:p>
            <a:r>
              <a:rPr lang="en-GB" sz="1500" dirty="0">
                <a:latin typeface="APL385 Unicode" panose="020B0709000202000203" pitchFamily="49" charset="0"/>
              </a:rPr>
              <a:t>└───────────────┴─────────┴────┘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295146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View </a:t>
            </a:r>
            <a:r>
              <a:rPr lang="en-GB" sz="2000" dirty="0" err="1">
                <a:latin typeface="APL385 Unicode" panose="020B0709000202000203" pitchFamily="49" charset="0"/>
              </a:rPr>
              <a:t>Chart.Bar</a:t>
            </a:r>
            <a:r>
              <a:rPr lang="en-GB" sz="2000" dirty="0">
                <a:latin typeface="APL385 Unicode" panose="020B0709000202000203" pitchFamily="49" charset="0"/>
              </a:rPr>
              <a:t> total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</p:spTree>
    <p:extLst>
      <p:ext uri="{BB962C8B-B14F-4D97-AF65-F5344CB8AC3E}">
        <p14:creationId xmlns:p14="http://schemas.microsoft.com/office/powerpoint/2010/main" val="2636450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View </a:t>
            </a:r>
            <a:r>
              <a:rPr lang="en-GB" sz="2000" dirty="0" err="1">
                <a:latin typeface="APL385 Unicode" panose="020B0709000202000203" pitchFamily="49" charset="0"/>
              </a:rPr>
              <a:t>Chart.Bar</a:t>
            </a:r>
            <a:r>
              <a:rPr lang="en-GB" sz="2000" dirty="0">
                <a:latin typeface="APL385 Unicode" panose="020B0709000202000203" pitchFamily="49" charset="0"/>
              </a:rPr>
              <a:t> total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7AF68C1-7FB0-E111-DA95-F85155C8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3546" y="914196"/>
            <a:ext cx="5056909" cy="37247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911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enc←'{</a:t>
            </a:r>
            <a:r>
              <a:rPr lang="en-GB" sz="2000" dirty="0" err="1">
                <a:latin typeface="APL385 Unicode" panose="020B0709000202000203" pitchFamily="49" charset="0"/>
              </a:rPr>
              <a:t>xOffset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field:"Year",type:"nominal</a:t>
            </a:r>
            <a:r>
              <a:rPr lang="en-GB" sz="2000" dirty="0">
                <a:latin typeface="APL385 Unicode" panose="020B0709000202000203" pitchFamily="49" charset="0"/>
              </a:rPr>
              <a:t>"},'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enc,← '</a:t>
            </a:r>
            <a:r>
              <a:rPr lang="en-GB" sz="2000" dirty="0" err="1">
                <a:latin typeface="APL385 Unicode" panose="020B0709000202000203" pitchFamily="49" charset="0"/>
              </a:rPr>
              <a:t>color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type:"nominal</a:t>
            </a:r>
            <a:r>
              <a:rPr lang="en-GB" sz="2000" dirty="0">
                <a:latin typeface="APL385 Unicode" panose="020B0709000202000203" pitchFamily="49" charset="0"/>
              </a:rPr>
              <a:t>"}}'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</p:spTree>
    <p:extLst>
      <p:ext uri="{BB962C8B-B14F-4D97-AF65-F5344CB8AC3E}">
        <p14:creationId xmlns:p14="http://schemas.microsoft.com/office/powerpoint/2010/main" val="2103741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19582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enc←'{</a:t>
            </a:r>
            <a:r>
              <a:rPr lang="en-GB" sz="2000" dirty="0" err="1">
                <a:latin typeface="APL385 Unicode" panose="020B0709000202000203" pitchFamily="49" charset="0"/>
              </a:rPr>
              <a:t>xOffset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field:"Year",type:"nominal</a:t>
            </a:r>
            <a:r>
              <a:rPr lang="en-GB" sz="2000" dirty="0">
                <a:latin typeface="APL385 Unicode" panose="020B0709000202000203" pitchFamily="49" charset="0"/>
              </a:rPr>
              <a:t>"},'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enc,← '</a:t>
            </a:r>
            <a:r>
              <a:rPr lang="en-GB" sz="2000" dirty="0" err="1">
                <a:latin typeface="APL385 Unicode" panose="020B0709000202000203" pitchFamily="49" charset="0"/>
              </a:rPr>
              <a:t>color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type:"nominal</a:t>
            </a:r>
            <a:r>
              <a:rPr lang="en-GB" sz="2000" dirty="0">
                <a:latin typeface="APL385 Unicode" panose="020B0709000202000203" pitchFamily="49" charset="0"/>
              </a:rPr>
              <a:t>"}}'</a:t>
            </a:r>
          </a:p>
          <a:p>
            <a:pPr marL="0" indent="0">
              <a:buNone/>
            </a:pPr>
            <a:r>
              <a:rPr lang="en-GB" sz="2000" dirty="0" err="1">
                <a:latin typeface="APL385 Unicode" panose="020B0709000202000203" pitchFamily="49" charset="0"/>
              </a:rPr>
              <a:t>top_level</a:t>
            </a:r>
            <a:r>
              <a:rPr lang="en-GB" sz="2000" dirty="0">
                <a:latin typeface="APL385 Unicode" panose="020B0709000202000203" pitchFamily="49" charset="0"/>
              </a:rPr>
              <a:t> ← '{</a:t>
            </a:r>
            <a:r>
              <a:rPr lang="en-GB" sz="2000" dirty="0" err="1">
                <a:latin typeface="APL385 Unicode" panose="020B0709000202000203" pitchFamily="49" charset="0"/>
              </a:rPr>
              <a:t>title:"The</a:t>
            </a:r>
            <a:r>
              <a:rPr lang="en-GB" sz="2000" dirty="0">
                <a:latin typeface="APL385 Unicode" panose="020B0709000202000203" pitchFamily="49" charset="0"/>
              </a:rPr>
              <a:t> Morris Mistake", fontSize:24}'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</p:spTree>
    <p:extLst>
      <p:ext uri="{BB962C8B-B14F-4D97-AF65-F5344CB8AC3E}">
        <p14:creationId xmlns:p14="http://schemas.microsoft.com/office/powerpoint/2010/main" val="25616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5947B-6852-6B79-1664-A3BBB127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8F29-8A9E-9DCC-4794-90B9D87854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D0F434-FD88-8F75-AE2D-0942EA14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DAA99-F77D-4917-1447-366987DCB5D6}"/>
              </a:ext>
            </a:extLst>
          </p:cNvPr>
          <p:cNvSpPr txBox="1"/>
          <p:nvPr/>
        </p:nvSpPr>
        <p:spPr>
          <a:xfrm>
            <a:off x="162000" y="179999"/>
            <a:ext cx="8820000" cy="206594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{</a:t>
            </a:r>
          </a:p>
          <a:p>
            <a:r>
              <a:rPr lang="en-GB" sz="1400" dirty="0"/>
              <a:t>  "$schema": "https://vega.github.io/schema/</a:t>
            </a:r>
            <a:r>
              <a:rPr lang="en-GB" sz="1400" dirty="0" err="1"/>
              <a:t>vega</a:t>
            </a:r>
            <a:r>
              <a:rPr lang="en-GB" sz="1400" dirty="0"/>
              <a:t>/v5.json",</a:t>
            </a:r>
          </a:p>
          <a:p>
            <a:r>
              <a:rPr lang="en-GB" sz="1400" dirty="0"/>
              <a:t>  "width": 400,</a:t>
            </a:r>
          </a:p>
          <a:p>
            <a:r>
              <a:rPr lang="en-GB" sz="1400" dirty="0"/>
              <a:t>  "height": 200,</a:t>
            </a:r>
          </a:p>
          <a:p>
            <a:r>
              <a:rPr lang="en-GB" sz="1400" dirty="0"/>
              <a:t>  "padding": 5,</a:t>
            </a:r>
          </a:p>
          <a:p>
            <a:endParaRPr lang="en-GB" sz="1400" dirty="0"/>
          </a:p>
          <a:p>
            <a:r>
              <a:rPr lang="en-GB" sz="1400" dirty="0"/>
              <a:t>  "data":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"table",</a:t>
            </a:r>
          </a:p>
          <a:p>
            <a:r>
              <a:rPr lang="en-GB" sz="1400" dirty="0"/>
              <a:t>      "values": [</a:t>
            </a:r>
          </a:p>
          <a:p>
            <a:r>
              <a:rPr lang="en-GB" sz="1400" dirty="0"/>
              <a:t>        {"category": "A", "amount": 28},</a:t>
            </a:r>
          </a:p>
          <a:p>
            <a:r>
              <a:rPr lang="en-GB" sz="1400" dirty="0"/>
              <a:t>        {"category": "B", "amount": 55},</a:t>
            </a:r>
          </a:p>
          <a:p>
            <a:r>
              <a:rPr lang="en-GB" sz="1400" dirty="0"/>
              <a:t>        {"category": "C", "amount": 43},</a:t>
            </a:r>
          </a:p>
          <a:p>
            <a:r>
              <a:rPr lang="en-GB" sz="1400" dirty="0"/>
              <a:t>        {"category": "D", "amount": 91},</a:t>
            </a:r>
          </a:p>
          <a:p>
            <a:r>
              <a:rPr lang="en-GB" sz="1400" dirty="0"/>
              <a:t>        {"category": "E", "amount": 81},</a:t>
            </a:r>
          </a:p>
          <a:p>
            <a:r>
              <a:rPr lang="en-GB" sz="1400" dirty="0"/>
              <a:t>        {"category": "F", "amount": 53},</a:t>
            </a:r>
          </a:p>
          <a:p>
            <a:r>
              <a:rPr lang="en-GB" sz="1400" dirty="0"/>
              <a:t>        {"category": "G", "amount": 19},</a:t>
            </a:r>
          </a:p>
          <a:p>
            <a:r>
              <a:rPr lang="en-GB" sz="1400" dirty="0"/>
              <a:t>        {"category": "H", "amount": 87}</a:t>
            </a:r>
          </a:p>
          <a:p>
            <a:r>
              <a:rPr lang="en-GB" sz="1400" dirty="0"/>
              <a:t>      ]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"signals":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"tooltip",</a:t>
            </a:r>
          </a:p>
          <a:p>
            <a:r>
              <a:rPr lang="en-GB" sz="1400" dirty="0"/>
              <a:t>      "value": {},</a:t>
            </a:r>
          </a:p>
          <a:p>
            <a:r>
              <a:rPr lang="en-GB" sz="1400" dirty="0"/>
              <a:t>      "on": [</a:t>
            </a:r>
          </a:p>
          <a:p>
            <a:r>
              <a:rPr lang="en-GB" sz="1400" dirty="0"/>
              <a:t>        {"events": "</a:t>
            </a:r>
            <a:r>
              <a:rPr lang="en-GB" sz="1400" dirty="0" err="1"/>
              <a:t>rect:mouseover</a:t>
            </a:r>
            <a:r>
              <a:rPr lang="en-GB" sz="1400" dirty="0"/>
              <a:t>", "update": "datum"},</a:t>
            </a:r>
          </a:p>
          <a:p>
            <a:r>
              <a:rPr lang="en-GB" sz="1400" dirty="0"/>
              <a:t>        {"events": "</a:t>
            </a:r>
            <a:r>
              <a:rPr lang="en-GB" sz="1400" dirty="0" err="1"/>
              <a:t>rect:mouseout</a:t>
            </a:r>
            <a:r>
              <a:rPr lang="en-GB" sz="1400" dirty="0"/>
              <a:t>",  "update": "{}"}</a:t>
            </a:r>
          </a:p>
          <a:p>
            <a:r>
              <a:rPr lang="en-GB" sz="1400" dirty="0"/>
              <a:t>      ]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"scales":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</a:t>
            </a:r>
            <a:r>
              <a:rPr lang="en-GB" sz="1400" dirty="0" err="1"/>
              <a:t>xscale</a:t>
            </a:r>
            <a:r>
              <a:rPr lang="en-GB" sz="1400" dirty="0"/>
              <a:t>",</a:t>
            </a:r>
          </a:p>
          <a:p>
            <a:r>
              <a:rPr lang="en-GB" sz="1400" dirty="0"/>
              <a:t>      "type": "band",</a:t>
            </a:r>
          </a:p>
          <a:p>
            <a:r>
              <a:rPr lang="en-GB" sz="1400" dirty="0"/>
              <a:t>      "domain": {"data": "table", "field": "category"},</a:t>
            </a:r>
          </a:p>
          <a:p>
            <a:r>
              <a:rPr lang="en-GB" sz="1400" dirty="0"/>
              <a:t>      "range": "width",</a:t>
            </a:r>
          </a:p>
          <a:p>
            <a:r>
              <a:rPr lang="en-GB" sz="1400" dirty="0"/>
              <a:t>      "padding": 0.05,</a:t>
            </a:r>
          </a:p>
          <a:p>
            <a:r>
              <a:rPr lang="en-GB" sz="1400" dirty="0"/>
              <a:t>      "round": true</a:t>
            </a:r>
          </a:p>
          <a:p>
            <a:r>
              <a:rPr lang="en-GB" sz="1400" dirty="0"/>
              <a:t>    },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</a:t>
            </a:r>
            <a:r>
              <a:rPr lang="en-GB" sz="1400" dirty="0" err="1"/>
              <a:t>yscale</a:t>
            </a:r>
            <a:r>
              <a:rPr lang="en-GB" sz="1400" dirty="0"/>
              <a:t>",</a:t>
            </a:r>
          </a:p>
          <a:p>
            <a:r>
              <a:rPr lang="en-GB" sz="1400" dirty="0"/>
              <a:t>      "domain": {"data": "table", "field": "amount"},</a:t>
            </a:r>
          </a:p>
          <a:p>
            <a:r>
              <a:rPr lang="en-GB" sz="1400" dirty="0"/>
              <a:t>      "nice": true,</a:t>
            </a:r>
          </a:p>
          <a:p>
            <a:r>
              <a:rPr lang="en-GB" sz="1400" dirty="0"/>
              <a:t>      "range": "height"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"axes": [</a:t>
            </a:r>
          </a:p>
          <a:p>
            <a:r>
              <a:rPr lang="en-GB" sz="1400" dirty="0"/>
              <a:t>    { "orient": "bottom", "scale": "</a:t>
            </a:r>
            <a:r>
              <a:rPr lang="en-GB" sz="1400" dirty="0" err="1"/>
              <a:t>xscale</a:t>
            </a:r>
            <a:r>
              <a:rPr lang="en-GB" sz="1400" dirty="0"/>
              <a:t>" },</a:t>
            </a:r>
          </a:p>
          <a:p>
            <a:r>
              <a:rPr lang="en-GB" sz="1400" dirty="0"/>
              <a:t>    { "orient": "left", "scale": "</a:t>
            </a:r>
            <a:r>
              <a:rPr lang="en-GB" sz="1400" dirty="0" err="1"/>
              <a:t>yscale</a:t>
            </a:r>
            <a:r>
              <a:rPr lang="en-GB" sz="1400" dirty="0"/>
              <a:t>"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"marks":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"type": "</a:t>
            </a:r>
            <a:r>
              <a:rPr lang="en-GB" sz="1400" dirty="0" err="1"/>
              <a:t>rect</a:t>
            </a:r>
            <a:r>
              <a:rPr lang="en-GB" sz="1400" dirty="0"/>
              <a:t>",</a:t>
            </a:r>
          </a:p>
          <a:p>
            <a:r>
              <a:rPr lang="en-GB" sz="1400" dirty="0"/>
              <a:t>      "from": {"</a:t>
            </a:r>
            <a:r>
              <a:rPr lang="en-GB" sz="1400" dirty="0" err="1"/>
              <a:t>data":"table</a:t>
            </a:r>
            <a:r>
              <a:rPr lang="en-GB" sz="1400" dirty="0"/>
              <a:t>"},</a:t>
            </a:r>
          </a:p>
          <a:p>
            <a:r>
              <a:rPr lang="en-GB" sz="1400" dirty="0"/>
              <a:t>      "encode": {</a:t>
            </a:r>
          </a:p>
          <a:p>
            <a:r>
              <a:rPr lang="en-GB" sz="1400" dirty="0"/>
              <a:t>        "enter": {</a:t>
            </a:r>
          </a:p>
          <a:p>
            <a:r>
              <a:rPr lang="en-GB" sz="1400" dirty="0"/>
              <a:t>          "x": {"scale": "</a:t>
            </a:r>
            <a:r>
              <a:rPr lang="en-GB" sz="1400" dirty="0" err="1"/>
              <a:t>xscale</a:t>
            </a:r>
            <a:r>
              <a:rPr lang="en-GB" sz="1400" dirty="0"/>
              <a:t>", "field": "category"},</a:t>
            </a:r>
          </a:p>
          <a:p>
            <a:r>
              <a:rPr lang="en-GB" sz="1400" dirty="0"/>
              <a:t>          "width": {"scale": "</a:t>
            </a:r>
            <a:r>
              <a:rPr lang="en-GB" sz="1400" dirty="0" err="1"/>
              <a:t>xscale</a:t>
            </a:r>
            <a:r>
              <a:rPr lang="en-GB" sz="1400" dirty="0"/>
              <a:t>", "band": 1},</a:t>
            </a:r>
          </a:p>
          <a:p>
            <a:r>
              <a:rPr lang="en-GB" sz="1400" dirty="0"/>
              <a:t>          "y": {"scale": "</a:t>
            </a:r>
            <a:r>
              <a:rPr lang="en-GB" sz="1400" dirty="0" err="1"/>
              <a:t>yscale</a:t>
            </a:r>
            <a:r>
              <a:rPr lang="en-GB" sz="1400" dirty="0"/>
              <a:t>", "field": "amount"},</a:t>
            </a:r>
          </a:p>
          <a:p>
            <a:r>
              <a:rPr lang="en-GB" sz="1400" dirty="0"/>
              <a:t>          "y2": {"scale": "</a:t>
            </a:r>
            <a:r>
              <a:rPr lang="en-GB" sz="1400" dirty="0" err="1"/>
              <a:t>yscale</a:t>
            </a:r>
            <a:r>
              <a:rPr lang="en-GB" sz="1400" dirty="0"/>
              <a:t>", "value": 0}</a:t>
            </a:r>
          </a:p>
          <a:p>
            <a:r>
              <a:rPr lang="en-GB" sz="1400" dirty="0"/>
              <a:t>        },</a:t>
            </a:r>
          </a:p>
          <a:p>
            <a:r>
              <a:rPr lang="en-GB" sz="1400" dirty="0"/>
              <a:t>        "update": {</a:t>
            </a:r>
          </a:p>
          <a:p>
            <a:r>
              <a:rPr lang="en-GB" sz="1400" dirty="0"/>
              <a:t>          "fill": {"value": "</a:t>
            </a:r>
            <a:r>
              <a:rPr lang="en-GB" sz="1400" dirty="0" err="1"/>
              <a:t>steelblue</a:t>
            </a:r>
            <a:r>
              <a:rPr lang="en-GB" sz="1400" dirty="0"/>
              <a:t>"}</a:t>
            </a:r>
          </a:p>
          <a:p>
            <a:r>
              <a:rPr lang="en-GB" sz="1400" dirty="0"/>
              <a:t>        },</a:t>
            </a:r>
          </a:p>
          <a:p>
            <a:r>
              <a:rPr lang="en-GB" sz="1400" dirty="0"/>
              <a:t>        "hover": {</a:t>
            </a:r>
          </a:p>
          <a:p>
            <a:r>
              <a:rPr lang="en-GB" sz="1400" dirty="0"/>
              <a:t>          "fill": {"value": "red"}</a:t>
            </a:r>
          </a:p>
          <a:p>
            <a:r>
              <a:rPr lang="en-GB" sz="1400" dirty="0"/>
              <a:t>        }</a:t>
            </a:r>
          </a:p>
          <a:p>
            <a:r>
              <a:rPr lang="en-GB" sz="1400" dirty="0"/>
              <a:t>      }</a:t>
            </a:r>
          </a:p>
          <a:p>
            <a:r>
              <a:rPr lang="en-GB" sz="1400" dirty="0"/>
              <a:t>    },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"type": "text",</a:t>
            </a:r>
          </a:p>
          <a:p>
            <a:r>
              <a:rPr lang="en-GB" sz="1400" dirty="0"/>
              <a:t>      "encode": {</a:t>
            </a:r>
          </a:p>
          <a:p>
            <a:r>
              <a:rPr lang="en-GB" sz="1400" dirty="0"/>
              <a:t>        "enter": {</a:t>
            </a:r>
          </a:p>
          <a:p>
            <a:r>
              <a:rPr lang="en-GB" sz="1400" dirty="0"/>
              <a:t>          "align": {"value": "</a:t>
            </a:r>
            <a:r>
              <a:rPr lang="en-GB" sz="1400" dirty="0" err="1"/>
              <a:t>center</a:t>
            </a:r>
            <a:r>
              <a:rPr lang="en-GB" sz="1400" dirty="0"/>
              <a:t>"},</a:t>
            </a:r>
          </a:p>
          <a:p>
            <a:r>
              <a:rPr lang="en-GB" sz="1400" dirty="0"/>
              <a:t>          "baseline": {"value": "bottom"},</a:t>
            </a:r>
          </a:p>
          <a:p>
            <a:r>
              <a:rPr lang="en-GB" sz="1400" dirty="0"/>
              <a:t>          "fill": {"value": "#333"}</a:t>
            </a:r>
          </a:p>
          <a:p>
            <a:r>
              <a:rPr lang="en-GB" sz="1400" dirty="0"/>
              <a:t>        },</a:t>
            </a:r>
          </a:p>
          <a:p>
            <a:r>
              <a:rPr lang="en-GB" sz="1400" dirty="0"/>
              <a:t>        "update": {</a:t>
            </a:r>
          </a:p>
          <a:p>
            <a:r>
              <a:rPr lang="en-GB" sz="1400" dirty="0"/>
              <a:t>          "x": {"scale": "</a:t>
            </a:r>
            <a:r>
              <a:rPr lang="en-GB" sz="1400" dirty="0" err="1"/>
              <a:t>xscale</a:t>
            </a:r>
            <a:r>
              <a:rPr lang="en-GB" sz="1400" dirty="0"/>
              <a:t>", "signal": "</a:t>
            </a:r>
            <a:r>
              <a:rPr lang="en-GB" sz="1400" dirty="0" err="1"/>
              <a:t>tooltip.category</a:t>
            </a:r>
            <a:r>
              <a:rPr lang="en-GB" sz="1400" dirty="0"/>
              <a:t>", "band": 0.5},</a:t>
            </a:r>
          </a:p>
          <a:p>
            <a:r>
              <a:rPr lang="en-GB" sz="1400" dirty="0"/>
              <a:t>          "y": {"scale": "</a:t>
            </a:r>
            <a:r>
              <a:rPr lang="en-GB" sz="1400" dirty="0" err="1"/>
              <a:t>yscale</a:t>
            </a:r>
            <a:r>
              <a:rPr lang="en-GB" sz="1400" dirty="0"/>
              <a:t>", "signal": "</a:t>
            </a:r>
            <a:r>
              <a:rPr lang="en-GB" sz="1400" dirty="0" err="1"/>
              <a:t>tooltip.amount</a:t>
            </a:r>
            <a:r>
              <a:rPr lang="en-GB" sz="1400" dirty="0"/>
              <a:t>", "offset": -2},</a:t>
            </a:r>
          </a:p>
          <a:p>
            <a:r>
              <a:rPr lang="en-GB" sz="1400" dirty="0"/>
              <a:t>          "text": {"signal": "</a:t>
            </a:r>
            <a:r>
              <a:rPr lang="en-GB" sz="1400" dirty="0" err="1"/>
              <a:t>tooltip.amount</a:t>
            </a:r>
            <a:r>
              <a:rPr lang="en-GB" sz="1400" dirty="0"/>
              <a:t>"},</a:t>
            </a:r>
          </a:p>
          <a:p>
            <a:r>
              <a:rPr lang="en-GB" sz="1400" dirty="0"/>
              <a:t>          "</a:t>
            </a:r>
            <a:r>
              <a:rPr lang="en-GB" sz="1400" dirty="0" err="1"/>
              <a:t>fillOpacity</a:t>
            </a:r>
            <a:r>
              <a:rPr lang="en-GB" sz="1400" dirty="0"/>
              <a:t>": [</a:t>
            </a:r>
          </a:p>
          <a:p>
            <a:r>
              <a:rPr lang="en-GB" sz="1400" dirty="0"/>
              <a:t>            {"test": "</a:t>
            </a:r>
            <a:r>
              <a:rPr lang="en-GB" sz="1400" dirty="0" err="1"/>
              <a:t>isNaN</a:t>
            </a:r>
            <a:r>
              <a:rPr lang="en-GB" sz="1400" dirty="0"/>
              <a:t>(</a:t>
            </a:r>
            <a:r>
              <a:rPr lang="en-GB" sz="1400" dirty="0" err="1"/>
              <a:t>tooltip.amount</a:t>
            </a:r>
            <a:r>
              <a:rPr lang="en-GB" sz="1400" dirty="0"/>
              <a:t>)", "value": 0},</a:t>
            </a:r>
          </a:p>
          <a:p>
            <a:r>
              <a:rPr lang="en-GB" sz="1400" dirty="0"/>
              <a:t>            {"value": 1}</a:t>
            </a:r>
          </a:p>
          <a:p>
            <a:r>
              <a:rPr lang="en-GB" sz="1400" dirty="0"/>
              <a:t>          ]</a:t>
            </a:r>
          </a:p>
          <a:p>
            <a:r>
              <a:rPr lang="en-GB" sz="1400" dirty="0"/>
              <a:t>        }</a:t>
            </a:r>
          </a:p>
          <a:p>
            <a:r>
              <a:rPr lang="en-GB" sz="1400" dirty="0"/>
              <a:t>      }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</a:t>
            </a:r>
          </a:p>
          <a:p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971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19582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enc←'{</a:t>
            </a:r>
            <a:r>
              <a:rPr lang="en-GB" sz="2000" dirty="0" err="1">
                <a:latin typeface="APL385 Unicode" panose="020B0709000202000203" pitchFamily="49" charset="0"/>
              </a:rPr>
              <a:t>xOffset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field:"Year",type:"nominal</a:t>
            </a:r>
            <a:r>
              <a:rPr lang="en-GB" sz="2000" dirty="0">
                <a:latin typeface="APL385 Unicode" panose="020B0709000202000203" pitchFamily="49" charset="0"/>
              </a:rPr>
              <a:t>"},'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enc,← '</a:t>
            </a:r>
            <a:r>
              <a:rPr lang="en-GB" sz="2000" dirty="0" err="1">
                <a:latin typeface="APL385 Unicode" panose="020B0709000202000203" pitchFamily="49" charset="0"/>
              </a:rPr>
              <a:t>color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type:"nominal</a:t>
            </a:r>
            <a:r>
              <a:rPr lang="en-GB" sz="2000" dirty="0">
                <a:latin typeface="APL385 Unicode" panose="020B0709000202000203" pitchFamily="49" charset="0"/>
              </a:rPr>
              <a:t>"}}'</a:t>
            </a:r>
          </a:p>
          <a:p>
            <a:pPr marL="0" indent="0">
              <a:buNone/>
            </a:pPr>
            <a:r>
              <a:rPr lang="en-GB" sz="2000" dirty="0" err="1">
                <a:latin typeface="APL385 Unicode" panose="020B0709000202000203" pitchFamily="49" charset="0"/>
              </a:rPr>
              <a:t>top_level</a:t>
            </a:r>
            <a:r>
              <a:rPr lang="en-GB" sz="2000" dirty="0">
                <a:latin typeface="APL385 Unicode" panose="020B0709000202000203" pitchFamily="49" charset="0"/>
              </a:rPr>
              <a:t> ← '{</a:t>
            </a:r>
            <a:r>
              <a:rPr lang="en-GB" sz="2000" dirty="0" err="1">
                <a:latin typeface="APL385 Unicode" panose="020B0709000202000203" pitchFamily="49" charset="0"/>
              </a:rPr>
              <a:t>title:"The</a:t>
            </a:r>
            <a:r>
              <a:rPr lang="en-GB" sz="2000" dirty="0">
                <a:latin typeface="APL385 Unicode" panose="020B0709000202000203" pitchFamily="49" charset="0"/>
              </a:rPr>
              <a:t> Morris Mistake", fontSize:24}'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View enc </a:t>
            </a:r>
            <a:r>
              <a:rPr lang="en-GB" sz="2000" dirty="0" err="1">
                <a:latin typeface="APL385 Unicode" panose="020B0709000202000203" pitchFamily="49" charset="0"/>
              </a:rPr>
              <a:t>Spec.Encode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latin typeface="APL385 Unicode" panose="020B0709000202000203" pitchFamily="49" charset="0"/>
              </a:rPr>
              <a:t>top_level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latin typeface="APL385 Unicode" panose="020B0709000202000203" pitchFamily="49" charset="0"/>
              </a:rPr>
              <a:t>Chart.Bar</a:t>
            </a:r>
            <a:r>
              <a:rPr lang="en-GB" sz="2000" dirty="0">
                <a:latin typeface="APL385 Unicode" panose="020B0709000202000203" pitchFamily="49" charset="0"/>
              </a:rPr>
              <a:t> total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</p:spTree>
    <p:extLst>
      <p:ext uri="{BB962C8B-B14F-4D97-AF65-F5344CB8AC3E}">
        <p14:creationId xmlns:p14="http://schemas.microsoft.com/office/powerpoint/2010/main" val="217662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B10F0-8785-4E1A-6875-BDDC7539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19582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total ← barley[;2 1]{⍺[1],(+/⍵),⍺[2]}⌸barley[;4]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enc←'{</a:t>
            </a:r>
            <a:r>
              <a:rPr lang="en-GB" sz="2000" dirty="0" err="1">
                <a:latin typeface="APL385 Unicode" panose="020B0709000202000203" pitchFamily="49" charset="0"/>
              </a:rPr>
              <a:t>xOffset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field:"Year",type:"nominal</a:t>
            </a:r>
            <a:r>
              <a:rPr lang="en-GB" sz="2000" dirty="0">
                <a:latin typeface="APL385 Unicode" panose="020B0709000202000203" pitchFamily="49" charset="0"/>
              </a:rPr>
              <a:t>"},'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enc,← '</a:t>
            </a:r>
            <a:r>
              <a:rPr lang="en-GB" sz="2000" dirty="0" err="1">
                <a:latin typeface="APL385 Unicode" panose="020B0709000202000203" pitchFamily="49" charset="0"/>
              </a:rPr>
              <a:t>color</a:t>
            </a:r>
            <a:r>
              <a:rPr lang="en-GB" sz="2000" dirty="0">
                <a:latin typeface="APL385 Unicode" panose="020B0709000202000203" pitchFamily="49" charset="0"/>
              </a:rPr>
              <a:t>:{</a:t>
            </a:r>
            <a:r>
              <a:rPr lang="en-GB" sz="2000" dirty="0" err="1">
                <a:latin typeface="APL385 Unicode" panose="020B0709000202000203" pitchFamily="49" charset="0"/>
              </a:rPr>
              <a:t>type:"nominal</a:t>
            </a:r>
            <a:r>
              <a:rPr lang="en-GB" sz="2000" dirty="0">
                <a:latin typeface="APL385 Unicode" panose="020B0709000202000203" pitchFamily="49" charset="0"/>
              </a:rPr>
              <a:t>"}}'</a:t>
            </a:r>
          </a:p>
          <a:p>
            <a:pPr marL="0" indent="0">
              <a:buNone/>
            </a:pPr>
            <a:r>
              <a:rPr lang="en-GB" sz="2000" dirty="0" err="1">
                <a:latin typeface="APL385 Unicode" panose="020B0709000202000203" pitchFamily="49" charset="0"/>
              </a:rPr>
              <a:t>top_level</a:t>
            </a:r>
            <a:r>
              <a:rPr lang="en-GB" sz="2000" dirty="0">
                <a:latin typeface="APL385 Unicode" panose="020B0709000202000203" pitchFamily="49" charset="0"/>
              </a:rPr>
              <a:t> ← '{</a:t>
            </a:r>
            <a:r>
              <a:rPr lang="en-GB" sz="2000" dirty="0" err="1">
                <a:latin typeface="APL385 Unicode" panose="020B0709000202000203" pitchFamily="49" charset="0"/>
              </a:rPr>
              <a:t>title:"The</a:t>
            </a:r>
            <a:r>
              <a:rPr lang="en-GB" sz="2000" dirty="0">
                <a:latin typeface="APL385 Unicode" panose="020B0709000202000203" pitchFamily="49" charset="0"/>
              </a:rPr>
              <a:t> Morris Mistake", fontSize:24}'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View enc </a:t>
            </a:r>
            <a:r>
              <a:rPr lang="en-GB" sz="2000" dirty="0" err="1">
                <a:latin typeface="APL385 Unicode" panose="020B0709000202000203" pitchFamily="49" charset="0"/>
              </a:rPr>
              <a:t>Spec.Encode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latin typeface="APL385 Unicode" panose="020B0709000202000203" pitchFamily="49" charset="0"/>
              </a:rPr>
              <a:t>top_level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latin typeface="APL385 Unicode" panose="020B0709000202000203" pitchFamily="49" charset="0"/>
              </a:rPr>
              <a:t>Chart.Bar</a:t>
            </a:r>
            <a:r>
              <a:rPr lang="en-GB" sz="2000" dirty="0">
                <a:latin typeface="APL385 Unicode" panose="020B0709000202000203" pitchFamily="49" charset="0"/>
              </a:rPr>
              <a:t> total</a:t>
            </a: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705-E0CA-A637-4528-145779D2A1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9420F-F5DA-4346-460A-DE9DD81D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Bar Chart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3AEFCBA-0148-1482-C301-E727DD633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7086" y="118323"/>
            <a:ext cx="5549829" cy="4463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410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30AD9-A82B-89EE-CF2C-1C8A65F7D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github.com/</a:t>
            </a:r>
            <a:r>
              <a:rPr lang="en-GB" dirty="0" err="1"/>
              <a:t>JoshDavid</a:t>
            </a:r>
            <a:r>
              <a:rPr lang="en-GB" dirty="0"/>
              <a:t>/</a:t>
            </a:r>
            <a:r>
              <a:rPr lang="en-GB" dirty="0" err="1"/>
              <a:t>VegaLite</a:t>
            </a:r>
            <a:endParaRPr lang="en-GB" dirty="0"/>
          </a:p>
          <a:p>
            <a:r>
              <a:rPr lang="en-GB" dirty="0"/>
              <a:t>github.com/the-carlisle-group/Playfair</a:t>
            </a:r>
          </a:p>
          <a:p>
            <a:pPr marL="457200" lvl="1" indent="0">
              <a:buNone/>
            </a:pPr>
            <a:r>
              <a:rPr lang="en-GB" dirty="0"/>
              <a:t>toolofthought.com/posts/charting-and-tidy-data</a:t>
            </a:r>
          </a:p>
          <a:p>
            <a:r>
              <a:rPr lang="en-GB" dirty="0"/>
              <a:t>Experiment and refine API</a:t>
            </a:r>
          </a:p>
          <a:p>
            <a:r>
              <a:rPr lang="en-GB" dirty="0"/>
              <a:t>More quick chart functions</a:t>
            </a:r>
          </a:p>
          <a:p>
            <a:r>
              <a:rPr lang="en-GB" dirty="0"/>
              <a:t>View compositions</a:t>
            </a:r>
          </a:p>
          <a:p>
            <a:r>
              <a:rPr lang="en-GB" dirty="0"/>
              <a:t>Interactivity</a:t>
            </a:r>
          </a:p>
          <a:p>
            <a:r>
              <a:rPr lang="en-GB" dirty="0"/>
              <a:t>An APL Visualisation Grammar?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F68D-11C2-D768-8347-39EB9A6DA5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061508-918F-0E89-793E-77177AFA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with this?</a:t>
            </a:r>
          </a:p>
        </p:txBody>
      </p:sp>
    </p:spTree>
    <p:extLst>
      <p:ext uri="{BB962C8B-B14F-4D97-AF65-F5344CB8AC3E}">
        <p14:creationId xmlns:p14="http://schemas.microsoft.com/office/powerpoint/2010/main" val="25333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5947B-6852-6B79-1664-A3BBB127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8F29-8A9E-9DCC-4794-90B9D87854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D0F434-FD88-8F75-AE2D-0942EA14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DAA99-F77D-4917-1447-366987DCB5D6}"/>
              </a:ext>
            </a:extLst>
          </p:cNvPr>
          <p:cNvSpPr txBox="1"/>
          <p:nvPr/>
        </p:nvSpPr>
        <p:spPr>
          <a:xfrm>
            <a:off x="162000" y="-16228801"/>
            <a:ext cx="8820000" cy="206594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{</a:t>
            </a:r>
          </a:p>
          <a:p>
            <a:r>
              <a:rPr lang="en-GB" sz="1400" dirty="0"/>
              <a:t>  "$schema": "https://vega.github.io/schema/</a:t>
            </a:r>
            <a:r>
              <a:rPr lang="en-GB" sz="1400" dirty="0" err="1"/>
              <a:t>vega</a:t>
            </a:r>
            <a:r>
              <a:rPr lang="en-GB" sz="1400" dirty="0"/>
              <a:t>/v5.json",</a:t>
            </a:r>
          </a:p>
          <a:p>
            <a:r>
              <a:rPr lang="en-GB" sz="1400" dirty="0"/>
              <a:t>  "width": 400,</a:t>
            </a:r>
          </a:p>
          <a:p>
            <a:r>
              <a:rPr lang="en-GB" sz="1400" dirty="0"/>
              <a:t>  "height": 200,</a:t>
            </a:r>
          </a:p>
          <a:p>
            <a:r>
              <a:rPr lang="en-GB" sz="1400" dirty="0"/>
              <a:t>  "padding": 5,</a:t>
            </a:r>
          </a:p>
          <a:p>
            <a:endParaRPr lang="en-GB" sz="1400" dirty="0"/>
          </a:p>
          <a:p>
            <a:r>
              <a:rPr lang="en-GB" sz="1400" dirty="0"/>
              <a:t>  "data":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"table",</a:t>
            </a:r>
          </a:p>
          <a:p>
            <a:r>
              <a:rPr lang="en-GB" sz="1400" dirty="0"/>
              <a:t>      "values": [</a:t>
            </a:r>
          </a:p>
          <a:p>
            <a:r>
              <a:rPr lang="en-GB" sz="1400" dirty="0"/>
              <a:t>        {"category": "A", "amount": 28},</a:t>
            </a:r>
          </a:p>
          <a:p>
            <a:r>
              <a:rPr lang="en-GB" sz="1400" dirty="0"/>
              <a:t>        {"category": "B", "amount": 55},</a:t>
            </a:r>
          </a:p>
          <a:p>
            <a:r>
              <a:rPr lang="en-GB" sz="1400" dirty="0"/>
              <a:t>        {"category": "C", "amount": 43},</a:t>
            </a:r>
          </a:p>
          <a:p>
            <a:r>
              <a:rPr lang="en-GB" sz="1400" dirty="0"/>
              <a:t>        {"category": "D", "amount": 91},</a:t>
            </a:r>
          </a:p>
          <a:p>
            <a:r>
              <a:rPr lang="en-GB" sz="1400" dirty="0"/>
              <a:t>        {"category": "E", "amount": 81},</a:t>
            </a:r>
          </a:p>
          <a:p>
            <a:r>
              <a:rPr lang="en-GB" sz="1400" dirty="0"/>
              <a:t>        {"category": "F", "amount": 53},</a:t>
            </a:r>
          </a:p>
          <a:p>
            <a:r>
              <a:rPr lang="en-GB" sz="1400" dirty="0"/>
              <a:t>        {"category": "G", "amount": 19},</a:t>
            </a:r>
          </a:p>
          <a:p>
            <a:r>
              <a:rPr lang="en-GB" sz="1400" dirty="0"/>
              <a:t>        {"category": "H", "amount": 87}</a:t>
            </a:r>
          </a:p>
          <a:p>
            <a:r>
              <a:rPr lang="en-GB" sz="1400" dirty="0"/>
              <a:t>      ]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"signals":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"tooltip",</a:t>
            </a:r>
          </a:p>
          <a:p>
            <a:r>
              <a:rPr lang="en-GB" sz="1400" dirty="0"/>
              <a:t>      "value": {},</a:t>
            </a:r>
          </a:p>
          <a:p>
            <a:r>
              <a:rPr lang="en-GB" sz="1400" dirty="0"/>
              <a:t>      "on": [</a:t>
            </a:r>
          </a:p>
          <a:p>
            <a:r>
              <a:rPr lang="en-GB" sz="1400" dirty="0"/>
              <a:t>        {"events": "</a:t>
            </a:r>
            <a:r>
              <a:rPr lang="en-GB" sz="1400" dirty="0" err="1"/>
              <a:t>rect:mouseover</a:t>
            </a:r>
            <a:r>
              <a:rPr lang="en-GB" sz="1400" dirty="0"/>
              <a:t>", "update": "datum"},</a:t>
            </a:r>
          </a:p>
          <a:p>
            <a:r>
              <a:rPr lang="en-GB" sz="1400" dirty="0"/>
              <a:t>        {"events": "</a:t>
            </a:r>
            <a:r>
              <a:rPr lang="en-GB" sz="1400" dirty="0" err="1"/>
              <a:t>rect:mouseout</a:t>
            </a:r>
            <a:r>
              <a:rPr lang="en-GB" sz="1400" dirty="0"/>
              <a:t>",  "update": "{}"}</a:t>
            </a:r>
          </a:p>
          <a:p>
            <a:r>
              <a:rPr lang="en-GB" sz="1400" dirty="0"/>
              <a:t>      ]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"scales":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</a:t>
            </a:r>
            <a:r>
              <a:rPr lang="en-GB" sz="1400" dirty="0" err="1"/>
              <a:t>xscale</a:t>
            </a:r>
            <a:r>
              <a:rPr lang="en-GB" sz="1400" dirty="0"/>
              <a:t>",</a:t>
            </a:r>
          </a:p>
          <a:p>
            <a:r>
              <a:rPr lang="en-GB" sz="1400" dirty="0"/>
              <a:t>      "type": "band",</a:t>
            </a:r>
          </a:p>
          <a:p>
            <a:r>
              <a:rPr lang="en-GB" sz="1400" dirty="0"/>
              <a:t>      "domain": {"data": "table", "field": "category"},</a:t>
            </a:r>
          </a:p>
          <a:p>
            <a:r>
              <a:rPr lang="en-GB" sz="1400" dirty="0"/>
              <a:t>      "range": "width",</a:t>
            </a:r>
          </a:p>
          <a:p>
            <a:r>
              <a:rPr lang="en-GB" sz="1400" dirty="0"/>
              <a:t>      "padding": 0.05,</a:t>
            </a:r>
          </a:p>
          <a:p>
            <a:r>
              <a:rPr lang="en-GB" sz="1400" dirty="0"/>
              <a:t>      "round": true</a:t>
            </a:r>
          </a:p>
          <a:p>
            <a:r>
              <a:rPr lang="en-GB" sz="1400" dirty="0"/>
              <a:t>    },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"name": "</a:t>
            </a:r>
            <a:r>
              <a:rPr lang="en-GB" sz="1400" dirty="0" err="1"/>
              <a:t>yscale</a:t>
            </a:r>
            <a:r>
              <a:rPr lang="en-GB" sz="1400" dirty="0"/>
              <a:t>",</a:t>
            </a:r>
          </a:p>
          <a:p>
            <a:r>
              <a:rPr lang="en-GB" sz="1400" dirty="0"/>
              <a:t>      "domain": {"data": "table", "field": "amount"},</a:t>
            </a:r>
          </a:p>
          <a:p>
            <a:r>
              <a:rPr lang="en-GB" sz="1400" dirty="0"/>
              <a:t>      "nice": true,</a:t>
            </a:r>
          </a:p>
          <a:p>
            <a:r>
              <a:rPr lang="en-GB" sz="1400" dirty="0"/>
              <a:t>      "range": "height"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"axes": [</a:t>
            </a:r>
          </a:p>
          <a:p>
            <a:r>
              <a:rPr lang="en-GB" sz="1400" dirty="0"/>
              <a:t>    { "orient": "bottom", "scale": "</a:t>
            </a:r>
            <a:r>
              <a:rPr lang="en-GB" sz="1400" dirty="0" err="1"/>
              <a:t>xscale</a:t>
            </a:r>
            <a:r>
              <a:rPr lang="en-GB" sz="1400" dirty="0"/>
              <a:t>" },</a:t>
            </a:r>
          </a:p>
          <a:p>
            <a:r>
              <a:rPr lang="en-GB" sz="1400" dirty="0"/>
              <a:t>    { "orient": "left", "scale": "</a:t>
            </a:r>
            <a:r>
              <a:rPr lang="en-GB" sz="1400" dirty="0" err="1"/>
              <a:t>yscale</a:t>
            </a:r>
            <a:r>
              <a:rPr lang="en-GB" sz="1400" dirty="0"/>
              <a:t>" }</a:t>
            </a:r>
          </a:p>
          <a:p>
            <a:r>
              <a:rPr lang="en-GB" sz="1400" dirty="0"/>
              <a:t>  ],</a:t>
            </a:r>
          </a:p>
          <a:p>
            <a:endParaRPr lang="en-GB" sz="1400" dirty="0"/>
          </a:p>
          <a:p>
            <a:r>
              <a:rPr lang="en-GB" sz="1400" dirty="0"/>
              <a:t>  "marks": [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"type": "</a:t>
            </a:r>
            <a:r>
              <a:rPr lang="en-GB" sz="1400" dirty="0" err="1"/>
              <a:t>rect</a:t>
            </a:r>
            <a:r>
              <a:rPr lang="en-GB" sz="1400" dirty="0"/>
              <a:t>",</a:t>
            </a:r>
          </a:p>
          <a:p>
            <a:r>
              <a:rPr lang="en-GB" sz="1400" dirty="0"/>
              <a:t>      "from": {"</a:t>
            </a:r>
            <a:r>
              <a:rPr lang="en-GB" sz="1400" dirty="0" err="1"/>
              <a:t>data":"table</a:t>
            </a:r>
            <a:r>
              <a:rPr lang="en-GB" sz="1400" dirty="0"/>
              <a:t>"},</a:t>
            </a:r>
          </a:p>
          <a:p>
            <a:r>
              <a:rPr lang="en-GB" sz="1400" dirty="0"/>
              <a:t>      "encode": {</a:t>
            </a:r>
          </a:p>
          <a:p>
            <a:r>
              <a:rPr lang="en-GB" sz="1400" dirty="0"/>
              <a:t>        "enter": {</a:t>
            </a:r>
          </a:p>
          <a:p>
            <a:r>
              <a:rPr lang="en-GB" sz="1400" dirty="0"/>
              <a:t>          "x": {"scale": "</a:t>
            </a:r>
            <a:r>
              <a:rPr lang="en-GB" sz="1400" dirty="0" err="1"/>
              <a:t>xscale</a:t>
            </a:r>
            <a:r>
              <a:rPr lang="en-GB" sz="1400" dirty="0"/>
              <a:t>", "field": "category"},</a:t>
            </a:r>
          </a:p>
          <a:p>
            <a:r>
              <a:rPr lang="en-GB" sz="1400" dirty="0"/>
              <a:t>          "width": {"scale": "</a:t>
            </a:r>
            <a:r>
              <a:rPr lang="en-GB" sz="1400" dirty="0" err="1"/>
              <a:t>xscale</a:t>
            </a:r>
            <a:r>
              <a:rPr lang="en-GB" sz="1400" dirty="0"/>
              <a:t>", "band": 1},</a:t>
            </a:r>
          </a:p>
          <a:p>
            <a:r>
              <a:rPr lang="en-GB" sz="1400" dirty="0"/>
              <a:t>          "y": {"scale": "</a:t>
            </a:r>
            <a:r>
              <a:rPr lang="en-GB" sz="1400" dirty="0" err="1"/>
              <a:t>yscale</a:t>
            </a:r>
            <a:r>
              <a:rPr lang="en-GB" sz="1400" dirty="0"/>
              <a:t>", "field": "amount"},</a:t>
            </a:r>
          </a:p>
          <a:p>
            <a:r>
              <a:rPr lang="en-GB" sz="1400" dirty="0"/>
              <a:t>          "y2": {"scale": "</a:t>
            </a:r>
            <a:r>
              <a:rPr lang="en-GB" sz="1400" dirty="0" err="1"/>
              <a:t>yscale</a:t>
            </a:r>
            <a:r>
              <a:rPr lang="en-GB" sz="1400" dirty="0"/>
              <a:t>", "value": 0}</a:t>
            </a:r>
          </a:p>
          <a:p>
            <a:r>
              <a:rPr lang="en-GB" sz="1400" dirty="0"/>
              <a:t>        },</a:t>
            </a:r>
          </a:p>
          <a:p>
            <a:r>
              <a:rPr lang="en-GB" sz="1400" dirty="0"/>
              <a:t>        "update": {</a:t>
            </a:r>
          </a:p>
          <a:p>
            <a:r>
              <a:rPr lang="en-GB" sz="1400" dirty="0"/>
              <a:t>          "fill": {"value": "</a:t>
            </a:r>
            <a:r>
              <a:rPr lang="en-GB" sz="1400" dirty="0" err="1"/>
              <a:t>steelblue</a:t>
            </a:r>
            <a:r>
              <a:rPr lang="en-GB" sz="1400" dirty="0"/>
              <a:t>"}</a:t>
            </a:r>
          </a:p>
          <a:p>
            <a:r>
              <a:rPr lang="en-GB" sz="1400" dirty="0"/>
              <a:t>        },</a:t>
            </a:r>
          </a:p>
          <a:p>
            <a:r>
              <a:rPr lang="en-GB" sz="1400" dirty="0"/>
              <a:t>        "hover": {</a:t>
            </a:r>
          </a:p>
          <a:p>
            <a:r>
              <a:rPr lang="en-GB" sz="1400" dirty="0"/>
              <a:t>          "fill": {"value": "red"}</a:t>
            </a:r>
          </a:p>
          <a:p>
            <a:r>
              <a:rPr lang="en-GB" sz="1400" dirty="0"/>
              <a:t>        }</a:t>
            </a:r>
          </a:p>
          <a:p>
            <a:r>
              <a:rPr lang="en-GB" sz="1400" dirty="0"/>
              <a:t>      }</a:t>
            </a:r>
          </a:p>
          <a:p>
            <a:r>
              <a:rPr lang="en-GB" sz="1400" dirty="0"/>
              <a:t>    },</a:t>
            </a:r>
          </a:p>
          <a:p>
            <a:r>
              <a:rPr lang="en-GB" sz="1400" dirty="0"/>
              <a:t>    {</a:t>
            </a:r>
          </a:p>
          <a:p>
            <a:r>
              <a:rPr lang="en-GB" sz="1400" dirty="0"/>
              <a:t>      "type": "text",</a:t>
            </a:r>
          </a:p>
          <a:p>
            <a:r>
              <a:rPr lang="en-GB" sz="1400" dirty="0"/>
              <a:t>      "encode": {</a:t>
            </a:r>
          </a:p>
          <a:p>
            <a:r>
              <a:rPr lang="en-GB" sz="1400" dirty="0"/>
              <a:t>        "enter": {</a:t>
            </a:r>
          </a:p>
          <a:p>
            <a:r>
              <a:rPr lang="en-GB" sz="1400" dirty="0"/>
              <a:t>          "align": {"value": "</a:t>
            </a:r>
            <a:r>
              <a:rPr lang="en-GB" sz="1400" dirty="0" err="1"/>
              <a:t>center</a:t>
            </a:r>
            <a:r>
              <a:rPr lang="en-GB" sz="1400" dirty="0"/>
              <a:t>"},</a:t>
            </a:r>
          </a:p>
          <a:p>
            <a:r>
              <a:rPr lang="en-GB" sz="1400" dirty="0"/>
              <a:t>          "baseline": {"value": "bottom"},</a:t>
            </a:r>
          </a:p>
          <a:p>
            <a:r>
              <a:rPr lang="en-GB" sz="1400" dirty="0"/>
              <a:t>          "fill": {"value": "#333"}</a:t>
            </a:r>
          </a:p>
          <a:p>
            <a:r>
              <a:rPr lang="en-GB" sz="1400" dirty="0"/>
              <a:t>        },</a:t>
            </a:r>
          </a:p>
          <a:p>
            <a:r>
              <a:rPr lang="en-GB" sz="1400" dirty="0"/>
              <a:t>        "update": {</a:t>
            </a:r>
          </a:p>
          <a:p>
            <a:r>
              <a:rPr lang="en-GB" sz="1400" dirty="0"/>
              <a:t>          "x": {"scale": "</a:t>
            </a:r>
            <a:r>
              <a:rPr lang="en-GB" sz="1400" dirty="0" err="1"/>
              <a:t>xscale</a:t>
            </a:r>
            <a:r>
              <a:rPr lang="en-GB" sz="1400" dirty="0"/>
              <a:t>", "signal": "</a:t>
            </a:r>
            <a:r>
              <a:rPr lang="en-GB" sz="1400" dirty="0" err="1"/>
              <a:t>tooltip.category</a:t>
            </a:r>
            <a:r>
              <a:rPr lang="en-GB" sz="1400" dirty="0"/>
              <a:t>", "band": 0.5},</a:t>
            </a:r>
          </a:p>
          <a:p>
            <a:r>
              <a:rPr lang="en-GB" sz="1400" dirty="0"/>
              <a:t>          "y": {"scale": "</a:t>
            </a:r>
            <a:r>
              <a:rPr lang="en-GB" sz="1400" dirty="0" err="1"/>
              <a:t>yscale</a:t>
            </a:r>
            <a:r>
              <a:rPr lang="en-GB" sz="1400" dirty="0"/>
              <a:t>", "signal": "</a:t>
            </a:r>
            <a:r>
              <a:rPr lang="en-GB" sz="1400" dirty="0" err="1"/>
              <a:t>tooltip.amount</a:t>
            </a:r>
            <a:r>
              <a:rPr lang="en-GB" sz="1400" dirty="0"/>
              <a:t>", "offset": -2},</a:t>
            </a:r>
          </a:p>
          <a:p>
            <a:r>
              <a:rPr lang="en-GB" sz="1400" dirty="0"/>
              <a:t>          "text": {"signal": "</a:t>
            </a:r>
            <a:r>
              <a:rPr lang="en-GB" sz="1400" dirty="0" err="1"/>
              <a:t>tooltip.amount</a:t>
            </a:r>
            <a:r>
              <a:rPr lang="en-GB" sz="1400" dirty="0"/>
              <a:t>"},</a:t>
            </a:r>
          </a:p>
          <a:p>
            <a:r>
              <a:rPr lang="en-GB" sz="1400" dirty="0"/>
              <a:t>          "</a:t>
            </a:r>
            <a:r>
              <a:rPr lang="en-GB" sz="1400" dirty="0" err="1"/>
              <a:t>fillOpacity</a:t>
            </a:r>
            <a:r>
              <a:rPr lang="en-GB" sz="1400" dirty="0"/>
              <a:t>": [</a:t>
            </a:r>
          </a:p>
          <a:p>
            <a:r>
              <a:rPr lang="en-GB" sz="1400" dirty="0"/>
              <a:t>            {"test": "</a:t>
            </a:r>
            <a:r>
              <a:rPr lang="en-GB" sz="1400" dirty="0" err="1"/>
              <a:t>isNaN</a:t>
            </a:r>
            <a:r>
              <a:rPr lang="en-GB" sz="1400" dirty="0"/>
              <a:t>(</a:t>
            </a:r>
            <a:r>
              <a:rPr lang="en-GB" sz="1400" dirty="0" err="1"/>
              <a:t>tooltip.amount</a:t>
            </a:r>
            <a:r>
              <a:rPr lang="en-GB" sz="1400" dirty="0"/>
              <a:t>)", "value": 0},</a:t>
            </a:r>
          </a:p>
          <a:p>
            <a:r>
              <a:rPr lang="en-GB" sz="1400" dirty="0"/>
              <a:t>            {"value": 1}</a:t>
            </a:r>
          </a:p>
          <a:p>
            <a:r>
              <a:rPr lang="en-GB" sz="1400" dirty="0"/>
              <a:t>          ]</a:t>
            </a:r>
          </a:p>
          <a:p>
            <a:r>
              <a:rPr lang="en-GB" sz="1400" dirty="0"/>
              <a:t>        }</a:t>
            </a:r>
          </a:p>
          <a:p>
            <a:r>
              <a:rPr lang="en-GB" sz="1400" dirty="0"/>
              <a:t>      }</a:t>
            </a:r>
          </a:p>
          <a:p>
            <a:r>
              <a:rPr lang="en-GB" sz="1400" dirty="0"/>
              <a:t>    }</a:t>
            </a:r>
          </a:p>
          <a:p>
            <a:r>
              <a:rPr lang="en-GB" sz="1400" dirty="0"/>
              <a:t>  ]</a:t>
            </a:r>
          </a:p>
          <a:p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271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875C-09BD-2D6F-8996-2E8E030B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Specifications are expressed in JSON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Vega ← ⎕JSON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DC512-E4EC-D290-D00A-4AD69B700E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9B988-D070-D600-ADF9-EC81566A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Vega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F7E0F-69D3-B6BF-8BAC-7C3AFCA525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3925" y="1264925"/>
            <a:ext cx="2127975" cy="32420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5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875C-09BD-2D6F-8996-2E8E030B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Any 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DC512-E4EC-D290-D00A-4AD69B700E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9B988-D070-D600-ADF9-EC81566A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Vega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F7E0F-69D3-B6BF-8BAC-7C3AFCA525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3925" y="1264925"/>
            <a:ext cx="2127975" cy="32420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7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875C-09BD-2D6F-8996-2E8E030B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Any Questions¿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DC512-E4EC-D290-D00A-4AD69B700E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9B988-D070-D600-ADF9-EC81566A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Vega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F7E0F-69D3-B6BF-8BAC-7C3AFCA525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3925" y="1264925"/>
            <a:ext cx="2127975" cy="32420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9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15977</TotalTime>
  <Words>3530</Words>
  <Application>Microsoft Office PowerPoint</Application>
  <PresentationFormat>On-screen Show (16:9)</PresentationFormat>
  <Paragraphs>684</Paragraphs>
  <Slides>52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Wingdings 2</vt:lpstr>
      <vt:lpstr>Cambria Math</vt:lpstr>
      <vt:lpstr>Sarabun</vt:lpstr>
      <vt:lpstr>APL385 Unicode</vt:lpstr>
      <vt:lpstr>Arial</vt:lpstr>
      <vt:lpstr>Calibri</vt:lpstr>
      <vt:lpstr>Office Theme</vt:lpstr>
      <vt:lpstr>Vega Charts with Dyalog</vt:lpstr>
      <vt:lpstr>Grammar of Graphics</vt:lpstr>
      <vt:lpstr>Grammar of Graphics</vt:lpstr>
      <vt:lpstr>Vega</vt:lpstr>
      <vt:lpstr>PowerPoint Presentation</vt:lpstr>
      <vt:lpstr>PowerPoint Presentation</vt:lpstr>
      <vt:lpstr>Dyalog Vega</vt:lpstr>
      <vt:lpstr>Dyalog Vega</vt:lpstr>
      <vt:lpstr>Dyalog Vega</vt:lpstr>
      <vt:lpstr>Vega-Lite</vt:lpstr>
      <vt:lpstr>Vega-Lite</vt:lpstr>
      <vt:lpstr>Vega-Lite</vt:lpstr>
      <vt:lpstr>Dyalog Interface to Vega-Lite</vt:lpstr>
      <vt:lpstr>Data</vt:lpstr>
      <vt:lpstr>Data</vt:lpstr>
      <vt:lpstr>Data</vt:lpstr>
      <vt:lpstr>Data</vt:lpstr>
      <vt:lpstr>Data</vt:lpstr>
      <vt:lpstr>Data</vt:lpstr>
      <vt:lpstr>Quick Chart functions</vt:lpstr>
      <vt:lpstr>Chart.Bar</vt:lpstr>
      <vt:lpstr>Chart.Bar</vt:lpstr>
      <vt:lpstr>Chart.Bar</vt:lpstr>
      <vt:lpstr>Chart.Bar</vt:lpstr>
      <vt:lpstr>Chart.Bar</vt:lpstr>
      <vt:lpstr>Chart.Bar</vt:lpstr>
      <vt:lpstr>Chart.Bar</vt:lpstr>
      <vt:lpstr>Chart.Line</vt:lpstr>
      <vt:lpstr>Chart.Line</vt:lpstr>
      <vt:lpstr>Chart.Line</vt:lpstr>
      <vt:lpstr>Chart.Line</vt:lpstr>
      <vt:lpstr>Chart.Line</vt:lpstr>
      <vt:lpstr>Chart.Line</vt:lpstr>
      <vt:lpstr>Chart.Line</vt:lpstr>
      <vt:lpstr>Chart.Line</vt:lpstr>
      <vt:lpstr>Chart.Line</vt:lpstr>
      <vt:lpstr>Chart.Line</vt:lpstr>
      <vt:lpstr>Chart.Scatter</vt:lpstr>
      <vt:lpstr>Chart.Scatter</vt:lpstr>
      <vt:lpstr>Chart.Pie</vt:lpstr>
      <vt:lpstr>Chart.Pie</vt:lpstr>
      <vt:lpstr>Chart.Pie</vt:lpstr>
      <vt:lpstr>Chart.Pie</vt:lpstr>
      <vt:lpstr>Chart.Pie</vt:lpstr>
      <vt:lpstr>Modified Bar Chart</vt:lpstr>
      <vt:lpstr>Modified Bar Chart</vt:lpstr>
      <vt:lpstr>Modified Bar Chart</vt:lpstr>
      <vt:lpstr>Modified Bar Chart</vt:lpstr>
      <vt:lpstr>Modified Bar Chart</vt:lpstr>
      <vt:lpstr>Modified Bar Chart</vt:lpstr>
      <vt:lpstr>Modified Bar Chart</vt:lpstr>
      <vt:lpstr>What to do with this?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340</cp:revision>
  <dcterms:created xsi:type="dcterms:W3CDTF">2019-07-25T11:46:05Z</dcterms:created>
  <dcterms:modified xsi:type="dcterms:W3CDTF">2023-10-24T09:51:10Z</dcterms:modified>
</cp:coreProperties>
</file>