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  <p:sldMasterId id="2147483658" r:id="rId2"/>
  </p:sldMasterIdLst>
  <p:notesMasterIdLst>
    <p:notesMasterId r:id="rId29"/>
  </p:notesMasterIdLst>
  <p:handoutMasterIdLst>
    <p:handoutMasterId r:id="rId30"/>
  </p:handoutMasterIdLst>
  <p:sldIdLst>
    <p:sldId id="261" r:id="rId3"/>
    <p:sldId id="262" r:id="rId4"/>
    <p:sldId id="263" r:id="rId5"/>
    <p:sldId id="294" r:id="rId6"/>
    <p:sldId id="270" r:id="rId7"/>
    <p:sldId id="264" r:id="rId8"/>
    <p:sldId id="271" r:id="rId9"/>
    <p:sldId id="290" r:id="rId10"/>
    <p:sldId id="272" r:id="rId11"/>
    <p:sldId id="266" r:id="rId12"/>
    <p:sldId id="277" r:id="rId13"/>
    <p:sldId id="278" r:id="rId14"/>
    <p:sldId id="265" r:id="rId15"/>
    <p:sldId id="295" r:id="rId16"/>
    <p:sldId id="279" r:id="rId17"/>
    <p:sldId id="274" r:id="rId18"/>
    <p:sldId id="273" r:id="rId19"/>
    <p:sldId id="296" r:id="rId20"/>
    <p:sldId id="291" r:id="rId21"/>
    <p:sldId id="276" r:id="rId22"/>
    <p:sldId id="280" r:id="rId23"/>
    <p:sldId id="284" r:id="rId24"/>
    <p:sldId id="283" r:id="rId25"/>
    <p:sldId id="285" r:id="rId26"/>
    <p:sldId id="281" r:id="rId27"/>
    <p:sldId id="287" r:id="rId28"/>
  </p:sldIdLst>
  <p:sldSz cx="9144000" cy="5143500" type="screen16x9"/>
  <p:notesSz cx="7315200" cy="12344400"/>
  <p:embeddedFontLst>
    <p:embeddedFont>
      <p:font typeface="APL385 Unicode" panose="020B0709000202000203" pitchFamily="49" charset="0"/>
      <p:regular r:id="rId31"/>
    </p:embeddedFont>
    <p:embeddedFont>
      <p:font typeface="APL386 Unicode" panose="020B0709000202000203" pitchFamily="50" charset="0"/>
      <p:regular r:id="rId32"/>
    </p:embeddedFont>
    <p:embeddedFont>
      <p:font typeface="Calibri" panose="020F0502020204030204" pitchFamily="34" charset="0"/>
      <p:regular r:id="rId31"/>
      <p:bold r:id="rId31"/>
      <p:italic r:id="rId31"/>
      <p:boldItalic r:id="rId31"/>
    </p:embeddedFont>
    <p:embeddedFont>
      <p:font typeface="Sarabun" panose="00000500000000000000" pitchFamily="2" charset="-34"/>
      <p:regular r:id="rId33"/>
      <p:bold r:id="rId34"/>
      <p:italic r:id="rId35"/>
      <p:boldItalic r:id="rId36"/>
    </p:embeddedFont>
    <p:embeddedFont>
      <p:font typeface="Wingdings 2" panose="05020102010507070707" pitchFamily="18" charset="2"/>
      <p:regular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8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DFDF5"/>
    <a:srgbClr val="798BDA"/>
    <a:srgbClr val="9BA8E3"/>
    <a:srgbClr val="ED7F00"/>
    <a:srgbClr val="5A6D8F"/>
    <a:srgbClr val="3B475E"/>
    <a:srgbClr val="F6F6D9"/>
    <a:srgbClr val="BBB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54" autoAdjust="0"/>
    <p:restoredTop sz="78878" autoAdjust="0"/>
  </p:normalViewPr>
  <p:slideViewPr>
    <p:cSldViewPr snapToGrid="0">
      <p:cViewPr varScale="1">
        <p:scale>
          <a:sx n="104" d="100"/>
          <a:sy n="104" d="100"/>
        </p:scale>
        <p:origin x="134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621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3888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NUL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4.fntdata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l">
              <a:defRPr sz="15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r">
              <a:defRPr sz="15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2023-10-18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l">
              <a:defRPr sz="15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r">
              <a:defRPr sz="15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l">
              <a:defRPr sz="15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r">
              <a:defRPr sz="15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2023-10-18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57200" y="925513"/>
            <a:ext cx="822960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2334" tIns="56167" rIns="112334" bIns="5616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5863590"/>
            <a:ext cx="5852160" cy="5554980"/>
          </a:xfrm>
          <a:prstGeom prst="rect">
            <a:avLst/>
          </a:prstGeom>
        </p:spPr>
        <p:txBody>
          <a:bodyPr vert="horz" lIns="112334" tIns="56167" rIns="112334" bIns="5616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l">
              <a:defRPr sz="15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r">
              <a:defRPr sz="15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123340">
              <a:defRPr/>
            </a:pPr>
            <a:r>
              <a:rPr lang="en-GB" dirty="0"/>
              <a:t> workshop, not a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340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dirty="0" err="1"/>
              <a:t>WinIDE</a:t>
            </a:r>
            <a:r>
              <a:rPr lang="en-GB" dirty="0"/>
              <a:t>: Configure SC: </a:t>
            </a:r>
            <a:r>
              <a:rPr lang="en-GB" dirty="0" err="1"/>
              <a:t>Ctrl+F</a:t>
            </a:r>
            <a:r>
              <a:rPr lang="en-GB" dirty="0"/>
              <a:t>, RP: </a:t>
            </a:r>
            <a:r>
              <a:rPr lang="en-GB" dirty="0" err="1"/>
              <a:t>Ctrl+H</a:t>
            </a:r>
            <a:r>
              <a:rPr lang="en-GB" dirty="0"/>
              <a:t> (!)</a:t>
            </a:r>
          </a:p>
          <a:p>
            <a:r>
              <a:rPr lang="en-GB" dirty="0"/>
              <a:t>Also NX (next match) (Already F3 by default in RIDE)</a:t>
            </a:r>
          </a:p>
          <a:p>
            <a:r>
              <a:rPr lang="en-GB" dirty="0"/>
              <a:t>PV (previous match) Shift+F3 (latter only works on </a:t>
            </a:r>
            <a:r>
              <a:rPr lang="en-GB" dirty="0" err="1"/>
              <a:t>WinIDE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501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Dedelify</a:t>
            </a:r>
            <a:r>
              <a:rPr lang="en-GB" dirty="0"/>
              <a:t>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4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RIDE's search, and </a:t>
            </a:r>
            <a:r>
              <a:rPr lang="en-GB" dirty="0" err="1"/>
              <a:t>WinIDE's</a:t>
            </a:r>
            <a:r>
              <a:rPr lang="en-GB" dirty="0"/>
              <a:t> quick "Search…" field highlight all matches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447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HANDOUT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56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935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done, go on break until…</a:t>
            </a:r>
          </a:p>
          <a:p>
            <a:r>
              <a:rPr lang="en-GB" dirty="0"/>
              <a:t>⍝.*⎕R</a:t>
            </a:r>
          </a:p>
          <a:p>
            <a:r>
              <a:rPr lang="en-GB" dirty="0"/>
              <a:t>\]\w+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658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twice: Run until error, skip over and continue</a:t>
            </a:r>
          </a:p>
          <a:p>
            <a:r>
              <a:rPr lang="en-GB" dirty="0"/>
              <a:t>Trace into, edit (discard and save), execute line-by-line, step into</a:t>
            </a:r>
          </a:p>
          <a:p>
            <a:r>
              <a:rPr lang="en-GB" dirty="0"/>
              <a:t>Once </a:t>
            </a:r>
            <a:r>
              <a:rPr lang="en-GB" dirty="0" err="1"/>
              <a:t>WinIDE</a:t>
            </a:r>
            <a:r>
              <a:rPr lang="en-GB" dirty="0"/>
              <a:t>, once RIDE?</a:t>
            </a:r>
          </a:p>
          <a:p>
            <a:r>
              <a:rPr lang="en-GB" dirty="0"/>
              <a:t>Show instructions in ]box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533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Handout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30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39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twice: Run until error, skip over and continue</a:t>
            </a:r>
          </a:p>
          <a:p>
            <a:r>
              <a:rPr lang="en-GB" dirty="0"/>
              <a:t>Trace into, edit (discard and save), execute line-by-line, step into</a:t>
            </a:r>
          </a:p>
          <a:p>
            <a:r>
              <a:rPr lang="en-GB" dirty="0"/>
              <a:t>Once </a:t>
            </a:r>
            <a:r>
              <a:rPr lang="en-GB" dirty="0" err="1"/>
              <a:t>WinIDE</a:t>
            </a:r>
            <a:r>
              <a:rPr lang="en-GB" dirty="0"/>
              <a:t>, once RIDE?</a:t>
            </a:r>
          </a:p>
          <a:p>
            <a:r>
              <a:rPr lang="en-GB" dirty="0"/>
              <a:t>Show instructions in ⎕SE.UCMD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33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11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just a constant number that's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111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ANNOUNCE: ]box off</a:t>
            </a:r>
          </a:p>
          <a:p>
            <a:r>
              <a:rPr lang="en-GB" dirty="0"/>
              <a:t>Div100 200</a:t>
            </a:r>
          </a:p>
          <a:p>
            <a:r>
              <a:rPr lang="en-GB" dirty="0"/>
              <a:t>Setting the stop bit</a:t>
            </a:r>
          </a:p>
          <a:p>
            <a:r>
              <a:rPr lang="en-GB" dirty="0"/>
              <a:t>⎕STOP</a:t>
            </a:r>
          </a:p>
          <a:p>
            <a:r>
              <a:rPr lang="en-GB" dirty="0"/>
              <a:t>Setting Trace bit</a:t>
            </a:r>
          </a:p>
          <a:p>
            <a:r>
              <a:rPr lang="en-GB" dirty="0"/>
              <a:t>⎕TRACE</a:t>
            </a:r>
          </a:p>
          <a:p>
            <a:r>
              <a:rPr lang="en-GB" dirty="0"/>
              <a:t>Clear all stop/trace/monitor</a:t>
            </a:r>
          </a:p>
          <a:p>
            <a:r>
              <a:rPr lang="en-GB" dirty="0"/>
              <a:t>Also show how to set shortcut for BP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813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2222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effectLst/>
                <a:latin typeface="APL386 Unicode" panose="020B0709000202000203" pitchFamily="50" charset="0"/>
              </a:rPr>
              <a:t>Col←{res,←⍺}</a:t>
            </a:r>
            <a:r>
              <a:rPr lang="en-GB" dirty="0"/>
              <a:t> </a:t>
            </a:r>
          </a:p>
          <a:p>
            <a:r>
              <a:rPr lang="en-GB" dirty="0"/>
              <a:t>Res←⍬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153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0 @ 42 gives float</a:t>
            </a:r>
          </a:p>
          <a:p>
            <a:r>
              <a:rPr lang="en-GB" dirty="0"/>
              <a:t>Add </a:t>
            </a:r>
            <a:r>
              <a:rPr lang="en-GB" dirty="0">
                <a:solidFill>
                  <a:srgbClr val="81A1C1"/>
                </a:solidFill>
                <a:effectLst/>
                <a:latin typeface="APL385 Unicode" panose="020B0709000202000203" pitchFamily="49" charset="0"/>
              </a:rPr>
              <a:t>:If</a:t>
            </a:r>
            <a:r>
              <a:rPr lang="en-GB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rgbClr val="B48EAD"/>
                </a:solidFill>
                <a:effectLst/>
                <a:latin typeface="APL385 Unicode" panose="020B0709000202000203" pitchFamily="49" charset="0"/>
              </a:rPr>
              <a:t>0</a:t>
            </a:r>
            <a:r>
              <a:rPr lang="en-GB" dirty="0">
                <a:solidFill>
                  <a:srgbClr val="8FBCBB"/>
                </a:solidFill>
                <a:effectLst/>
                <a:latin typeface="APL385 Unicode" panose="020B0709000202000203" pitchFamily="49" charset="0"/>
              </a:rPr>
              <a:t>=</a:t>
            </a:r>
            <a:r>
              <a:rPr lang="en-GB" dirty="0">
                <a:solidFill>
                  <a:srgbClr val="D8DEE9"/>
                </a:solidFill>
                <a:effectLst/>
                <a:latin typeface="APL385 Unicode" panose="020B0709000202000203" pitchFamily="49" charset="0"/>
              </a:rPr>
              <a:t>y</a:t>
            </a:r>
            <a:br>
              <a:rPr lang="en-GB" dirty="0">
                <a:effectLst/>
                <a:latin typeface="APL385 Unicode" panose="020B0709000202000203" pitchFamily="49" charset="0"/>
              </a:rPr>
            </a:br>
            <a:r>
              <a:rPr lang="en-GB" dirty="0">
                <a:solidFill>
                  <a:srgbClr val="81A1C1"/>
                </a:solidFill>
                <a:effectLst/>
                <a:latin typeface="APL385 Unicode" panose="020B0709000202000203" pitchFamily="49" charset="0"/>
              </a:rPr>
              <a:t>:</a:t>
            </a:r>
            <a:r>
              <a:rPr lang="en-GB" dirty="0" err="1">
                <a:solidFill>
                  <a:srgbClr val="81A1C1"/>
                </a:solidFill>
                <a:effectLst/>
                <a:latin typeface="APL385 Unicode" panose="020B0709000202000203" pitchFamily="49" charset="0"/>
              </a:rPr>
              <a:t>EndIf</a:t>
            </a:r>
            <a:br>
              <a:rPr lang="en-GB" dirty="0">
                <a:effectLst/>
                <a:latin typeface="APL385 Unicode" panose="020B0709000202000203" pitchFamily="49" charset="0"/>
              </a:rPr>
            </a:br>
            <a:r>
              <a:rPr lang="en-GB" dirty="0">
                <a:effectLst/>
                <a:latin typeface="APL385 Unicode" panose="020B0709000202000203" pitchFamily="49" charset="0"/>
              </a:rPr>
              <a:t>and stop bit on :</a:t>
            </a:r>
            <a:r>
              <a:rPr lang="en-GB" dirty="0" err="1">
                <a:effectLst/>
                <a:latin typeface="APL385 Unicode" panose="020B0709000202000203" pitchFamily="49" charset="0"/>
              </a:rPr>
              <a:t>EndIf</a:t>
            </a:r>
            <a:endParaRPr lang="en-GB" dirty="0">
              <a:effectLst/>
              <a:latin typeface="APL385 Unicode" panose="020B0709000202000203" pitchFamily="49" charset="0"/>
            </a:endParaRPr>
          </a:p>
          <a:p>
            <a:endParaRPr lang="en-GB" dirty="0">
              <a:effectLst/>
              <a:latin typeface="APL385 Unicode" panose="020B0709000202000203" pitchFamily="49" charset="0"/>
            </a:endParaRPr>
          </a:p>
          <a:p>
            <a:r>
              <a:rPr lang="en-GB" dirty="0">
                <a:effectLst/>
                <a:latin typeface="APL385 Unicode" panose="020B0709000202000203" pitchFamily="49" charset="0"/>
              </a:rPr>
              <a:t>Or set trace with custom callback←{⍺&lt;1:∘}</a:t>
            </a:r>
          </a:p>
          <a:p>
            <a:endParaRPr lang="en-GB" dirty="0">
              <a:effectLst/>
              <a:latin typeface="APL385 Unicode" panose="020B0709000202000203" pitchFamily="49" charset="0"/>
            </a:endParaRPr>
          </a:p>
          <a:p>
            <a:r>
              <a:rPr lang="en-GB" dirty="0">
                <a:effectLst/>
                <a:latin typeface="APL385 Unicode" panose="020B0709000202000203" pitchFamily="49" charset="0"/>
              </a:rPr>
              <a:t>Bonus:</a:t>
            </a:r>
          </a:p>
          <a:p>
            <a:r>
              <a:rPr lang="en-GB" dirty="0">
                <a:solidFill>
                  <a:srgbClr val="B48EAD"/>
                </a:solidFill>
                <a:effectLst/>
                <a:latin typeface="APL385 Unicode" panose="020B0709000202000203" pitchFamily="49" charset="0"/>
              </a:rPr>
              <a:t>0</a:t>
            </a:r>
            <a:r>
              <a:rPr lang="en-GB" dirty="0">
                <a:solidFill>
                  <a:srgbClr val="8FBCBB"/>
                </a:solidFill>
                <a:effectLst/>
                <a:latin typeface="APL385 Unicode" panose="020B0709000202000203" pitchFamily="49" charset="0"/>
              </a:rPr>
              <a:t>=</a:t>
            </a:r>
            <a:r>
              <a:rPr lang="en-GB" dirty="0">
                <a:solidFill>
                  <a:srgbClr val="D8DEE9"/>
                </a:solidFill>
                <a:effectLst/>
                <a:latin typeface="APL385 Unicode" panose="020B0709000202000203" pitchFamily="49" charset="0"/>
              </a:rPr>
              <a:t>⍵</a:t>
            </a:r>
            <a:r>
              <a:rPr lang="en-GB" dirty="0">
                <a:solidFill>
                  <a:srgbClr val="81A1C1"/>
                </a:solidFill>
                <a:effectLst/>
                <a:latin typeface="APL385 Unicode" panose="020B0709000202000203" pitchFamily="49" charset="0"/>
              </a:rPr>
              <a:t>:</a:t>
            </a:r>
            <a:r>
              <a:rPr lang="en-GB" dirty="0">
                <a:solidFill>
                  <a:srgbClr val="8FBCBB"/>
                </a:solidFill>
                <a:effectLst/>
                <a:latin typeface="APL385 Unicode" panose="020B0709000202000203" pitchFamily="49" charset="0"/>
              </a:rPr>
              <a:t>{</a:t>
            </a:r>
            <a:br>
              <a:rPr lang="en-GB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</a:br>
            <a:r>
              <a:rPr lang="en-GB" dirty="0">
                <a:solidFill>
                  <a:srgbClr val="8FBCBB"/>
                </a:solidFill>
                <a:effectLst/>
                <a:latin typeface="APL385 Unicode" panose="020B0709000202000203" pitchFamily="49" charset="0"/>
              </a:rPr>
              <a:t>}⍬</a:t>
            </a:r>
            <a:r>
              <a:rPr lang="en-GB" dirty="0"/>
              <a:t> </a:t>
            </a:r>
          </a:p>
          <a:p>
            <a:r>
              <a:rPr lang="en-GB" dirty="0" err="1"/>
              <a:t>Ctrl+Shift+Enter</a:t>
            </a:r>
            <a:r>
              <a:rPr lang="en-GB" dirty="0"/>
              <a:t>, 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398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2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∘ Recalling previous/next</a:t>
            </a:r>
          </a:p>
          <a:p>
            <a:r>
              <a:rPr lang="en-GB" dirty="0"/>
              <a:t>∘ Moving up (note changed lines are restored)</a:t>
            </a:r>
          </a:p>
          <a:p>
            <a:r>
              <a:rPr lang="en-GB" dirty="0"/>
              <a:t>∘ Show the error printout (error message, caret)</a:t>
            </a:r>
          </a:p>
          <a:p>
            <a:r>
              <a:rPr lang="en-GB" dirty="0"/>
              <a:t>∘ Remove lines</a:t>
            </a:r>
          </a:p>
          <a:p>
            <a:endParaRPr lang="en-GB" dirty="0"/>
          </a:p>
          <a:p>
            <a:pPr defTabSz="1123340">
              <a:defRPr/>
            </a:pPr>
            <a:r>
              <a:rPr lang="en-GB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⍳10 30</a:t>
            </a:r>
          </a:p>
          <a:p>
            <a:pPr defTabSz="1123340">
              <a:defRPr/>
            </a:pPr>
            <a:r>
              <a:rPr lang="en-GB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]box on</a:t>
            </a:r>
          </a:p>
          <a:p>
            <a:pPr defTabSz="1123340">
              <a:defRPr/>
            </a:pPr>
            <a:r>
              <a:rPr lang="en-GB" b="0" dirty="0">
                <a:solidFill>
                  <a:srgbClr val="000000"/>
                </a:solidFill>
                <a:effectLst/>
                <a:latin typeface="APL385 Unicode" panose="020B0709000202000203" pitchFamily="49" charset="0"/>
              </a:rPr>
              <a:t>]rows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5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HANDOUT this one</a:t>
            </a:r>
          </a:p>
          <a:p>
            <a:r>
              <a:rPr lang="en-GB" dirty="0"/>
              <a:t>n ⋄ t ⋄ e ⋄ m</a:t>
            </a:r>
          </a:p>
          <a:p>
            <a:r>
              <a:rPr lang="en-GB" dirty="0"/>
              <a:t>]box –style=max</a:t>
            </a:r>
          </a:p>
          <a:p>
            <a:r>
              <a:rPr lang="en-GB" dirty="0"/>
              <a:t>n ⋄ t ⋄ e ⋄ m</a:t>
            </a:r>
          </a:p>
          <a:p>
            <a:r>
              <a:rPr lang="en-GB" dirty="0" err="1"/>
              <a:t>Abc</a:t>
            </a:r>
            <a:endParaRPr lang="en-GB" dirty="0"/>
          </a:p>
          <a:p>
            <a:r>
              <a:rPr lang="en-GB" dirty="0"/>
              <a:t>]box –</a:t>
            </a:r>
            <a:r>
              <a:rPr lang="en-GB" dirty="0" err="1"/>
              <a:t>fns</a:t>
            </a:r>
            <a:r>
              <a:rPr lang="en-GB" dirty="0"/>
              <a:t>=on</a:t>
            </a:r>
          </a:p>
          <a:p>
            <a:r>
              <a:rPr lang="en-GB" dirty="0" err="1"/>
              <a:t>Abc</a:t>
            </a:r>
            <a:endParaRPr lang="en-GB" dirty="0"/>
          </a:p>
          <a:p>
            <a:r>
              <a:rPr lang="en-GB" dirty="0" err="1"/>
              <a:t>Abc</a:t>
            </a:r>
            <a:r>
              <a:rPr lang="en-GB" dirty="0"/>
              <a:t>&lt;</a:t>
            </a:r>
            <a:r>
              <a:rPr lang="en-GB" dirty="0" err="1"/>
              <a:t>Shift+Enter</a:t>
            </a:r>
            <a:r>
              <a:rPr lang="en-GB" dirty="0"/>
              <a:t>&gt;</a:t>
            </a:r>
          </a:p>
          <a:p>
            <a:r>
              <a:rPr lang="en-GB" dirty="0"/>
              <a:t>]</a:t>
            </a:r>
            <a:r>
              <a:rPr lang="en-GB" dirty="0" err="1"/>
              <a:t>output.find</a:t>
            </a:r>
            <a:r>
              <a:rPr lang="en-GB" dirty="0"/>
              <a:t> on</a:t>
            </a:r>
          </a:p>
          <a:p>
            <a:r>
              <a:rPr lang="en-GB" dirty="0" err="1"/>
              <a:t>Abc</a:t>
            </a:r>
            <a:endParaRPr lang="en-GB" dirty="0"/>
          </a:p>
          <a:p>
            <a:endParaRPr lang="en-GB" dirty="0"/>
          </a:p>
          <a:p>
            <a:r>
              <a:rPr lang="en-GB" dirty="0"/>
              <a:t>]box off</a:t>
            </a:r>
          </a:p>
          <a:p>
            <a:r>
              <a:rPr lang="en-GB" dirty="0"/>
              <a:t>]display ⍳2 3</a:t>
            </a:r>
          </a:p>
          <a:p>
            <a:r>
              <a:rPr lang="en-GB" dirty="0"/>
              <a:t>]view ⍳2 3</a:t>
            </a:r>
          </a:p>
          <a:p>
            <a:r>
              <a:rPr lang="en-GB" dirty="0"/>
              <a:t>]</a:t>
            </a:r>
            <a:r>
              <a:rPr lang="en-GB" dirty="0" err="1"/>
              <a:t>repr</a:t>
            </a:r>
            <a:r>
              <a:rPr lang="en-GB" dirty="0"/>
              <a:t> ⍳2 3</a:t>
            </a:r>
          </a:p>
          <a:p>
            <a:r>
              <a:rPr lang="en-GB" dirty="0"/>
              <a:t>]box -?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02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]rows on -fold -style=cut</a:t>
            </a:r>
          </a:p>
          <a:p>
            <a:r>
              <a:rPr lang="en-GB" dirty="0">
                <a:latin typeface="APL385 Unicode" panose="020B0709000202000203" pitchFamily="49" charset="0"/>
              </a:rPr>
              <a:t>]box on -style=min -trains=tree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]display 99 99⍴'hello' '</a:t>
            </a:r>
            <a:r>
              <a:rPr lang="en-GB" b="0" dirty="0">
                <a:latin typeface="APL385 Unicode" panose="020B0709000202000203" pitchFamily="49" charset="0"/>
              </a:rPr>
              <a:t>w</a:t>
            </a:r>
            <a:r>
              <a:rPr lang="en-GB" dirty="0">
                <a:latin typeface="APL385 Unicode" panose="020B0709000202000203" pitchFamily="49" charset="0"/>
              </a:rPr>
              <a:t>orld'</a:t>
            </a:r>
          </a:p>
          <a:p>
            <a:r>
              <a:rPr lang="en-GB" dirty="0">
                <a:latin typeface="APL385 Unicode" panose="020B0709000202000203" pitchFamily="49" charset="0"/>
              </a:rPr>
              <a:t>+⌿÷≢</a:t>
            </a:r>
          </a:p>
          <a:p>
            <a:r>
              <a:rPr lang="en-GB" dirty="0">
                <a:latin typeface="APL385 Unicode" panose="020B0709000202000203" pitchFamily="49" charset="0"/>
              </a:rPr>
              <a:t>'hello' 'world'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259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]box on –s=max</a:t>
            </a:r>
          </a:p>
          <a:p>
            <a:r>
              <a:rPr lang="en-GB" dirty="0"/>
              <a:t>]display 'hello'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167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26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done, go on break until…</a:t>
            </a:r>
          </a:p>
          <a:p>
            <a:r>
              <a:rPr lang="en-GB" dirty="0"/>
              <a:t>3 is a char</a:t>
            </a:r>
          </a:p>
          <a:p>
            <a:endParaRPr lang="en-GB" dirty="0"/>
          </a:p>
          <a:p>
            <a:r>
              <a:rPr lang="en-GB" dirty="0"/>
              <a:t>Note: editing or ]</a:t>
            </a:r>
            <a:r>
              <a:rPr lang="en-GB" dirty="0" err="1"/>
              <a:t>repr</a:t>
            </a:r>
            <a:r>
              <a:rPr lang="en-GB" dirty="0"/>
              <a:t> will not work on "a"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6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33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1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Development Masterclass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4624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Masterclass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060" y="3741620"/>
            <a:ext cx="8211259" cy="1024109"/>
          </a:xfrm>
        </p:spPr>
        <p:txBody>
          <a:bodyPr/>
          <a:lstStyle/>
          <a:p>
            <a:r>
              <a:rPr lang="en-GB" dirty="0"/>
              <a:t>Stefan Kruger</a:t>
            </a:r>
          </a:p>
          <a:p>
            <a:pPr>
              <a:tabLst>
                <a:tab pos="7985125" algn="r"/>
              </a:tabLst>
            </a:pPr>
            <a:r>
              <a:rPr lang="en-GB" dirty="0"/>
              <a:t>Adám Brudzewsky	asst. John Daintree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4A5A5BE-BB0D-121D-B3F3-5EF8CE0C4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928" y="2226336"/>
            <a:ext cx="3991532" cy="3143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78E7C09-DCB7-A814-2A91-0CC050AE00F8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6625" y="1413467"/>
            <a:ext cx="4105275" cy="201630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0643CA-5E73-BF85-FA3A-4674A99887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597858-28A3-170D-9F56-6F2BC19B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Search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E2578C-4258-76AB-66E9-45945BEB2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46625" y="3806922"/>
            <a:ext cx="3324689" cy="2476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56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B18EBE-35D4-AAFF-AB99-871477DA5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Note:</a:t>
            </a:r>
            <a:r>
              <a:rPr lang="en-GB" dirty="0">
                <a:latin typeface="APL385 Unicode" panose="020B0709000202000203" pitchFamily="49" charset="0"/>
              </a:rPr>
              <a:t> ⎕</a:t>
            </a:r>
            <a:r>
              <a:rPr lang="en-GB" dirty="0" err="1">
                <a:latin typeface="APL385 Unicode" panose="020B0709000202000203" pitchFamily="49" charset="0"/>
              </a:rPr>
              <a:t>SE.SALTUtils.delify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is a tacit function, </a:t>
            </a:r>
            <a:br>
              <a:rPr lang="en-GB" dirty="0"/>
            </a:br>
            <a:r>
              <a:rPr lang="en-GB" dirty="0"/>
              <a:t>so you can't just do</a:t>
            </a:r>
            <a:r>
              <a:rPr lang="en-GB" dirty="0">
                <a:latin typeface="APL385 Unicode" panose="020B0709000202000203" pitchFamily="49" charset="0"/>
              </a:rPr>
              <a:t> )ed ⎕</a:t>
            </a:r>
            <a:r>
              <a:rPr lang="en-GB" dirty="0" err="1">
                <a:latin typeface="APL385 Unicode" panose="020B0709000202000203" pitchFamily="49" charset="0"/>
              </a:rPr>
              <a:t>SE.SALTUtils.delify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Task:</a:t>
            </a:r>
          </a:p>
          <a:p>
            <a:r>
              <a:rPr lang="en-GB" dirty="0">
                <a:latin typeface="APL385 Unicode" panose="020B0709000202000203" pitchFamily="49" charset="0"/>
              </a:rPr>
              <a:t>)ed ⎕</a:t>
            </a:r>
            <a:r>
              <a:rPr lang="en-GB" dirty="0" err="1">
                <a:latin typeface="APL385 Unicode" panose="020B0709000202000203" pitchFamily="49" charset="0"/>
              </a:rPr>
              <a:t>SE.SALTUtils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Find where </a:t>
            </a:r>
            <a:r>
              <a:rPr lang="en-GB" dirty="0" err="1">
                <a:latin typeface="APL385 Unicode" panose="020B0709000202000203" pitchFamily="49" charset="0"/>
              </a:rPr>
              <a:t>delify</a:t>
            </a:r>
            <a:r>
              <a:rPr lang="en-GB" dirty="0"/>
              <a:t> is </a:t>
            </a:r>
            <a:r>
              <a:rPr lang="en-GB" i="1" dirty="0"/>
              <a:t>defined</a:t>
            </a:r>
          </a:p>
          <a:p>
            <a:r>
              <a:rPr lang="en-GB" dirty="0"/>
              <a:t>Can you find it with one search action?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CC2E69-2F90-0B33-0601-0AB67AA4ED0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888812-9A0E-106F-D56F-4696A006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Find something</a:t>
            </a:r>
          </a:p>
        </p:txBody>
      </p:sp>
    </p:spTree>
    <p:extLst>
      <p:ext uri="{BB962C8B-B14F-4D97-AF65-F5344CB8AC3E}">
        <p14:creationId xmlns:p14="http://schemas.microsoft.com/office/powerpoint/2010/main" val="188824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4A5A5BE-BB0D-121D-B3F3-5EF8CE0C4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928" y="2226336"/>
            <a:ext cx="3991532" cy="31436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78E7C09-DCB7-A814-2A91-0CC050AE00F8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4"/>
          <a:stretch>
            <a:fillRect/>
          </a:stretch>
        </p:blipFill>
        <p:spPr>
          <a:xfrm>
            <a:off x="4746625" y="1413467"/>
            <a:ext cx="4105275" cy="201630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0643CA-5E73-BF85-FA3A-4674A99887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597858-28A3-170D-9F56-6F2BC19B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Regular Expressions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1947E4-E989-715D-7AB0-A6346CC08998}"/>
              </a:ext>
            </a:extLst>
          </p:cNvPr>
          <p:cNvCxnSpPr>
            <a:cxnSpLocks/>
          </p:cNvCxnSpPr>
          <p:nvPr/>
        </p:nvCxnSpPr>
        <p:spPr>
          <a:xfrm>
            <a:off x="4480741" y="1979935"/>
            <a:ext cx="394077" cy="3357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FC15CB-0466-CEFD-A9E8-832AAA860B3D}"/>
              </a:ext>
            </a:extLst>
          </p:cNvPr>
          <p:cNvCxnSpPr>
            <a:cxnSpLocks/>
          </p:cNvCxnSpPr>
          <p:nvPr/>
        </p:nvCxnSpPr>
        <p:spPr>
          <a:xfrm>
            <a:off x="2216151" y="1979935"/>
            <a:ext cx="394077" cy="3357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BE2578C-4258-76AB-66E9-45945BEB26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625" y="3806922"/>
            <a:ext cx="3334215" cy="2476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3CFB3DE-281A-7D4E-8A59-32455B5A0E20}"/>
              </a:ext>
            </a:extLst>
          </p:cNvPr>
          <p:cNvCxnSpPr>
            <a:cxnSpLocks/>
          </p:cNvCxnSpPr>
          <p:nvPr/>
        </p:nvCxnSpPr>
        <p:spPr>
          <a:xfrm>
            <a:off x="7492715" y="3520547"/>
            <a:ext cx="394077" cy="3357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68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5F7E7-77EF-9AF9-FA3D-7F9D2210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720725">
              <a:buNone/>
            </a:pPr>
            <a:r>
              <a:rPr lang="en-GB" dirty="0">
                <a:latin typeface="APL385 Unicode" panose="020B0709000202000203" pitchFamily="49" charset="0"/>
              </a:rPr>
              <a:t>.</a:t>
            </a:r>
            <a:r>
              <a:rPr lang="en-GB" dirty="0"/>
              <a:t>	any character</a:t>
            </a:r>
          </a:p>
          <a:p>
            <a:pPr marL="720725" indent="-720725">
              <a:buNone/>
            </a:pPr>
            <a:r>
              <a:rPr lang="en-GB" dirty="0">
                <a:latin typeface="APL385 Unicode" panose="020B0709000202000203" pitchFamily="49" charset="0"/>
              </a:rPr>
              <a:t>\d	</a:t>
            </a:r>
            <a:r>
              <a:rPr lang="en-GB" dirty="0"/>
              <a:t>any digit</a:t>
            </a:r>
            <a:endParaRPr lang="en-GB" dirty="0">
              <a:latin typeface="APL385 Unicode" panose="020B0709000202000203" pitchFamily="49" charset="0"/>
            </a:endParaRPr>
          </a:p>
          <a:p>
            <a:pPr marL="720725" indent="-720725">
              <a:buNone/>
            </a:pPr>
            <a:r>
              <a:rPr lang="en-GB" dirty="0">
                <a:latin typeface="APL385 Unicode" panose="020B0709000202000203" pitchFamily="49" charset="0"/>
              </a:rPr>
              <a:t>\w	</a:t>
            </a:r>
            <a:r>
              <a:rPr lang="en-GB" dirty="0"/>
              <a:t>any word character</a:t>
            </a:r>
            <a:endParaRPr lang="en-GB" dirty="0">
              <a:latin typeface="APL385 Unicode" panose="020B0709000202000203" pitchFamily="49" charset="0"/>
            </a:endParaRPr>
          </a:p>
          <a:p>
            <a:pPr marL="720725" indent="-720725">
              <a:buNone/>
            </a:pPr>
            <a:r>
              <a:rPr lang="en-GB" dirty="0">
                <a:latin typeface="APL385 Unicode" panose="020B0709000202000203" pitchFamily="49" charset="0"/>
              </a:rPr>
              <a:t>\s	</a:t>
            </a:r>
            <a:r>
              <a:rPr lang="en-GB" dirty="0"/>
              <a:t>any space character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F85D16-5160-E089-576A-176A136BDD3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720725" indent="-720725">
              <a:buNone/>
            </a:pP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?</a:t>
            </a:r>
            <a:r>
              <a:rPr lang="en-GB" dirty="0"/>
              <a:t>	zero or one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endParaRPr lang="en-GB" dirty="0"/>
          </a:p>
          <a:p>
            <a:pPr marL="720725" indent="-720725">
              <a:buNone/>
            </a:pP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*</a:t>
            </a:r>
            <a:r>
              <a:rPr lang="en-GB" dirty="0"/>
              <a:t> 	zero or more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endParaRPr lang="en-GB" dirty="0"/>
          </a:p>
          <a:p>
            <a:pPr marL="720725" indent="-720725">
              <a:buNone/>
            </a:pP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dirty="0"/>
              <a:t>	one or more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endParaRPr lang="en-GB" dirty="0"/>
          </a:p>
          <a:p>
            <a:pPr marL="720725" indent="-720725">
              <a:buNone/>
            </a:pPr>
            <a:r>
              <a:rPr lang="en-GB" dirty="0">
                <a:latin typeface="APL385 Unicode" panose="020B0709000202000203" pitchFamily="49" charset="0"/>
              </a:rPr>
              <a:t>\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  <a:r>
              <a:rPr lang="en-GB" dirty="0"/>
              <a:t>	normal* meaning of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⎕</a:t>
            </a:r>
          </a:p>
          <a:p>
            <a:pPr marL="720725" indent="-720725">
              <a:spcBef>
                <a:spcPts val="2400"/>
              </a:spcBef>
              <a:buNone/>
            </a:pPr>
            <a:r>
              <a:rPr lang="en-GB" dirty="0"/>
              <a:t>* Special: </a:t>
            </a:r>
            <a:r>
              <a:rPr lang="en-GB" dirty="0">
                <a:latin typeface="APL385 Unicode" panose="020B0709000202000203" pitchFamily="49" charset="0"/>
              </a:rPr>
              <a:t>.|\?*+(){}[]^$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D0643CA-5E73-BF85-FA3A-4674A998876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597858-28A3-170D-9F56-6F2BC19B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996814" cy="685535"/>
          </a:xfrm>
        </p:spPr>
        <p:txBody>
          <a:bodyPr/>
          <a:lstStyle/>
          <a:p>
            <a:r>
              <a:rPr lang="en-GB" dirty="0"/>
              <a:t>Basic Regular Expressions (“regex”)</a:t>
            </a:r>
          </a:p>
        </p:txBody>
      </p:sp>
    </p:spTree>
    <p:extLst>
      <p:ext uri="{BB962C8B-B14F-4D97-AF65-F5344CB8AC3E}">
        <p14:creationId xmlns:p14="http://schemas.microsoft.com/office/powerpoint/2010/main" val="4903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5F7E7-77EF-9AF9-FA3D-7F9D22104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720725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</a:rPr>
              <a:t>	any character</a:t>
            </a:r>
          </a:p>
          <a:p>
            <a:pPr marL="720725" indent="-720725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\d	</a:t>
            </a:r>
            <a:r>
              <a:rPr lang="en-GB" dirty="0">
                <a:solidFill>
                  <a:srgbClr val="000000"/>
                </a:solidFill>
              </a:rPr>
              <a:t>any digit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720725" indent="-720725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\w	</a:t>
            </a:r>
            <a:r>
              <a:rPr lang="en-GB" dirty="0">
                <a:solidFill>
                  <a:srgbClr val="000000"/>
                </a:solidFill>
              </a:rPr>
              <a:t>any word character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720725" indent="-720725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\s	</a:t>
            </a:r>
            <a:r>
              <a:rPr lang="en-GB" dirty="0">
                <a:solidFill>
                  <a:srgbClr val="000000"/>
                </a:solidFill>
              </a:rPr>
              <a:t>any space character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F85D16-5160-E089-576A-176A136BDD3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720725" indent="-720725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?</a:t>
            </a:r>
            <a:r>
              <a:rPr lang="en-GB" dirty="0">
                <a:solidFill>
                  <a:srgbClr val="000000"/>
                </a:solidFill>
              </a:rPr>
              <a:t>	zero or one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720725" indent="-720725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*</a:t>
            </a:r>
            <a:r>
              <a:rPr lang="en-GB" dirty="0">
                <a:solidFill>
                  <a:srgbClr val="000000"/>
                </a:solidFill>
              </a:rPr>
              <a:t> 	zero or more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720725" indent="-720725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rgbClr val="000000"/>
                </a:solidFill>
              </a:rPr>
              <a:t>	one or more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720725" indent="-720725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\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  <a:r>
              <a:rPr lang="en-GB" dirty="0">
                <a:solidFill>
                  <a:srgbClr val="000000"/>
                </a:solidFill>
              </a:rPr>
              <a:t>	normal* meaning of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APL385 Unicode" panose="020B0709000202000203" pitchFamily="49" charset="0"/>
              </a:rPr>
              <a:t>⎕</a:t>
            </a:r>
          </a:p>
          <a:p>
            <a:pPr marL="720725" indent="-720725">
              <a:spcBef>
                <a:spcPts val="240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* Special: </a:t>
            </a: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.|\?*+(){}[]^$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1AB842-74FA-FD87-AC49-5F5E7E7AAD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6597858-28A3-170D-9F56-6F2BC19B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8373" cy="68553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b="1" dirty="0">
                <a:solidFill>
                  <a:srgbClr val="000000"/>
                </a:solidFill>
              </a:rPr>
              <a:t>Development Masterclass</a:t>
            </a:r>
            <a:br>
              <a:rPr lang="en-GB" b="1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Basic Regular Expressions (“regex”)</a:t>
            </a:r>
          </a:p>
        </p:txBody>
      </p:sp>
    </p:spTree>
    <p:extLst>
      <p:ext uri="{BB962C8B-B14F-4D97-AF65-F5344CB8AC3E}">
        <p14:creationId xmlns:p14="http://schemas.microsoft.com/office/powerpoint/2010/main" val="277155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F68EF-B0F5-94FD-EC54-C16818CC1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err="1">
                <a:latin typeface="APL385 Unicode" panose="020B0709000202000203" pitchFamily="49" charset="0"/>
              </a:rPr>
              <a:t>SE.Dyalog.Utils</a:t>
            </a:r>
            <a:r>
              <a:rPr lang="en-GB" dirty="0"/>
              <a:t> has a comment about </a:t>
            </a:r>
            <a:r>
              <a:rPr lang="en-GB" dirty="0">
                <a:latin typeface="APL385 Unicode" panose="020B0709000202000203" pitchFamily="49" charset="0"/>
              </a:rPr>
              <a:t>⎕R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What does it say?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User commands are </a:t>
            </a:r>
            <a:r>
              <a:rPr lang="en-GB" dirty="0">
                <a:latin typeface="APL385 Unicode" panose="020B0709000202000203" pitchFamily="49" charset="0"/>
              </a:rPr>
              <a:t>]</a:t>
            </a:r>
            <a:r>
              <a:rPr lang="en-GB" dirty="0"/>
              <a:t> followed by one or more letters.</a:t>
            </a:r>
          </a:p>
          <a:p>
            <a:pPr marL="0" indent="0">
              <a:buNone/>
            </a:pPr>
            <a:r>
              <a:rPr lang="en-GB" dirty="0"/>
              <a:t>Highlight the user command names in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err="1">
                <a:latin typeface="APL385 Unicode" panose="020B0709000202000203" pitchFamily="49" charset="0"/>
              </a:rPr>
              <a:t>SE.Dyalog.Utils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1B28C63-9C47-0C9D-D81B-13CEFA3F5AA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0F1AEB-28E4-89B4-2BE1-D5F079F9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Use regex in search</a:t>
            </a:r>
          </a:p>
        </p:txBody>
      </p:sp>
    </p:spTree>
    <p:extLst>
      <p:ext uri="{BB962C8B-B14F-4D97-AF65-F5344CB8AC3E}">
        <p14:creationId xmlns:p14="http://schemas.microsoft.com/office/powerpoint/2010/main" val="88899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4096E7-9761-18FD-47DC-ADD371DC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∇ </a:t>
            </a:r>
            <a:r>
              <a:rPr lang="en-GB" sz="1800" dirty="0" err="1">
                <a:latin typeface="APL385 Unicode" panose="020B0709000202000203" pitchFamily="49" charset="0"/>
              </a:rPr>
              <a:t>r←Example</a:t>
            </a: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y;z;num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'It begins!'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num←0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10÷num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</a:t>
            </a:r>
            <a:r>
              <a:rPr lang="en-GB" sz="1800" dirty="0" err="1">
                <a:latin typeface="APL385 Unicode" panose="020B0709000202000203" pitchFamily="49" charset="0"/>
              </a:rPr>
              <a:t>SubFn</a:t>
            </a:r>
            <a:r>
              <a:rPr lang="en-GB" sz="1800" dirty="0">
                <a:latin typeface="APL385 Unicode" panose="020B0709000202000203" pitchFamily="49" charset="0"/>
              </a:rPr>
              <a:t>←{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⍞←⍵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⌽⍵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}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z←SubFn¨100⍴⎕A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</a:t>
            </a:r>
            <a:r>
              <a:rPr lang="en-GB" sz="1800" dirty="0" err="1">
                <a:latin typeface="APL385 Unicode" panose="020B0709000202000203" pitchFamily="49" charset="0"/>
              </a:rPr>
              <a:t>r←SubFn¨y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027F-F923-F855-24EA-B5864A0894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30FEB1F-B645-216F-26CA-23A3E209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Tracing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72AD4C-EB07-4343-E717-AD9E0756713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7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4096E7-9761-18FD-47DC-ADD371DC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Tracing Code</a:t>
            </a:r>
          </a:p>
          <a:p>
            <a:pPr marL="717550" indent="-717550"/>
            <a:r>
              <a:rPr lang="en-GB" dirty="0"/>
              <a:t>Normal execute</a:t>
            </a:r>
          </a:p>
          <a:p>
            <a:pPr marL="717550" indent="-717550"/>
            <a:r>
              <a:rPr lang="en-GB" dirty="0"/>
              <a:t>Trace into</a:t>
            </a:r>
          </a:p>
          <a:p>
            <a:pPr marL="717550" indent="-717550"/>
            <a:r>
              <a:rPr lang="en-GB" dirty="0"/>
              <a:t>Skip back</a:t>
            </a:r>
          </a:p>
          <a:p>
            <a:pPr marL="717550" indent="-717550"/>
            <a:r>
              <a:rPr lang="en-GB" dirty="0"/>
              <a:t>Skip over</a:t>
            </a:r>
          </a:p>
          <a:p>
            <a:pPr marL="717550" indent="-717550"/>
            <a:r>
              <a:rPr lang="en-GB" dirty="0"/>
              <a:t>Continue running</a:t>
            </a:r>
          </a:p>
          <a:p>
            <a:pPr marL="717550" indent="-717550"/>
            <a:r>
              <a:rPr lang="en-GB" dirty="0"/>
              <a:t>Back out (     in RIDE 4.5)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DB3031-444D-ADA4-B7D1-24699096DE3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Mode Switching</a:t>
            </a:r>
          </a:p>
          <a:p>
            <a:pPr marL="715963" indent="0">
              <a:buNone/>
            </a:pPr>
            <a:r>
              <a:rPr lang="en-GB" dirty="0"/>
              <a:t>Session to Tracer</a:t>
            </a:r>
          </a:p>
          <a:p>
            <a:pPr marL="715963" indent="0">
              <a:buNone/>
            </a:pPr>
            <a:r>
              <a:rPr lang="en-GB" dirty="0"/>
              <a:t>Tracer to Editor</a:t>
            </a:r>
          </a:p>
          <a:p>
            <a:pPr marL="715963" indent="0">
              <a:buNone/>
            </a:pPr>
            <a:r>
              <a:rPr lang="en-GB" dirty="0"/>
              <a:t>Editor to Tracer</a:t>
            </a:r>
            <a:br>
              <a:rPr lang="en-GB" dirty="0"/>
            </a:br>
            <a:r>
              <a:rPr lang="en-GB" dirty="0"/>
              <a:t>	(save changes)</a:t>
            </a:r>
          </a:p>
          <a:p>
            <a:pPr marL="715963" indent="0">
              <a:buNone/>
            </a:pPr>
            <a:r>
              <a:rPr lang="en-GB" dirty="0"/>
              <a:t>Editor to Tracer</a:t>
            </a:r>
            <a:br>
              <a:rPr lang="en-GB" dirty="0"/>
            </a:br>
            <a:r>
              <a:rPr lang="en-GB" dirty="0"/>
              <a:t>	(discard changes)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F26A613-29DD-6D4C-E4C6-49F5953CFAD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1851222"/>
            <a:ext cx="152421" cy="152421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30FEB1F-B645-216F-26CA-23A3E209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Tracing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34E28B-E414-B521-8C6C-A6F179600F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2308552"/>
            <a:ext cx="152421" cy="1524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007398-A179-19AA-7F62-0A345C735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2772706"/>
            <a:ext cx="152421" cy="1524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0E0983-D19C-0F0B-ACCC-89EAC9EF3E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3223130"/>
            <a:ext cx="152421" cy="1524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5E2DC3-3654-47D4-674B-4A1F52BE9E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3667131"/>
            <a:ext cx="152421" cy="1524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E1CE5C-C875-30DE-33CE-5A766645BD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4117637"/>
            <a:ext cx="152421" cy="1524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339D34B-F8F1-B1F3-8F4D-056E76E2E2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1832182"/>
            <a:ext cx="180975" cy="1905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B6D397D-6992-756D-AD7B-896CBA5328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2289512"/>
            <a:ext cx="180975" cy="1905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66D6D12-472A-4419-8F23-50F92999CC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2737807"/>
            <a:ext cx="180975" cy="190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7AE2916-712A-4861-BCDE-67EC110AE7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3204090"/>
            <a:ext cx="180975" cy="1905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2ED3D4B-940D-7FE5-9DBA-033E8EFDBC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3648091"/>
            <a:ext cx="180975" cy="1905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B115E3D-6F81-8FF4-7FA7-3F564C70591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4101455"/>
            <a:ext cx="180975" cy="1905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C3F5D94-A8A0-2D0E-C7AA-0E820E01F8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16" y="2848916"/>
            <a:ext cx="152421" cy="15242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CC78A86-9172-E56F-2E45-7E5A2C5FBE7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16" y="2832734"/>
            <a:ext cx="180975" cy="1905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92AC6BE-3D0E-F124-BEA2-12361BA60C5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16" y="2380530"/>
            <a:ext cx="152421" cy="15242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7237357-8811-2720-0C8C-B01BAABA2C8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30" y="2385768"/>
            <a:ext cx="142875" cy="14287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C679926-3ED5-A70B-5926-AAEA8D318878}"/>
              </a:ext>
            </a:extLst>
          </p:cNvPr>
          <p:cNvSpPr txBox="1"/>
          <p:nvPr/>
        </p:nvSpPr>
        <p:spPr>
          <a:xfrm>
            <a:off x="4874378" y="3575056"/>
            <a:ext cx="474152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/>
              <a:t>Shift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7978CD-5F34-77F8-1063-10E7A5F397B6}"/>
              </a:ext>
            </a:extLst>
          </p:cNvPr>
          <p:cNvSpPr txBox="1"/>
          <p:nvPr/>
        </p:nvSpPr>
        <p:spPr>
          <a:xfrm>
            <a:off x="4908387" y="1809267"/>
            <a:ext cx="404155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/>
              <a:t>Esc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7C4D26-FC7F-D350-9227-4D276C78AC4C}"/>
              </a:ext>
            </a:extLst>
          </p:cNvPr>
          <p:cNvSpPr txBox="1"/>
          <p:nvPr/>
        </p:nvSpPr>
        <p:spPr>
          <a:xfrm>
            <a:off x="4909376" y="3890208"/>
            <a:ext cx="404155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/>
              <a:t>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3DC939-B12A-2BEF-C483-5F00FFAAF654}"/>
              </a:ext>
            </a:extLst>
          </p:cNvPr>
          <p:cNvSpPr txBox="1"/>
          <p:nvPr/>
        </p:nvSpPr>
        <p:spPr>
          <a:xfrm>
            <a:off x="3392435" y="356138"/>
            <a:ext cx="474152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/>
              <a:t>Ctrl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3DF4DCA-F4D8-231B-56EC-F53CF5862AEA}"/>
              </a:ext>
            </a:extLst>
          </p:cNvPr>
          <p:cNvSpPr txBox="1"/>
          <p:nvPr/>
        </p:nvSpPr>
        <p:spPr>
          <a:xfrm>
            <a:off x="3356532" y="667367"/>
            <a:ext cx="545959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/>
              <a:t>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E390B6-77A8-73DD-9B18-75810D42D035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0" r="-1459"/>
          <a:stretch/>
        </p:blipFill>
        <p:spPr>
          <a:xfrm>
            <a:off x="2374108" y="4073167"/>
            <a:ext cx="224464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02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4096E7-9761-18FD-47DC-ADD371DC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Tracing Code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Normal execute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Trace into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Skip back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Skip over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Continue running</a:t>
            </a:r>
          </a:p>
          <a:p>
            <a:pPr marL="717550" indent="-717550"/>
            <a:r>
              <a:rPr lang="en-GB" dirty="0">
                <a:solidFill>
                  <a:srgbClr val="000000"/>
                </a:solidFill>
              </a:rPr>
              <a:t>Back out (     in RIDE 4.5)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8DB3031-444D-ADA4-B7D1-24699096DE3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Mode Switching</a:t>
            </a:r>
          </a:p>
          <a:p>
            <a:pPr marL="715963" indent="0">
              <a:buNone/>
            </a:pPr>
            <a:r>
              <a:rPr lang="en-GB" dirty="0">
                <a:solidFill>
                  <a:srgbClr val="000000"/>
                </a:solidFill>
              </a:rPr>
              <a:t>Session to Tracer</a:t>
            </a:r>
          </a:p>
          <a:p>
            <a:pPr marL="715963" indent="0">
              <a:buNone/>
            </a:pPr>
            <a:r>
              <a:rPr lang="en-GB" dirty="0">
                <a:solidFill>
                  <a:srgbClr val="000000"/>
                </a:solidFill>
              </a:rPr>
              <a:t>Tracer to Editor</a:t>
            </a:r>
          </a:p>
          <a:p>
            <a:pPr marL="715963" indent="0">
              <a:buNone/>
            </a:pPr>
            <a:r>
              <a:rPr lang="en-GB" dirty="0">
                <a:solidFill>
                  <a:srgbClr val="000000"/>
                </a:solidFill>
              </a:rPr>
              <a:t>Editor to Tracer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(save changes)</a:t>
            </a:r>
          </a:p>
          <a:p>
            <a:pPr marL="715963" indent="0">
              <a:buNone/>
            </a:pPr>
            <a:r>
              <a:rPr lang="en-GB" dirty="0">
                <a:solidFill>
                  <a:srgbClr val="000000"/>
                </a:solidFill>
              </a:rPr>
              <a:t>Editor to Tracer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	(discard changes)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F26A613-29DD-6D4C-E4C6-49F5953CFAD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1856665"/>
            <a:ext cx="152421" cy="152421"/>
          </a:xfr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30FEB1F-B645-216F-26CA-23A3E2098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8373" cy="685535"/>
          </a:xfrm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GB" b="1" dirty="0">
                <a:solidFill>
                  <a:srgbClr val="000000"/>
                </a:solidFill>
              </a:rPr>
              <a:t>Development Masterclass</a:t>
            </a:r>
            <a:br>
              <a:rPr lang="en-GB" dirty="0">
                <a:solidFill>
                  <a:srgbClr val="000000"/>
                </a:solidFill>
              </a:rPr>
            </a:br>
            <a:br>
              <a:rPr lang="en-GB" sz="1200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Basic Tracing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34E28B-E414-B521-8C6C-A6F179600F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2308552"/>
            <a:ext cx="152421" cy="1524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007398-A179-19AA-7F62-0A345C735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2772706"/>
            <a:ext cx="152421" cy="1524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0E0983-D19C-0F0B-ACCC-89EAC9EF3E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3223130"/>
            <a:ext cx="152421" cy="1524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5E2DC3-3654-47D4-674B-4A1F52BE9E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3667131"/>
            <a:ext cx="152421" cy="1524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E1CE5C-C875-30DE-33CE-5A766645BD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6" y="4117637"/>
            <a:ext cx="152421" cy="15242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339D34B-F8F1-B1F3-8F4D-056E76E2E2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1832182"/>
            <a:ext cx="180975" cy="1905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B6D397D-6992-756D-AD7B-896CBA5328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2289512"/>
            <a:ext cx="180975" cy="1905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66D6D12-472A-4419-8F23-50F92999CC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2737807"/>
            <a:ext cx="180975" cy="190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7AE2916-712A-4861-BCDE-67EC110AE7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3204090"/>
            <a:ext cx="180975" cy="1905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2ED3D4B-940D-7FE5-9DBA-033E8EFDBC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3648091"/>
            <a:ext cx="180975" cy="1905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B115E3D-6F81-8FF4-7FA7-3F564C70591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6" y="4101455"/>
            <a:ext cx="180975" cy="1905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C3F5D94-A8A0-2D0E-C7AA-0E820E01F8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16" y="2848916"/>
            <a:ext cx="152421" cy="15242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CC78A86-9172-E56F-2E45-7E5A2C5FBE7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16" y="2832734"/>
            <a:ext cx="180975" cy="1905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92AC6BE-3D0E-F124-BEA2-12361BA60C5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16" y="2380530"/>
            <a:ext cx="152421" cy="15242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7237357-8811-2720-0C8C-B01BAABA2C8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30" y="2385768"/>
            <a:ext cx="142875" cy="14287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C679926-3ED5-A70B-5926-AAEA8D318878}"/>
              </a:ext>
            </a:extLst>
          </p:cNvPr>
          <p:cNvSpPr txBox="1"/>
          <p:nvPr/>
        </p:nvSpPr>
        <p:spPr>
          <a:xfrm>
            <a:off x="4874378" y="3575056"/>
            <a:ext cx="474152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Shift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7978CD-5F34-77F8-1063-10E7A5F397B6}"/>
              </a:ext>
            </a:extLst>
          </p:cNvPr>
          <p:cNvSpPr txBox="1"/>
          <p:nvPr/>
        </p:nvSpPr>
        <p:spPr>
          <a:xfrm>
            <a:off x="4908387" y="1809267"/>
            <a:ext cx="404155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Esc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7C4D26-FC7F-D350-9227-4D276C78AC4C}"/>
              </a:ext>
            </a:extLst>
          </p:cNvPr>
          <p:cNvSpPr txBox="1"/>
          <p:nvPr/>
        </p:nvSpPr>
        <p:spPr>
          <a:xfrm>
            <a:off x="4909376" y="3890208"/>
            <a:ext cx="404155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3DC939-B12A-2BEF-C483-5F00FFAAF654}"/>
              </a:ext>
            </a:extLst>
          </p:cNvPr>
          <p:cNvSpPr txBox="1"/>
          <p:nvPr/>
        </p:nvSpPr>
        <p:spPr>
          <a:xfrm>
            <a:off x="6193678" y="574417"/>
            <a:ext cx="474152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Ctrl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3DF4DCA-F4D8-231B-56EC-F53CF5862AEA}"/>
              </a:ext>
            </a:extLst>
          </p:cNvPr>
          <p:cNvSpPr txBox="1"/>
          <p:nvPr/>
        </p:nvSpPr>
        <p:spPr>
          <a:xfrm>
            <a:off x="6157775" y="885646"/>
            <a:ext cx="545959" cy="306467"/>
          </a:xfrm>
          <a:prstGeom prst="round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 prstMaterial="plastic">
            <a:bevelT w="38100" h="38100" prst="angle"/>
          </a:sp3d>
        </p:spPr>
        <p:txBody>
          <a:bodyPr wrap="square" lIns="0" r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</a:rPr>
              <a:t>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E390B6-77A8-73DD-9B18-75810D42D035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0" r="-1459"/>
          <a:stretch/>
        </p:blipFill>
        <p:spPr>
          <a:xfrm>
            <a:off x="2374108" y="4073167"/>
            <a:ext cx="224464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8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4096E7-9761-18FD-47DC-ADD371DC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∇ </a:t>
            </a:r>
            <a:r>
              <a:rPr lang="en-GB" sz="1800" dirty="0" err="1">
                <a:latin typeface="APL385 Unicode" panose="020B0709000202000203" pitchFamily="49" charset="0"/>
              </a:rPr>
              <a:t>r←Example</a:t>
            </a: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y;z;num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'It begins!'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num←0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10÷num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</a:t>
            </a:r>
            <a:r>
              <a:rPr lang="en-GB" sz="1800" dirty="0" err="1">
                <a:latin typeface="APL385 Unicode" panose="020B0709000202000203" pitchFamily="49" charset="0"/>
              </a:rPr>
              <a:t>SubFn</a:t>
            </a:r>
            <a:r>
              <a:rPr lang="en-GB" sz="1800" dirty="0">
                <a:latin typeface="APL385 Unicode" panose="020B0709000202000203" pitchFamily="49" charset="0"/>
              </a:rPr>
              <a:t>←{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⍞←⍵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⌽⍵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}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z←SubFn¨100⍴⎕A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  </a:t>
            </a:r>
            <a:r>
              <a:rPr lang="en-GB" sz="1800" dirty="0" err="1">
                <a:latin typeface="APL385 Unicode" panose="020B0709000202000203" pitchFamily="49" charset="0"/>
              </a:rPr>
              <a:t>r←SubFn¨y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latin typeface="APL385 Unicode" panose="020B0709000202000203" pitchFamily="49" charset="0"/>
              </a:rPr>
              <a:t>∇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840211-4C48-CDA3-4B18-DD2F923F91E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447540" cy="324204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Trace into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Example 'Hello' 'World'</a:t>
            </a:r>
          </a:p>
          <a:p>
            <a:pPr marL="0" indent="0">
              <a:buNone/>
            </a:pPr>
            <a:r>
              <a:rPr lang="en-GB" dirty="0"/>
              <a:t>Stop at </a:t>
            </a:r>
            <a:r>
              <a:rPr lang="en-GB" dirty="0">
                <a:latin typeface="APL385 Unicode" panose="020B0709000202000203" pitchFamily="49" charset="0"/>
              </a:rPr>
              <a:t>⌽⍵</a:t>
            </a:r>
            <a:br>
              <a:rPr lang="en-GB" dirty="0"/>
            </a:br>
            <a:r>
              <a:rPr lang="en-GB" dirty="0"/>
              <a:t>where </a:t>
            </a:r>
            <a:r>
              <a:rPr lang="en-GB" dirty="0">
                <a:latin typeface="APL385 Unicode" panose="020B0709000202000203" pitchFamily="49" charset="0"/>
              </a:rPr>
              <a:t>⍵</a:t>
            </a:r>
            <a:r>
              <a:rPr lang="en-GB" dirty="0"/>
              <a:t> is </a:t>
            </a:r>
            <a:r>
              <a:rPr lang="en-GB" dirty="0">
                <a:latin typeface="APL385 Unicode" panose="020B0709000202000203" pitchFamily="49" charset="0"/>
              </a:rPr>
              <a:t>'World'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Do not edit the function!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027F-F923-F855-24EA-B5864A0894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30FEB1F-B645-216F-26CA-23A3E209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Basic Tracing</a:t>
            </a:r>
          </a:p>
        </p:txBody>
      </p:sp>
    </p:spTree>
    <p:extLst>
      <p:ext uri="{BB962C8B-B14F-4D97-AF65-F5344CB8AC3E}">
        <p14:creationId xmlns:p14="http://schemas.microsoft.com/office/powerpoint/2010/main" val="20124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C8B5AA-CFDD-B8EC-3AA9-8421B0A401F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dirty="0"/>
              <a:t>The interactive session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Searching code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Tracing and stopping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314B89-7308-A600-6A13-8EDC159DF03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7976B-6033-A512-DB07-DC4B7F50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Using the supplied materials, try running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err="1">
                <a:latin typeface="APL385 Unicode" panose="020B0709000202000203" pitchFamily="49" charset="0"/>
              </a:rPr>
              <a:t>ProcessDNA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fastaData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It will error. Fix the bug!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Hint: It is just a constant number that's wrong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2D941D-FFD6-B42F-B4DD-8350E8F2ED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3E3201-DB58-D286-BF0B-86F4D46F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Practice Debugging</a:t>
            </a:r>
          </a:p>
        </p:txBody>
      </p:sp>
    </p:spTree>
    <p:extLst>
      <p:ext uri="{BB962C8B-B14F-4D97-AF65-F5344CB8AC3E}">
        <p14:creationId xmlns:p14="http://schemas.microsoft.com/office/powerpoint/2010/main" val="87222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5F9703-1A62-D8DA-4877-7E6BEF0567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9BF0-D6F7-3334-4D92-6D909F81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DC40F-DE7B-50B8-51D2-136BB887BF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A91386-42F7-0891-AB85-9522D18B1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 and Trace points demo</a:t>
            </a:r>
          </a:p>
        </p:txBody>
      </p:sp>
    </p:spTree>
    <p:extLst>
      <p:ext uri="{BB962C8B-B14F-4D97-AF65-F5344CB8AC3E}">
        <p14:creationId xmlns:p14="http://schemas.microsoft.com/office/powerpoint/2010/main" val="835704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8A77B-2C99-2C43-B949-2CD964514BC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01376-01FC-0060-C72D-1516A20B8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9889994" cy="534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Hailstone¨14 15 16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1 1 1</a:t>
            </a:r>
          </a:p>
          <a:p>
            <a:pPr marL="0" indent="0">
              <a:buNone/>
            </a:pPr>
            <a:r>
              <a:rPr lang="en-GB" dirty="0"/>
              <a:t>Print the sequence without modifying the function: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Hailstone 15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Hailstone[3]  46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Hailstone[5]  23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Hailstone[3]  70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Hailstone[5]  35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highlight>
                  <a:srgbClr val="FFFFFF"/>
                </a:highlight>
                <a:latin typeface="APL385 Unicode" panose="020B0709000202000203" pitchFamily="49" charset="0"/>
              </a:rPr>
              <a:t>Hailstone[3]  106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FFFFFF"/>
                </a:highlight>
                <a:latin typeface="APL385 Unicode" panose="020B0709000202000203" pitchFamily="49" charset="0"/>
              </a:rPr>
              <a:t> Hailstone[5]  53</a:t>
            </a:r>
            <a:r>
              <a:rPr lang="en-GB" dirty="0">
                <a:solidFill>
                  <a:schemeClr val="bg1"/>
                </a:solidFill>
                <a:highlight>
                  <a:srgbClr val="FFFFFF"/>
                </a:highlight>
                <a:latin typeface="APL385 Unicode" panose="020B0709000202000203" pitchFamily="49" charset="0"/>
              </a:rPr>
              <a:t>¯¯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FFFFFF"/>
                </a:highlight>
                <a:latin typeface="APL385 Unicode" panose="020B0709000202000203" pitchFamily="49" charset="0"/>
              </a:rPr>
              <a:t> Hailstone[3]  160</a:t>
            </a:r>
            <a:r>
              <a:rPr lang="en-GB" dirty="0">
                <a:solidFill>
                  <a:schemeClr val="bg1"/>
                </a:solidFill>
                <a:highlight>
                  <a:srgbClr val="FFFFFF"/>
                </a:highlight>
                <a:latin typeface="APL385 Unicode" panose="020B0709000202000203" pitchFamily="49" charset="0"/>
              </a:rPr>
              <a:t>¯</a:t>
            </a:r>
            <a:endParaRPr lang="en-GB" dirty="0">
              <a:highlight>
                <a:srgbClr val="FFFFFF"/>
              </a:highlight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highlight>
                  <a:srgbClr val="FFFFFF"/>
                </a:highlight>
                <a:latin typeface="APL385 Unicode" panose="020B0709000202000203" pitchFamily="49" charset="0"/>
              </a:rPr>
              <a:t> Hailstone[5]  80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B765D-FAB1-F128-485A-D372B7DFF54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A666AB-A879-9692-9252-90DB1A27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128494" cy="685535"/>
          </a:xfrm>
        </p:spPr>
        <p:txBody>
          <a:bodyPr/>
          <a:lstStyle/>
          <a:p>
            <a:r>
              <a:rPr lang="en-GB" dirty="0"/>
              <a:t>Task: Print the Hailstone Sequence</a:t>
            </a:r>
          </a:p>
        </p:txBody>
      </p:sp>
    </p:spTree>
    <p:extLst>
      <p:ext uri="{BB962C8B-B14F-4D97-AF65-F5344CB8AC3E}">
        <p14:creationId xmlns:p14="http://schemas.microsoft.com/office/powerpoint/2010/main" val="2379421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5F9703-1A62-D8DA-4877-7E6BEF0567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69BF0-D6F7-3334-4D92-6D909F81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191823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err="1">
                <a:latin typeface="APL385 Unicode" panose="020B0709000202000203" pitchFamily="49" charset="0"/>
              </a:rPr>
              <a:t>MyTrace</a:t>
            </a:r>
            <a:r>
              <a:rPr lang="en-GB" dirty="0">
                <a:latin typeface="APL385 Unicode" panose="020B0709000202000203" pitchFamily="49" charset="0"/>
              </a:rPr>
              <a:t>←{⎕←⍺ '@' ⎕TS}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⎕se.</a:t>
            </a:r>
            <a:r>
              <a:rPr lang="en-GB" dirty="0" err="1">
                <a:latin typeface="APL385 Unicode" panose="020B0709000202000203" pitchFamily="49" charset="0"/>
              </a:rPr>
              <a:t>onSessionTrace</a:t>
            </a:r>
            <a:r>
              <a:rPr lang="en-GB" dirty="0">
                <a:latin typeface="APL385 Unicode" panose="020B0709000202000203" pitchFamily="49" charset="0"/>
              </a:rPr>
              <a:t>←'</a:t>
            </a:r>
            <a:r>
              <a:rPr lang="en-GB" dirty="0" err="1">
                <a:latin typeface="APL385 Unicode" panose="020B0709000202000203" pitchFamily="49" charset="0"/>
              </a:rPr>
              <a:t>MyTrace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Hailstone 15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What are the values of </a:t>
            </a:r>
            <a:r>
              <a:rPr lang="en-GB" dirty="0">
                <a:latin typeface="APL385 Unicode" panose="020B0709000202000203" pitchFamily="49" charset="0"/>
              </a:rPr>
              <a:t>⍺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⍵</a:t>
            </a:r>
            <a:r>
              <a:rPr lang="en-GB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DC40F-DE7B-50B8-51D2-136BB887BF6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A91386-42F7-0891-AB85-9522D18B1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Custom trace printout</a:t>
            </a:r>
          </a:p>
        </p:txBody>
      </p:sp>
    </p:spTree>
    <p:extLst>
      <p:ext uri="{BB962C8B-B14F-4D97-AF65-F5344CB8AC3E}">
        <p14:creationId xmlns:p14="http://schemas.microsoft.com/office/powerpoint/2010/main" val="2693952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D03F7A-D45F-28DE-0DEB-7B88976C2C5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A914B-7B41-A39F-5163-CA5D485F0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9816516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Gather the values into a variable: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r←⍬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{}Hailstone 15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r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46 23 70 35 106 53 160 80 40 20 10 5 16 8 4 2 1 1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6E278-30DC-41B1-510C-0A283F46E6D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4FED75-F636-E419-D25B-8854886B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8372" cy="685535"/>
          </a:xfrm>
        </p:spPr>
        <p:txBody>
          <a:bodyPr/>
          <a:lstStyle/>
          <a:p>
            <a:r>
              <a:rPr lang="en-GB" dirty="0"/>
              <a:t>Task: Collect the Hailstone sequence</a:t>
            </a:r>
          </a:p>
        </p:txBody>
      </p:sp>
    </p:spTree>
    <p:extLst>
      <p:ext uri="{BB962C8B-B14F-4D97-AF65-F5344CB8AC3E}">
        <p14:creationId xmlns:p14="http://schemas.microsoft.com/office/powerpoint/2010/main" val="2642105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1C237-F0FB-FC4A-2971-590C08C1A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RandyT¨rand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gives numbers, but one is strange</a:t>
            </a:r>
          </a:p>
          <a:p>
            <a:r>
              <a:rPr lang="en-GB" dirty="0"/>
              <a:t>What value in </a:t>
            </a:r>
            <a:r>
              <a:rPr lang="en-GB" dirty="0">
                <a:latin typeface="APL385 Unicode" panose="020B0709000202000203" pitchFamily="49" charset="0"/>
              </a:rPr>
              <a:t>rand</a:t>
            </a:r>
            <a:r>
              <a:rPr lang="en-GB" dirty="0"/>
              <a:t> causes it?</a:t>
            </a:r>
          </a:p>
          <a:p>
            <a:r>
              <a:rPr lang="en-GB" dirty="0"/>
              <a:t>Make </a:t>
            </a:r>
            <a:r>
              <a:rPr lang="en-GB" dirty="0" err="1">
                <a:latin typeface="APL385 Unicode" panose="020B0709000202000203" pitchFamily="49" charset="0"/>
              </a:rPr>
              <a:t>RandyT</a:t>
            </a:r>
            <a:r>
              <a:rPr lang="en-GB" dirty="0"/>
              <a:t> stop only when it reaches that value</a:t>
            </a:r>
          </a:p>
          <a:p>
            <a:pPr marL="0" indent="0">
              <a:buNone/>
            </a:pPr>
            <a:r>
              <a:rPr lang="en-GB" dirty="0"/>
              <a:t>Bonus tasks if you finish the above:</a:t>
            </a:r>
          </a:p>
          <a:p>
            <a:r>
              <a:rPr lang="en-GB" dirty="0"/>
              <a:t>Do the same for </a:t>
            </a:r>
            <a:r>
              <a:rPr lang="en-GB" dirty="0" err="1">
                <a:latin typeface="APL385 Unicode" panose="020B0709000202000203" pitchFamily="49" charset="0"/>
              </a:rPr>
              <a:t>RandyD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How do you resume execution from there?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7BB1F-E4A7-876A-C21A-45F86F6732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2CE59D-8D30-22FB-B1B1-4D120BFC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Conditional stop</a:t>
            </a:r>
          </a:p>
        </p:txBody>
      </p:sp>
    </p:spTree>
    <p:extLst>
      <p:ext uri="{BB962C8B-B14F-4D97-AF65-F5344CB8AC3E}">
        <p14:creationId xmlns:p14="http://schemas.microsoft.com/office/powerpoint/2010/main" val="3191884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83217-8932-82CD-ECBA-4A814B72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/>
              <a:t>Navigate session</a:t>
            </a:r>
          </a:p>
          <a:p>
            <a:pPr>
              <a:buFont typeface="+mj-lt"/>
              <a:buAutoNum type="arabicPeriod"/>
            </a:pPr>
            <a:r>
              <a:rPr lang="en-GB" dirty="0"/>
              <a:t>Tweak output</a:t>
            </a:r>
          </a:p>
          <a:p>
            <a:pPr>
              <a:buFont typeface="+mj-lt"/>
              <a:buAutoNum type="arabicPeriod"/>
            </a:pPr>
            <a:r>
              <a:rPr lang="en-GB" dirty="0"/>
              <a:t>Interpret boxed display</a:t>
            </a:r>
          </a:p>
          <a:p>
            <a:pPr>
              <a:buFont typeface="+mj-lt"/>
              <a:buAutoNum type="arabicPeriod"/>
            </a:pPr>
            <a:r>
              <a:rPr lang="en-GB" dirty="0"/>
              <a:t>Searching, incl. regex</a:t>
            </a:r>
          </a:p>
          <a:p>
            <a:pPr>
              <a:buFont typeface="+mj-lt"/>
              <a:buAutoNum type="arabicPeriod"/>
            </a:pPr>
            <a:r>
              <a:rPr lang="en-GB" dirty="0"/>
              <a:t>Tracing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4D4ECD-6D92-F6B4-F15C-75E0C8EAC17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Font typeface="+mj-lt"/>
              <a:buAutoNum type="arabicPeriod" startAt="6"/>
            </a:pPr>
            <a:r>
              <a:rPr lang="en-GB" dirty="0"/>
              <a:t>Navigating the stack</a:t>
            </a:r>
          </a:p>
          <a:p>
            <a:pPr>
              <a:buFont typeface="+mj-lt"/>
              <a:buAutoNum type="arabicPeriod" startAt="6"/>
            </a:pPr>
            <a:r>
              <a:rPr lang="en-GB" dirty="0"/>
              <a:t>Stop and Trace points</a:t>
            </a:r>
          </a:p>
          <a:p>
            <a:pPr>
              <a:buFont typeface="+mj-lt"/>
              <a:buAutoNum type="arabicPeriod" startAt="6"/>
            </a:pPr>
            <a:r>
              <a:rPr lang="en-GB" dirty="0"/>
              <a:t>Tweaking trace output</a:t>
            </a:r>
          </a:p>
          <a:p>
            <a:pPr>
              <a:buFont typeface="+mj-lt"/>
              <a:buAutoNum type="arabicPeriod" startAt="6"/>
            </a:pPr>
            <a:r>
              <a:rPr lang="en-GB" dirty="0"/>
              <a:t>Conditional stops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68BFB5-3F8C-E921-82B7-1B4977C1AB5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E8D5E9A-65D2-296D-8227-7F3222E7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Summary: What did you learn?</a:t>
            </a:r>
          </a:p>
        </p:txBody>
      </p:sp>
    </p:spTree>
    <p:extLst>
      <p:ext uri="{BB962C8B-B14F-4D97-AF65-F5344CB8AC3E}">
        <p14:creationId xmlns:p14="http://schemas.microsoft.com/office/powerpoint/2010/main" val="82969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95BA37A3-A250-3DF2-6E05-94F22F8D8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850" y="1413836"/>
            <a:ext cx="4103688" cy="2501119"/>
          </a:xfrm>
        </p:spPr>
      </p:pic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76DB475C-0362-6E7B-95EE-EBD938A0F40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4"/>
          <a:stretch>
            <a:fillRect/>
          </a:stretch>
        </p:blipFill>
        <p:spPr>
          <a:xfrm>
            <a:off x="4746625" y="1413352"/>
            <a:ext cx="4105275" cy="2502086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E2C6FA-AACD-C114-85A2-8EA11003C5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9BC7D0-AF54-0140-3BC4-770FB239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RIDE vs the Windows IDE</a:t>
            </a:r>
          </a:p>
        </p:txBody>
      </p:sp>
    </p:spTree>
    <p:extLst>
      <p:ext uri="{BB962C8B-B14F-4D97-AF65-F5344CB8AC3E}">
        <p14:creationId xmlns:p14="http://schemas.microsoft.com/office/powerpoint/2010/main" val="43373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45942-84D4-8B93-47FD-C47C90D34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4" cy="387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the whole session: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]box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]rows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output.find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br>
              <a:rPr lang="en-GB" dirty="0">
                <a:latin typeface="APL385 Unicode" panose="020B0709000202000203" pitchFamily="49" charset="0"/>
              </a:rPr>
            </a:br>
            <a:r>
              <a:rPr lang="en-GB" i="1" dirty="0"/>
              <a:t>Don't forget to save your session:</a:t>
            </a:r>
            <a:r>
              <a:rPr lang="en-GB" dirty="0">
                <a:latin typeface="APL385 Unicode" panose="020B0709000202000203" pitchFamily="49" charset="0"/>
              </a:rPr>
              <a:t> ⎕</a:t>
            </a:r>
            <a:r>
              <a:rPr lang="en-GB" dirty="0" err="1">
                <a:latin typeface="APL385 Unicode" panose="020B0709000202000203" pitchFamily="49" charset="0"/>
              </a:rPr>
              <a:t>SE.FileWrite</a:t>
            </a:r>
            <a:endParaRPr lang="en-GB" dirty="0">
              <a:latin typeface="APL385 Unicode" panose="020B0709000202000203" pitchFamily="49" charset="0"/>
            </a:endParaRPr>
          </a:p>
          <a:p>
            <a:pPr marL="357188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EA6F-63AA-6E03-62E6-62FB5FD11E7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single expression: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]display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]view</a:t>
            </a:r>
          </a:p>
          <a:p>
            <a:pPr marL="357188" indent="0">
              <a:buNone/>
            </a:pPr>
            <a:r>
              <a:rPr lang="en-GB" dirty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repr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30674-F246-40DF-FBC4-EC4F2168EE7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00BE0E-8C90-A70E-4601-53856B546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Commands for Output</a:t>
            </a:r>
          </a:p>
        </p:txBody>
      </p:sp>
    </p:spTree>
    <p:extLst>
      <p:ext uri="{BB962C8B-B14F-4D97-AF65-F5344CB8AC3E}">
        <p14:creationId xmlns:p14="http://schemas.microsoft.com/office/powerpoint/2010/main" val="39154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45942-84D4-8B93-47FD-C47C90D34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800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For the whole session: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]box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]rows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</a:t>
            </a:r>
            <a:r>
              <a:rPr lang="en-GB" dirty="0" err="1">
                <a:solidFill>
                  <a:srgbClr val="000000"/>
                </a:solidFill>
                <a:latin typeface="APL385 Unicode" panose="020B0709000202000203" pitchFamily="49" charset="0"/>
              </a:rPr>
              <a:t>output.find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b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</a:br>
            <a:r>
              <a:rPr lang="en-GB" i="1" dirty="0">
                <a:solidFill>
                  <a:srgbClr val="000000"/>
                </a:solidFill>
              </a:rPr>
              <a:t>Don't forget to save your session:</a:t>
            </a: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 ⎕</a:t>
            </a:r>
            <a:r>
              <a:rPr lang="en-GB" dirty="0" err="1">
                <a:solidFill>
                  <a:srgbClr val="000000"/>
                </a:solidFill>
                <a:latin typeface="APL385 Unicode" panose="020B0709000202000203" pitchFamily="49" charset="0"/>
              </a:rPr>
              <a:t>SE.FileWrite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357188" indent="0">
              <a:buNone/>
            </a:pP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EA6F-63AA-6E03-62E6-62FB5FD11E7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For a single expression: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]display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]view</a:t>
            </a:r>
          </a:p>
          <a:p>
            <a:pPr marL="357188" indent="0">
              <a:buNone/>
            </a:pPr>
            <a:r>
              <a:rPr lang="en-GB" dirty="0">
                <a:solidFill>
                  <a:srgbClr val="000000"/>
                </a:solidFill>
                <a:latin typeface="APL385 Unicode" panose="020B0709000202000203" pitchFamily="49" charset="0"/>
              </a:rPr>
              <a:t>]</a:t>
            </a:r>
            <a:r>
              <a:rPr lang="en-GB" dirty="0" err="1">
                <a:solidFill>
                  <a:srgbClr val="000000"/>
                </a:solidFill>
                <a:latin typeface="APL385 Unicode" panose="020B0709000202000203" pitchFamily="49" charset="0"/>
              </a:rPr>
              <a:t>repr</a:t>
            </a: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45C52-0BB6-7E8B-640F-227E8B00660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00BE0E-8C90-A70E-4601-53856B54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359296" cy="68553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b="1" dirty="0">
                <a:solidFill>
                  <a:srgbClr val="000000"/>
                </a:solidFill>
              </a:rPr>
              <a:t>Development Masterclass</a:t>
            </a:r>
            <a:br>
              <a:rPr lang="en-GB" b="1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User Commands for Output</a:t>
            </a:r>
          </a:p>
        </p:txBody>
      </p:sp>
    </p:spTree>
    <p:extLst>
      <p:ext uri="{BB962C8B-B14F-4D97-AF65-F5344CB8AC3E}">
        <p14:creationId xmlns:p14="http://schemas.microsoft.com/office/powerpoint/2010/main" val="17335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385D2-2D0B-4B90-5937-4177561CF25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A24D1C-2558-944C-F18C-0AF7BACC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08C0F-E9DA-78DE-D619-5430549A50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23528" y="953191"/>
            <a:ext cx="8706172" cy="4279639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└─────┘ └─────┘ └─────┘ └─────┘ └─────┘ └─────┘ └─────┘ └─────┘ └─────┘ └─────┘ └─────┘···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┌→────┐ ┌→────┐ ┌→────┐ ┌→────┐ ┌→────┐ ┌→────┐ ┌→────┐ ┌→────┐ ┌→────┐ ┌→────┐ ┌→────┐···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│world│ │hello│ │world│ │hello│ │world│ │hello│ │world│ │hello│ │world│ │hello│ │world│···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└─────┘ └─────┘ └─────┘ └─────┘ └─────┘ └─────┘ └─────┘ └─────┘ └─────┘ └─────┘ └─────┘···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┌→────┐ ┌→────┐ ┌→────┐ ┌→────┐ ┌→────┐ ┌→────┐ ┌→────┐ ┌→────┐ ┌→────┐ ┌→────┐ ┌→────┐···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│hello│ │world│ │hello│ │world│ │hello│ │world│ │hello│ │world│ │hello│ │world│ │hello│···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└─────┘ └─────┘ └─────┘ └─────┘ └─────┘ └─────┘ └─────┘ └─────┘ └─────┘ └─────┘ └─────┘···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····························································································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│hello│ │world│ │hello│ │world│ │hello│ │world│ │hello│ │world│ │hello│ │world│ │hello│···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 └─────┘ └─────┘ └─────┘ └─────┘ └─────┘ └─────┘ └─────┘ └─────┘ └─────┘ └─────┘ └─────┘···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└∊───────────────────────────────────────────────────────────────────────────────────────···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+⌿÷≢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  ┌─┼─┐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  ⌿ ÷ ≢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┌─┘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+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      'hello' 'world'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┌─────┬─────┐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│</a:t>
            </a:r>
            <a:r>
              <a:rPr lang="en-GB" sz="1200" dirty="0" err="1">
                <a:latin typeface="APL385 Unicode" panose="020B0709000202000203" pitchFamily="49" charset="0"/>
              </a:rPr>
              <a:t>hello│world</a:t>
            </a:r>
            <a:r>
              <a:rPr lang="en-GB" sz="1200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1200" dirty="0">
                <a:latin typeface="APL385 Unicode" panose="020B0709000202000203" pitchFamily="49" charset="0"/>
              </a:rPr>
              <a:t>└─────┴─────┘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6BD14B-7342-D82A-0797-576791D9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8373" cy="685535"/>
          </a:xfrm>
        </p:spPr>
        <p:txBody>
          <a:bodyPr/>
          <a:lstStyle/>
          <a:p>
            <a:r>
              <a:rPr lang="en-GB" dirty="0"/>
              <a:t>Task: Make your session look like this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F2C068-2ADC-8543-81A3-700B9A4C8C35}"/>
              </a:ext>
            </a:extLst>
          </p:cNvPr>
          <p:cNvSpPr/>
          <p:nvPr/>
        </p:nvSpPr>
        <p:spPr>
          <a:xfrm>
            <a:off x="0" y="953189"/>
            <a:ext cx="9144000" cy="68553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09274B-9778-87AB-1FAD-901FC6B601E2}"/>
              </a:ext>
            </a:extLst>
          </p:cNvPr>
          <p:cNvSpPr txBox="1"/>
          <p:nvPr/>
        </p:nvSpPr>
        <p:spPr>
          <a:xfrm>
            <a:off x="3810000" y="1443724"/>
            <a:ext cx="2609850" cy="60649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GB" sz="1200" dirty="0">
                <a:solidFill>
                  <a:schemeClr val="accent1"/>
                </a:solidFill>
                <a:latin typeface="APL385 Unicode" panose="020B0709000202000203" pitchFamily="49" charset="0"/>
              </a:rPr>
              <a:t>99 99⍴'hello' 'world'</a:t>
            </a:r>
          </a:p>
        </p:txBody>
      </p:sp>
    </p:spTree>
    <p:extLst>
      <p:ext uri="{BB962C8B-B14F-4D97-AF65-F5344CB8AC3E}">
        <p14:creationId xmlns:p14="http://schemas.microsoft.com/office/powerpoint/2010/main" val="236956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8E9E2F-F3E6-34D5-C10C-AA402287D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4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]display 'hello'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┌→──────┐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↓┌→────┐│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││hello││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│└─────┘│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└───────┘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040B3-903B-A1E8-8EAD-CF36056E031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B20AA4-89D6-CCFF-2F62-C3C9D801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What happened here?</a:t>
            </a:r>
          </a:p>
        </p:txBody>
      </p:sp>
    </p:spTree>
    <p:extLst>
      <p:ext uri="{BB962C8B-B14F-4D97-AF65-F5344CB8AC3E}">
        <p14:creationId xmlns:p14="http://schemas.microsoft.com/office/powerpoint/2010/main" val="110072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8CD0AB-AEB7-0694-5FDE-C270723A5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669553" cy="32420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]get -u github.com/dyalog-training/2023-SP2</a:t>
            </a:r>
          </a:p>
          <a:p>
            <a:pPr>
              <a:spcAft>
                <a:spcPts val="0"/>
              </a:spcAft>
            </a:pPr>
            <a:endParaRPr lang="en-GB" dirty="0">
              <a:latin typeface="APL385 Unicode" panose="020B0709000202000203" pitchFamily="49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]box off</a:t>
            </a:r>
          </a:p>
          <a:p>
            <a:pPr>
              <a:spcAft>
                <a:spcPts val="0"/>
              </a:spcAft>
            </a:pPr>
            <a:endParaRPr lang="en-GB" dirty="0">
              <a:latin typeface="APL385 Unicode" panose="020B0709000202000203" pitchFamily="49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]rows off</a:t>
            </a:r>
          </a:p>
          <a:p>
            <a:pPr>
              <a:spcAft>
                <a:spcPts val="0"/>
              </a:spcAft>
            </a:pPr>
            <a:endParaRPr lang="en-GB" dirty="0">
              <a:latin typeface="APL385 Unicode" panose="020B0709000202000203" pitchFamily="49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output.find</a:t>
            </a:r>
            <a:r>
              <a:rPr lang="en-GB" dirty="0">
                <a:latin typeface="APL385 Unicode" panose="020B0709000202000203" pitchFamily="49" charset="0"/>
              </a:rPr>
              <a:t> off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E9991BA-FAC5-7A1D-AF31-CFAA2E0616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C94AC1-0BE1-ED26-987B-ADE91F13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preparation</a:t>
            </a:r>
          </a:p>
        </p:txBody>
      </p:sp>
    </p:spTree>
    <p:extLst>
      <p:ext uri="{BB962C8B-B14F-4D97-AF65-F5344CB8AC3E}">
        <p14:creationId xmlns:p14="http://schemas.microsoft.com/office/powerpoint/2010/main" val="234241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8CD0AB-AEB7-0694-5FDE-C270723A5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8669553" cy="32420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a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6 17 23 18 11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15  4 13  3 20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21 12  5 10  9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16 14 25  8 19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2  7 22 24  1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D51A9A-5464-8429-C424-2134B9B1F62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a÷2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2000" dirty="0">
                <a:solidFill>
                  <a:srgbClr val="C00000"/>
                </a:solidFill>
                <a:latin typeface="APL385 Unicode" panose="020B0709000202000203" pitchFamily="49" charset="0"/>
              </a:rPr>
              <a:t>DOMAIN ERROR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2000" dirty="0">
                <a:solidFill>
                  <a:srgbClr val="C00000"/>
                </a:solidFill>
                <a:latin typeface="APL385 Unicode" panose="020B0709000202000203" pitchFamily="49" charset="0"/>
              </a:rPr>
              <a:t>      a÷2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2000" dirty="0">
                <a:solidFill>
                  <a:srgbClr val="C00000"/>
                </a:solidFill>
                <a:latin typeface="APL385 Unicode" panose="020B0709000202000203" pitchFamily="49" charset="0"/>
              </a:rPr>
              <a:t>       ∧</a:t>
            </a:r>
          </a:p>
          <a:p>
            <a:pPr marL="0" indent="0">
              <a:spcAft>
                <a:spcPts val="0"/>
              </a:spcAft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 ⍴a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000" dirty="0">
                <a:latin typeface="APL385 Unicode" panose="020B0709000202000203" pitchFamily="49" charset="0"/>
              </a:rPr>
              <a:t>5 5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sz="2000" dirty="0">
                <a:latin typeface="APL385 Unicode" panose="020B0709000202000203" pitchFamily="49" charset="0"/>
              </a:rPr>
              <a:t>&lt;your experiments&gt;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E9991BA-FAC5-7A1D-AF31-CFAA2E0616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C94AC1-0BE1-ED26-987B-ADE91F13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What's wrong with a?</a:t>
            </a:r>
          </a:p>
        </p:txBody>
      </p:sp>
    </p:spTree>
    <p:extLst>
      <p:ext uri="{BB962C8B-B14F-4D97-AF65-F5344CB8AC3E}">
        <p14:creationId xmlns:p14="http://schemas.microsoft.com/office/powerpoint/2010/main" val="39848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1_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31378</TotalTime>
  <Words>1627</Words>
  <Application>Microsoft Office PowerPoint</Application>
  <PresentationFormat>On-screen Show (16:9)</PresentationFormat>
  <Paragraphs>328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APL386 Unicode</vt:lpstr>
      <vt:lpstr>Courier New</vt:lpstr>
      <vt:lpstr>Wingdings 2</vt:lpstr>
      <vt:lpstr>Sarabun</vt:lpstr>
      <vt:lpstr>APL385 Unicode</vt:lpstr>
      <vt:lpstr>Arial</vt:lpstr>
      <vt:lpstr>Wingdings</vt:lpstr>
      <vt:lpstr>Calibri</vt:lpstr>
      <vt:lpstr>Office Theme</vt:lpstr>
      <vt:lpstr>1_Office Theme</vt:lpstr>
      <vt:lpstr>Development Masterclass</vt:lpstr>
      <vt:lpstr>Overview</vt:lpstr>
      <vt:lpstr>RIDE vs the Windows IDE</vt:lpstr>
      <vt:lpstr>User Commands for Output</vt:lpstr>
      <vt:lpstr>Development Masterclass User Commands for Output</vt:lpstr>
      <vt:lpstr>Task: Make your session look like this</vt:lpstr>
      <vt:lpstr>Discussion: What happened here?</vt:lpstr>
      <vt:lpstr>Task preparation</vt:lpstr>
      <vt:lpstr>Task: What's wrong with a?</vt:lpstr>
      <vt:lpstr>Basic Search</vt:lpstr>
      <vt:lpstr>Task: Find something</vt:lpstr>
      <vt:lpstr>Basic Regular Expressions</vt:lpstr>
      <vt:lpstr>Basic Regular Expressions (“regex”)</vt:lpstr>
      <vt:lpstr>Development Masterclass Basic Regular Expressions (“regex”)</vt:lpstr>
      <vt:lpstr>Tasks: Use regex in search</vt:lpstr>
      <vt:lpstr>Basic Tracing</vt:lpstr>
      <vt:lpstr>Basic Tracing</vt:lpstr>
      <vt:lpstr>Development Masterclass  Basic Tracing</vt:lpstr>
      <vt:lpstr>Task: Basic Tracing</vt:lpstr>
      <vt:lpstr>Task: Practice Debugging</vt:lpstr>
      <vt:lpstr>Stop and Trace points demo</vt:lpstr>
      <vt:lpstr>Task: Print the Hailstone Sequence</vt:lpstr>
      <vt:lpstr>Discussion: Custom trace printout</vt:lpstr>
      <vt:lpstr>Task: Collect the Hailstone sequence</vt:lpstr>
      <vt:lpstr>Task: Conditional stop</vt:lpstr>
      <vt:lpstr>Summary: What did you learn?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Adam Brudzewsky</cp:lastModifiedBy>
  <cp:revision>233</cp:revision>
  <cp:lastPrinted>2023-10-11T18:42:29Z</cp:lastPrinted>
  <dcterms:created xsi:type="dcterms:W3CDTF">2019-07-25T11:46:05Z</dcterms:created>
  <dcterms:modified xsi:type="dcterms:W3CDTF">2023-10-17T22:43:17Z</dcterms:modified>
</cp:coreProperties>
</file>