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9" r:id="rId2"/>
    <p:sldId id="277" r:id="rId3"/>
    <p:sldId id="264" r:id="rId4"/>
    <p:sldId id="260" r:id="rId5"/>
    <p:sldId id="278" r:id="rId6"/>
    <p:sldId id="265" r:id="rId7"/>
    <p:sldId id="266" r:id="rId8"/>
    <p:sldId id="279" r:id="rId9"/>
    <p:sldId id="270" r:id="rId10"/>
    <p:sldId id="268" r:id="rId11"/>
    <p:sldId id="262" r:id="rId12"/>
    <p:sldId id="269" r:id="rId13"/>
  </p:sldIdLst>
  <p:sldSz cx="9144000" cy="5143500" type="screen16x9"/>
  <p:notesSz cx="6858000" cy="9144000"/>
  <p:embeddedFontLst>
    <p:embeddedFont>
      <p:font typeface="APL385 Unicode" panose="020B0709000202000203" pitchFamily="49" charset="0"/>
      <p:regular r:id="rId16"/>
    </p:embeddedFont>
    <p:embeddedFont>
      <p:font typeface="Sarabun" panose="020B0604020202020204" charset="-34"/>
      <p:regular r:id="rId17"/>
      <p:bold r:id="rId18"/>
      <p:italic r:id="rId19"/>
      <p:boldItalic r:id="rId20"/>
    </p:embeddedFont>
    <p:embeddedFont>
      <p:font typeface="Wingdings 2" panose="05020102010507070707" pitchFamily="18" charset="2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AECA"/>
    <a:srgbClr val="6FABCD"/>
    <a:srgbClr val="4E94B9"/>
    <a:srgbClr val="4E96BC"/>
    <a:srgbClr val="4D95BB"/>
    <a:srgbClr val="4D96BC"/>
    <a:srgbClr val="4D95BC"/>
    <a:srgbClr val="5197BD"/>
    <a:srgbClr val="4F97BD"/>
    <a:srgbClr val="73A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71" autoAdjust="0"/>
    <p:restoredTop sz="96247" autoAdjust="0"/>
  </p:normalViewPr>
  <p:slideViewPr>
    <p:cSldViewPr snapToGrid="0">
      <p:cViewPr varScale="1">
        <p:scale>
          <a:sx n="106" d="100"/>
          <a:sy n="106" d="100"/>
        </p:scale>
        <p:origin x="653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693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font" Target="NUL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30/09/2024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30/09/2024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Warm welcome</a:t>
            </a:r>
          </a:p>
          <a:p>
            <a:r>
              <a:rPr lang="en-GB" noProof="0" dirty="0"/>
              <a:t>Outline the presentation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7329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Last year we introduced new colleagues in IT, sales and marketing. </a:t>
            </a:r>
          </a:p>
          <a:p>
            <a:r>
              <a:rPr lang="en-GB" dirty="0"/>
              <a:t>Now Morten is taking revenge and has hired three new APL-developers as well as a java script developer. </a:t>
            </a:r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963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is the key takeaway from this? </a:t>
            </a:r>
          </a:p>
          <a:p>
            <a:r>
              <a:rPr lang="en-GB" dirty="0"/>
              <a:t>We will keep giving support and continue developing and improving in good order. We are following everything that happens in the technical world, which Morten will take you through in a minute. </a:t>
            </a:r>
          </a:p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7139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3090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No UM in 2025. </a:t>
            </a:r>
          </a:p>
          <a:p>
            <a:r>
              <a:rPr lang="da-DK" dirty="0"/>
              <a:t>UM in 2026. </a:t>
            </a:r>
          </a:p>
          <a:p>
            <a:endParaRPr lang="da-DK" dirty="0"/>
          </a:p>
          <a:p>
            <a:r>
              <a:rPr lang="da-DK" dirty="0" err="1"/>
              <a:t>We’ll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visiting</a:t>
            </a:r>
            <a:r>
              <a:rPr lang="da-DK" dirty="0"/>
              <a:t> and </a:t>
            </a:r>
            <a:r>
              <a:rPr lang="da-DK" dirty="0" err="1"/>
              <a:t>hosting</a:t>
            </a:r>
            <a:r>
              <a:rPr lang="da-DK" dirty="0"/>
              <a:t> DYNA. </a:t>
            </a:r>
          </a:p>
          <a:p>
            <a:r>
              <a:rPr lang="da-DK" dirty="0"/>
              <a:t>Let </a:t>
            </a:r>
            <a:r>
              <a:rPr lang="da-DK" dirty="0" err="1"/>
              <a:t>us</a:t>
            </a:r>
            <a:r>
              <a:rPr lang="da-DK" dirty="0"/>
              <a:t> </a:t>
            </a:r>
            <a:r>
              <a:rPr lang="da-DK" dirty="0" err="1"/>
              <a:t>know</a:t>
            </a:r>
            <a:r>
              <a:rPr lang="da-DK" dirty="0"/>
              <a:t> </a:t>
            </a:r>
            <a:r>
              <a:rPr lang="da-DK" dirty="0" err="1"/>
              <a:t>if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want</a:t>
            </a:r>
            <a:r>
              <a:rPr lang="da-DK" dirty="0"/>
              <a:t> </a:t>
            </a:r>
            <a:r>
              <a:rPr lang="da-DK" dirty="0" err="1"/>
              <a:t>us</a:t>
            </a:r>
            <a:r>
              <a:rPr lang="da-DK" dirty="0"/>
              <a:t> to visit </a:t>
            </a:r>
            <a:r>
              <a:rPr lang="da-DK" dirty="0" err="1"/>
              <a:t>you</a:t>
            </a:r>
            <a:r>
              <a:rPr lang="da-DK" dirty="0"/>
              <a:t> on </a:t>
            </a:r>
            <a:r>
              <a:rPr lang="da-DK" dirty="0" err="1"/>
              <a:t>our</a:t>
            </a:r>
            <a:r>
              <a:rPr lang="da-DK" dirty="0"/>
              <a:t> tour.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795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still need feedback and will use it for UM 2026. </a:t>
            </a:r>
          </a:p>
          <a:p>
            <a:br>
              <a:rPr lang="en-GB" dirty="0"/>
            </a:br>
            <a:r>
              <a:rPr lang="en-GB" dirty="0"/>
              <a:t>Click 1: How to access the feedback form (QR code on back of badges, in workshop rooms, on slides at end of presentations/workshops, etc)</a:t>
            </a:r>
          </a:p>
          <a:p>
            <a:r>
              <a:rPr lang="en-GB" dirty="0"/>
              <a:t>Click 2: There are also links to the feedback form in the Programme on the </a:t>
            </a:r>
            <a:r>
              <a:rPr lang="en-GB" dirty="0" err="1"/>
              <a:t>Dyalog</a:t>
            </a:r>
            <a:r>
              <a:rPr lang="en-GB" dirty="0"/>
              <a:t> '24 webpages. The password is needed if you access the form this way.</a:t>
            </a:r>
          </a:p>
          <a:p>
            <a:r>
              <a:rPr lang="en-GB" dirty="0"/>
              <a:t>Click 3: Submit once per Workshop/Presentation, but the freeform field can be used for any random comment at any time, as much as you want.</a:t>
            </a:r>
          </a:p>
          <a:p>
            <a:endParaRPr lang="en-GB" dirty="0"/>
          </a:p>
          <a:p>
            <a:r>
              <a:rPr lang="en-GB" dirty="0"/>
              <a:t>Guided feedback form will come later, but is available on </a:t>
            </a:r>
          </a:p>
          <a:p>
            <a:r>
              <a:rPr lang="en-GB" dirty="0"/>
              <a:t>Box in reception for general comments if you hate the online forms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184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Securing the next generation of APL developers. </a:t>
            </a:r>
          </a:p>
          <a:p>
            <a:endParaRPr lang="en-GB" noProof="0" dirty="0"/>
          </a:p>
          <a:p>
            <a:r>
              <a:rPr lang="en-GB" noProof="0" dirty="0"/>
              <a:t>Online material, our fund, establishing a network of professors at universities that can teach their students APL.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216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Securing the next generation of APL developers. </a:t>
            </a:r>
          </a:p>
          <a:p>
            <a:endParaRPr lang="en-GB" noProof="0" dirty="0"/>
          </a:p>
          <a:p>
            <a:r>
              <a:rPr lang="en-GB" noProof="0" dirty="0"/>
              <a:t>Online material, our fund, establishing a network of professors at universities that can teach their students APL.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8170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New homepage.</a:t>
            </a:r>
          </a:p>
          <a:p>
            <a:r>
              <a:rPr lang="da-DK" dirty="0"/>
              <a:t>Online </a:t>
            </a:r>
            <a:r>
              <a:rPr lang="da-DK" dirty="0" err="1"/>
              <a:t>training</a:t>
            </a:r>
            <a:r>
              <a:rPr lang="da-DK" dirty="0"/>
              <a:t> sessions for users. </a:t>
            </a:r>
          </a:p>
          <a:p>
            <a:r>
              <a:rPr lang="da-DK" dirty="0"/>
              <a:t>A </a:t>
            </a:r>
            <a:r>
              <a:rPr lang="da-DK" dirty="0" err="1"/>
              <a:t>stronger</a:t>
            </a:r>
            <a:r>
              <a:rPr lang="da-DK" dirty="0"/>
              <a:t> community and </a:t>
            </a:r>
            <a:r>
              <a:rPr lang="da-DK" dirty="0" err="1"/>
              <a:t>network</a:t>
            </a:r>
            <a:r>
              <a:rPr lang="da-DK" dirty="0"/>
              <a:t>.</a:t>
            </a:r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3021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challenge</a:t>
            </a:r>
            <a:r>
              <a:rPr lang="da-DK" dirty="0"/>
              <a:t> – for the new.</a:t>
            </a:r>
          </a:p>
          <a:p>
            <a:r>
              <a:rPr lang="da-DK" dirty="0"/>
              <a:t>The </a:t>
            </a:r>
            <a:r>
              <a:rPr lang="da-DK" dirty="0" err="1"/>
              <a:t>forge</a:t>
            </a:r>
            <a:r>
              <a:rPr lang="da-DK" dirty="0"/>
              <a:t> – for the bold. </a:t>
            </a:r>
          </a:p>
          <a:p>
            <a:r>
              <a:rPr lang="da-DK" dirty="0" err="1"/>
              <a:t>We</a:t>
            </a:r>
            <a:r>
              <a:rPr lang="da-DK" dirty="0"/>
              <a:t> look forward to </a:t>
            </a:r>
            <a:r>
              <a:rPr lang="da-DK" dirty="0" err="1"/>
              <a:t>presenting</a:t>
            </a:r>
            <a:r>
              <a:rPr lang="da-DK" dirty="0"/>
              <a:t> Holden Hoover, the </a:t>
            </a:r>
            <a:r>
              <a:rPr lang="da-DK" dirty="0" err="1"/>
              <a:t>winner</a:t>
            </a:r>
            <a:r>
              <a:rPr lang="da-DK" dirty="0"/>
              <a:t> of the </a:t>
            </a:r>
            <a:r>
              <a:rPr lang="da-DK" dirty="0" err="1"/>
              <a:t>Forge</a:t>
            </a:r>
            <a:r>
              <a:rPr lang="da-DK" dirty="0"/>
              <a:t>, </a:t>
            </a:r>
            <a:r>
              <a:rPr lang="da-DK" dirty="0" err="1"/>
              <a:t>tomorrow</a:t>
            </a:r>
            <a:r>
              <a:rPr lang="da-DK" dirty="0"/>
              <a:t>.</a:t>
            </a:r>
          </a:p>
          <a:p>
            <a:r>
              <a:rPr lang="da-DK" dirty="0" err="1"/>
              <a:t>Both</a:t>
            </a:r>
            <a:r>
              <a:rPr lang="da-DK" dirty="0"/>
              <a:t> have the same </a:t>
            </a:r>
            <a:r>
              <a:rPr lang="da-DK" dirty="0" err="1"/>
              <a:t>goal</a:t>
            </a:r>
            <a:r>
              <a:rPr lang="da-DK" dirty="0"/>
              <a:t>: </a:t>
            </a:r>
            <a:r>
              <a:rPr lang="da-DK" dirty="0" err="1"/>
              <a:t>inspire</a:t>
            </a:r>
            <a:r>
              <a:rPr lang="da-DK" dirty="0"/>
              <a:t> new and </a:t>
            </a:r>
            <a:r>
              <a:rPr lang="da-DK" dirty="0" err="1"/>
              <a:t>current</a:t>
            </a:r>
            <a:r>
              <a:rPr lang="da-DK" dirty="0"/>
              <a:t> users of APL. </a:t>
            </a:r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992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New </a:t>
            </a:r>
            <a:r>
              <a:rPr lang="da-DK" dirty="0" err="1"/>
              <a:t>price</a:t>
            </a:r>
            <a:r>
              <a:rPr lang="da-DK" dirty="0"/>
              <a:t> </a:t>
            </a:r>
            <a:r>
              <a:rPr lang="da-DK" dirty="0" err="1"/>
              <a:t>structure</a:t>
            </a:r>
            <a:r>
              <a:rPr lang="da-DK" dirty="0"/>
              <a:t> is </a:t>
            </a:r>
            <a:r>
              <a:rPr lang="da-DK" dirty="0" err="1"/>
              <a:t>implemented</a:t>
            </a:r>
            <a:r>
              <a:rPr lang="da-DK" dirty="0"/>
              <a:t>. </a:t>
            </a:r>
          </a:p>
          <a:p>
            <a:r>
              <a:rPr lang="da-DK" dirty="0"/>
              <a:t>At the end of last </a:t>
            </a:r>
            <a:r>
              <a:rPr lang="da-DK" dirty="0" err="1"/>
              <a:t>year</a:t>
            </a:r>
            <a:r>
              <a:rPr lang="da-DK" dirty="0"/>
              <a:t>, Gitte </a:t>
            </a:r>
            <a:r>
              <a:rPr lang="da-DK" dirty="0" err="1"/>
              <a:t>stepped</a:t>
            </a:r>
            <a:r>
              <a:rPr lang="da-DK" dirty="0"/>
              <a:t> </a:t>
            </a:r>
            <a:r>
              <a:rPr lang="da-DK" dirty="0" err="1"/>
              <a:t>down</a:t>
            </a:r>
            <a:r>
              <a:rPr lang="da-DK" dirty="0"/>
              <a:t> and I </a:t>
            </a:r>
            <a:r>
              <a:rPr lang="da-DK" dirty="0" err="1"/>
              <a:t>stepped</a:t>
            </a:r>
            <a:r>
              <a:rPr lang="da-DK" dirty="0"/>
              <a:t> up. </a:t>
            </a:r>
          </a:p>
          <a:p>
            <a:r>
              <a:rPr lang="da-DK" dirty="0"/>
              <a:t>Find </a:t>
            </a:r>
            <a:r>
              <a:rPr lang="da-DK" dirty="0" err="1"/>
              <a:t>me</a:t>
            </a:r>
            <a:r>
              <a:rPr lang="da-DK" dirty="0"/>
              <a:t> in the bar </a:t>
            </a:r>
            <a:r>
              <a:rPr lang="da-DK" dirty="0" err="1"/>
              <a:t>if</a:t>
            </a:r>
            <a:r>
              <a:rPr lang="da-DK" dirty="0"/>
              <a:t> </a:t>
            </a:r>
            <a:r>
              <a:rPr lang="da-DK" dirty="0" err="1"/>
              <a:t>there’s</a:t>
            </a:r>
            <a:r>
              <a:rPr lang="da-DK" dirty="0"/>
              <a:t> </a:t>
            </a:r>
            <a:r>
              <a:rPr lang="da-DK" dirty="0" err="1"/>
              <a:t>anything</a:t>
            </a:r>
            <a:r>
              <a:rPr lang="da-DK" dirty="0"/>
              <a:t> I </a:t>
            </a:r>
            <a:r>
              <a:rPr lang="da-DK" dirty="0" err="1"/>
              <a:t>should</a:t>
            </a:r>
            <a:r>
              <a:rPr lang="da-DK" dirty="0"/>
              <a:t> </a:t>
            </a:r>
            <a:r>
              <a:rPr lang="da-DK" dirty="0" err="1"/>
              <a:t>know</a:t>
            </a:r>
            <a:r>
              <a:rPr lang="da-DK" dirty="0"/>
              <a:t>. </a:t>
            </a:r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89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05740" y="4023437"/>
            <a:ext cx="1732760" cy="664125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 i="0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982246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Glasgow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7F93E-0AC9-4994-C087-EC4747909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3" y="534519"/>
            <a:ext cx="2039329" cy="33648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90E7845-2A67-E20F-B274-C028D9DE46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97909" y="1682858"/>
            <a:ext cx="1345943" cy="173783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FF9E41-7D19-942B-7E48-7229E88721A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5A1B3A2-B67B-97C0-5922-C5E5774A4147}"/>
              </a:ext>
            </a:extLst>
          </p:cNvPr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445060" y="3768819"/>
            <a:ext cx="1177213" cy="1158817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/>
              <a:t>Profile picture</a:t>
            </a:r>
          </a:p>
        </p:txBody>
      </p:sp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417983"/>
            <a:ext cx="2127975" cy="3088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07968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D952242-8C5B-5D1C-6EEB-5EED6E14074A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9" y="267657"/>
            <a:ext cx="6554350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Welcome ‘24</a:t>
            </a:r>
            <a:endParaRPr lang="en-GB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6B9AF9E6-AA45-9785-A1CE-16C2DFAA1EE0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27846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D421E95-D184-F593-396A-1A5CE1C16842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ADD9B8E7-D289-52C5-BF85-DF39F0452610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282828"/>
                </a:solidFill>
                <a:latin typeface="Sarabun" panose="00000500000000000000" pitchFamily="2" charset="-34"/>
              </a:rPr>
              <a:t>Welcome to </a:t>
            </a:r>
            <a:r>
              <a:rPr lang="en-US" sz="1600" dirty="0" err="1">
                <a:solidFill>
                  <a:srgbClr val="282828"/>
                </a:solidFill>
                <a:latin typeface="Sarabun" panose="00000500000000000000" pitchFamily="2" charset="-34"/>
              </a:rPr>
              <a:t>Dyalog</a:t>
            </a:r>
            <a:r>
              <a:rPr lang="en-US" sz="1600" dirty="0">
                <a:solidFill>
                  <a:srgbClr val="282828"/>
                </a:solidFill>
                <a:latin typeface="Sarabun" panose="00000500000000000000" pitchFamily="2" charset="-34"/>
              </a:rPr>
              <a:t> ‘24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FF6600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dirty="0">
              <a:solidFill>
                <a:srgbClr val="FF6600"/>
              </a:solidFill>
              <a:latin typeface="Sarabun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20957-0551-8F72-773E-84D867F26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0"/>
          <a:stretch/>
        </p:blipFill>
        <p:spPr>
          <a:xfrm>
            <a:off x="0" y="5097467"/>
            <a:ext cx="9144000" cy="45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EC5741-2586-9026-BBB0-7FC530AB64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05" y="4818698"/>
            <a:ext cx="939483" cy="15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2" r:id="rId3"/>
    <p:sldLayoutId id="2147483654" r:id="rId4"/>
    <p:sldLayoutId id="2147483655" r:id="rId5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yalog.fillout.com/dy2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6131D-FAD6-6DEB-EA1F-0D7CA9CED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Welcome to </a:t>
            </a:r>
            <a:r>
              <a:rPr lang="en-GB" dirty="0" err="1"/>
              <a:t>Dyalog</a:t>
            </a:r>
            <a:r>
              <a:rPr lang="en-GB" dirty="0"/>
              <a:t> </a:t>
            </a:r>
            <a:r>
              <a:rPr lang="en-US" dirty="0"/>
              <a:t>‘</a:t>
            </a:r>
            <a:r>
              <a:rPr lang="en-GB" dirty="0"/>
              <a:t>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93487-DB22-D97F-151C-E62169C75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Stine Kromberg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D48B45B-4830-963F-84BF-B50E343EB95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25" y="3768725"/>
            <a:ext cx="1158875" cy="1158875"/>
          </a:xfrm>
        </p:spPr>
      </p:pic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124C5B71-BCF7-0C4E-29ED-3975A3D13B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85236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02799-15FD-988F-CECC-41D3927E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50" y="635265"/>
            <a:ext cx="6527846" cy="685535"/>
          </a:xfrm>
        </p:spPr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ducks</a:t>
            </a:r>
            <a:r>
              <a:rPr lang="da-DK" dirty="0"/>
              <a:t> in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row</a:t>
            </a:r>
            <a:endParaRPr lang="LID4096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3F51DC-E199-AFE2-AB79-E2B79119B88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098" name="Picture 2" descr="January ducks">
            <a:extLst>
              <a:ext uri="{FF2B5EF4-FFF2-40B4-BE49-F238E27FC236}">
                <a16:creationId xmlns:a16="http://schemas.microsoft.com/office/drawing/2014/main" id="{8B35E469-1A06-00AD-93C0-DC06ACA02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072" y="1320800"/>
            <a:ext cx="4373685" cy="32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660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23" descr="Et billede, der indeholder Ansigt, person, tøj, smil&#10;&#10;Automatisk genereret beskrivelse">
            <a:extLst>
              <a:ext uri="{FF2B5EF4-FFF2-40B4-BE49-F238E27FC236}">
                <a16:creationId xmlns:a16="http://schemas.microsoft.com/office/drawing/2014/main" id="{B2C8AE12-4493-826F-C35B-8482310F6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108" y="2571750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Billede 20" descr="Et billede, der indeholder Ansigt, person, Skæg, smil&#10;&#10;Automatisk genereret beskrivelse">
            <a:extLst>
              <a:ext uri="{FF2B5EF4-FFF2-40B4-BE49-F238E27FC236}">
                <a16:creationId xmlns:a16="http://schemas.microsoft.com/office/drawing/2014/main" id="{AEF27AB5-3E3D-8FEA-3BC2-4D85D3FE64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76" y="196240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84F92F4E-F405-9BDD-3D6D-DF6BB02C2C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9108" y="196240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2126D411-E7C2-46C0-6D9F-E32EB7F918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676" y="2571750"/>
            <a:ext cx="216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6872A-061D-F51F-7FA6-7A9F8E1F9603}"/>
              </a:ext>
            </a:extLst>
          </p:cNvPr>
          <p:cNvSpPr txBox="1"/>
          <p:nvPr/>
        </p:nvSpPr>
        <p:spPr>
          <a:xfrm>
            <a:off x="1778923" y="2258980"/>
            <a:ext cx="724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Four new wizards have joined the Order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315AC2-5002-0B0F-2661-C9956998D6C9}"/>
              </a:ext>
            </a:extLst>
          </p:cNvPr>
          <p:cNvGrpSpPr/>
          <p:nvPr/>
        </p:nvGrpSpPr>
        <p:grpSpPr>
          <a:xfrm rot="2552756">
            <a:off x="2306319" y="4973698"/>
            <a:ext cx="8986520" cy="552963"/>
            <a:chOff x="2336800" y="1644923"/>
            <a:chExt cx="8986520" cy="5529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3F99FF8-5C1B-6F45-2D2E-865E8E69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6508" t="-956"/>
            <a:stretch/>
          </p:blipFill>
          <p:spPr>
            <a:xfrm>
              <a:off x="3851564" y="1644923"/>
              <a:ext cx="7471756" cy="54777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185F6B-4B39-D5A8-515F-77FD2C61A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4930" t="-956" r="22351"/>
            <a:stretch/>
          </p:blipFill>
          <p:spPr>
            <a:xfrm>
              <a:off x="2336800" y="1650109"/>
              <a:ext cx="1514764" cy="547777"/>
            </a:xfrm>
            <a:prstGeom prst="rect">
              <a:avLst/>
            </a:prstGeom>
          </p:spPr>
        </p:pic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6127861-555C-6729-F83C-DB2A99BDE35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tar: 4 Points 14">
            <a:extLst>
              <a:ext uri="{FF2B5EF4-FFF2-40B4-BE49-F238E27FC236}">
                <a16:creationId xmlns:a16="http://schemas.microsoft.com/office/drawing/2014/main" id="{83FEED43-94C7-66CC-BA31-AA6379671AC3}"/>
              </a:ext>
            </a:extLst>
          </p:cNvPr>
          <p:cNvSpPr/>
          <p:nvPr/>
        </p:nvSpPr>
        <p:spPr>
          <a:xfrm>
            <a:off x="3038037" y="1903821"/>
            <a:ext cx="1108710" cy="1108710"/>
          </a:xfrm>
          <a:prstGeom prst="star4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tar: 4 Points 15">
            <a:extLst>
              <a:ext uri="{FF2B5EF4-FFF2-40B4-BE49-F238E27FC236}">
                <a16:creationId xmlns:a16="http://schemas.microsoft.com/office/drawing/2014/main" id="{DF0659EA-CF28-188B-18CC-A56D4F45EDE2}"/>
              </a:ext>
            </a:extLst>
          </p:cNvPr>
          <p:cNvSpPr/>
          <p:nvPr/>
        </p:nvSpPr>
        <p:spPr>
          <a:xfrm>
            <a:off x="3038037" y="1903821"/>
            <a:ext cx="1108710" cy="1108710"/>
          </a:xfrm>
          <a:prstGeom prst="star4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tar: 4 Points 16">
            <a:extLst>
              <a:ext uri="{FF2B5EF4-FFF2-40B4-BE49-F238E27FC236}">
                <a16:creationId xmlns:a16="http://schemas.microsoft.com/office/drawing/2014/main" id="{856B1A25-94C4-5FA8-C966-69EDBBB48940}"/>
              </a:ext>
            </a:extLst>
          </p:cNvPr>
          <p:cNvSpPr/>
          <p:nvPr/>
        </p:nvSpPr>
        <p:spPr>
          <a:xfrm>
            <a:off x="3033146" y="1893469"/>
            <a:ext cx="1108710" cy="1108710"/>
          </a:xfrm>
          <a:prstGeom prst="star4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Star: 4 Points 17">
            <a:extLst>
              <a:ext uri="{FF2B5EF4-FFF2-40B4-BE49-F238E27FC236}">
                <a16:creationId xmlns:a16="http://schemas.microsoft.com/office/drawing/2014/main" id="{91D8ABB8-34B8-3F56-9401-CE8EED42A9E6}"/>
              </a:ext>
            </a:extLst>
          </p:cNvPr>
          <p:cNvSpPr/>
          <p:nvPr/>
        </p:nvSpPr>
        <p:spPr>
          <a:xfrm>
            <a:off x="3033146" y="1893469"/>
            <a:ext cx="1108710" cy="1108710"/>
          </a:xfrm>
          <a:prstGeom prst="star4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9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9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12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3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6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02799-15FD-988F-CECC-41D3927E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50" y="635265"/>
            <a:ext cx="6527846" cy="685535"/>
          </a:xfrm>
        </p:spPr>
        <p:txBody>
          <a:bodyPr/>
          <a:lstStyle/>
          <a:p>
            <a:r>
              <a:rPr lang="da-DK" dirty="0" err="1"/>
              <a:t>Before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let Morten </a:t>
            </a:r>
            <a:r>
              <a:rPr lang="da-DK" dirty="0" err="1"/>
              <a:t>loose</a:t>
            </a:r>
            <a:r>
              <a:rPr lang="da-DK" dirty="0"/>
              <a:t>… </a:t>
            </a:r>
            <a:endParaRPr lang="LID4096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3F51DC-E199-AFE2-AB79-E2B79119B88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EFDC9EE-CB83-6EAD-68FA-EE8F86A29C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960" y="1433928"/>
            <a:ext cx="2880000" cy="2880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14A81AD-BFBE-F550-65E1-C3A3EB8B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78983" y="1433928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773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F7A9AE0F-4A5F-60C4-F66E-7F28055D060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783A256-C2C0-7384-5BE5-A3290B499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Staying</a:t>
            </a:r>
            <a:r>
              <a:rPr lang="da-DK" dirty="0"/>
              <a:t> in touch</a:t>
            </a:r>
          </a:p>
          <a:p>
            <a:r>
              <a:rPr lang="da-DK" dirty="0"/>
              <a:t>Back to </a:t>
            </a:r>
            <a:r>
              <a:rPr lang="da-DK" dirty="0" err="1"/>
              <a:t>Academia</a:t>
            </a:r>
            <a:endParaRPr lang="da-DK" dirty="0"/>
          </a:p>
          <a:p>
            <a:r>
              <a:rPr lang="da-DK" dirty="0"/>
              <a:t>Training and community </a:t>
            </a:r>
          </a:p>
          <a:p>
            <a:r>
              <a:rPr lang="da-DK" dirty="0"/>
              <a:t>The Challenge and the Forge</a:t>
            </a:r>
          </a:p>
          <a:p>
            <a:r>
              <a:rPr lang="da-DK" dirty="0"/>
              <a:t>The </a:t>
            </a:r>
            <a:r>
              <a:rPr lang="da-DK" dirty="0" err="1"/>
              <a:t>ducks</a:t>
            </a:r>
            <a:r>
              <a:rPr lang="da-DK" dirty="0"/>
              <a:t> in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row</a:t>
            </a:r>
            <a:r>
              <a:rPr lang="da-DK" dirty="0"/>
              <a:t> </a:t>
            </a:r>
          </a:p>
          <a:p>
            <a:r>
              <a:rPr lang="da-DK" dirty="0" err="1"/>
              <a:t>Closing</a:t>
            </a:r>
            <a:r>
              <a:rPr lang="da-DK" dirty="0"/>
              <a:t> </a:t>
            </a:r>
            <a:r>
              <a:rPr lang="da-DK" dirty="0" err="1"/>
              <a:t>remarks</a:t>
            </a:r>
            <a:r>
              <a:rPr lang="da-DK" dirty="0"/>
              <a:t>  </a:t>
            </a:r>
          </a:p>
          <a:p>
            <a:endParaRPr lang="LID4096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E406751-1A3D-E41A-3418-8673AA27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What’s</a:t>
            </a:r>
            <a:r>
              <a:rPr lang="da-DK" dirty="0"/>
              <a:t> on the agenda? </a:t>
            </a:r>
            <a:endParaRPr lang="LID4096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1E3BE48F-7292-7802-1B7F-F80C54825AE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322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02799-15FD-988F-CECC-41D3927E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50" y="635265"/>
            <a:ext cx="6527846" cy="685535"/>
          </a:xfrm>
        </p:spPr>
        <p:txBody>
          <a:bodyPr/>
          <a:lstStyle/>
          <a:p>
            <a:r>
              <a:rPr lang="da-DK" dirty="0" err="1"/>
              <a:t>Staying</a:t>
            </a:r>
            <a:r>
              <a:rPr lang="da-DK" dirty="0"/>
              <a:t> in touch</a:t>
            </a:r>
            <a:endParaRPr lang="LID4096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5AAB62C-6AB9-4E20-E91D-544E595D828C}"/>
              </a:ext>
            </a:extLst>
          </p:cNvPr>
          <p:cNvSpPr txBox="1">
            <a:spLocks/>
          </p:cNvSpPr>
          <p:nvPr/>
        </p:nvSpPr>
        <p:spPr>
          <a:xfrm>
            <a:off x="310650" y="1320800"/>
            <a:ext cx="6527846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dirty="0"/>
              <a:t>– in 2025 and 2026</a:t>
            </a:r>
            <a:endParaRPr lang="LID4096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55CEC52-1505-5B8F-CF5A-35E205605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378716" y="2001239"/>
            <a:ext cx="2155086" cy="21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1E9D539-503E-5B52-1707-F0BEB7DF9B5D}"/>
              </a:ext>
            </a:extLst>
          </p:cNvPr>
          <p:cNvSpPr txBox="1">
            <a:spLocks/>
          </p:cNvSpPr>
          <p:nvPr/>
        </p:nvSpPr>
        <p:spPr>
          <a:xfrm>
            <a:off x="4628258" y="3939305"/>
            <a:ext cx="3309862" cy="46148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sz="1800" dirty="0"/>
              <a:t>At Dyalog, </a:t>
            </a:r>
            <a:r>
              <a:rPr lang="da-DK" sz="1800" dirty="0" err="1"/>
              <a:t>we</a:t>
            </a:r>
            <a:r>
              <a:rPr lang="da-DK" sz="1800" dirty="0"/>
              <a:t> </a:t>
            </a:r>
            <a:r>
              <a:rPr lang="da-DK" sz="1800" dirty="0" err="1"/>
              <a:t>travel</a:t>
            </a:r>
            <a:r>
              <a:rPr lang="da-DK" sz="1800" dirty="0"/>
              <a:t> in </a:t>
            </a:r>
            <a:r>
              <a:rPr lang="da-DK" sz="1800" dirty="0" err="1"/>
              <a:t>packs</a:t>
            </a:r>
            <a:r>
              <a:rPr lang="da-DK" sz="1800" dirty="0"/>
              <a:t>…</a:t>
            </a:r>
            <a:endParaRPr lang="LID4096" sz="1800" dirty="0"/>
          </a:p>
        </p:txBody>
      </p:sp>
      <p:pic>
        <p:nvPicPr>
          <p:cNvPr id="3" name="Picture 2" descr="Dyalog">
            <a:extLst>
              <a:ext uri="{FF2B5EF4-FFF2-40B4-BE49-F238E27FC236}">
                <a16:creationId xmlns:a16="http://schemas.microsoft.com/office/drawing/2014/main" id="{7E047AB7-E32A-0880-0403-7B76041D4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98"/>
          <a:stretch/>
        </p:blipFill>
        <p:spPr bwMode="auto">
          <a:xfrm>
            <a:off x="6192423" y="1351305"/>
            <a:ext cx="2857500" cy="78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AB5C32-4989-A2EB-9EA8-CA42ECCEF65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CEDFB1-C5D1-FB06-ABDD-F89DCDFE8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69" y="1303059"/>
            <a:ext cx="3934374" cy="394390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797FA09F-9FE7-D7D2-9125-40E565DE5E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0233" y="284196"/>
            <a:ext cx="1068750" cy="1387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C3F3FD-5AF8-9654-FCF3-FF3973839C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0399"/>
          <a:stretch/>
        </p:blipFill>
        <p:spPr>
          <a:xfrm>
            <a:off x="-17119" y="2488625"/>
            <a:ext cx="3934374" cy="274497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095F62-3980-2BFA-15E7-3EF55A2B7B07}"/>
              </a:ext>
            </a:extLst>
          </p:cNvPr>
          <p:cNvSpPr txBox="1">
            <a:spLocks/>
          </p:cNvSpPr>
          <p:nvPr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282828"/>
                </a:solidFill>
                <a:latin typeface="Sarabun" panose="00000500000000000000" pitchFamily="2" charset="-34"/>
              </a:rPr>
              <a:t>Welcome to Dyalog ‘24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3711D5-6C4A-9193-8416-10E0E89C4D35}"/>
              </a:ext>
            </a:extLst>
          </p:cNvPr>
          <p:cNvSpPr txBox="1">
            <a:spLocks/>
          </p:cNvSpPr>
          <p:nvPr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FF6600"/>
                </a:solidFill>
                <a:latin typeface="Sarabun" panose="00000500000000000000" pitchFamily="2" charset="-34"/>
              </a:rPr>
              <a:pPr algn="l"/>
              <a:t>2</a:t>
            </a:fld>
            <a:endParaRPr lang="en-GB" sz="1600" dirty="0">
              <a:solidFill>
                <a:srgbClr val="FF6600"/>
              </a:solidFill>
              <a:latin typeface="Sarabun" panose="00000500000000000000" pitchFamily="2" charset="-3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13CB96-F664-27BF-DA5E-10B4FF221C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0"/>
          <a:stretch/>
        </p:blipFill>
        <p:spPr>
          <a:xfrm>
            <a:off x="0" y="5097467"/>
            <a:ext cx="9144000" cy="4571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07BAE749-3CDB-2D0D-7E53-1ED8D46AF8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7585" y="4794329"/>
            <a:ext cx="1100219" cy="34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0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45679E-6 L -0.18107 -3.45679E-6 C -0.26232 -3.45679E-6 -0.36198 0.1034 -0.36198 0.18735 L -0.36198 0.37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8" y="18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E7C11F-302B-4668-F6D1-920E375B1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35" y="1044632"/>
            <a:ext cx="4423733" cy="3242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Feedback is online: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  <a:hlinkClick r:id="rId3" tooltip="https://dyalog.fillout.com/dy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https://dyalog.fillout.com/dy24</a:t>
            </a:r>
            <a:endParaRPr lang="en-GB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spcBef>
                <a:spcPts val="1200"/>
              </a:spcBef>
              <a:buNone/>
            </a:pPr>
            <a:r>
              <a:rPr lang="en-GB" dirty="0"/>
              <a:t>Password: d24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3BD560-9AA5-94A7-5C21-A63745457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Tell us everything!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827D0B6-2A7C-0DCE-CDA0-789BDAA94095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8034" y="1193807"/>
            <a:ext cx="2755886" cy="2755886"/>
          </a:xfrm>
        </p:spPr>
      </p:pic>
    </p:spTree>
    <p:extLst>
      <p:ext uri="{BB962C8B-B14F-4D97-AF65-F5344CB8AC3E}">
        <p14:creationId xmlns:p14="http://schemas.microsoft.com/office/powerpoint/2010/main" val="199851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02799-15FD-988F-CECC-41D3927E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50" y="635265"/>
            <a:ext cx="6527846" cy="685535"/>
          </a:xfrm>
        </p:spPr>
        <p:txBody>
          <a:bodyPr/>
          <a:lstStyle/>
          <a:p>
            <a:r>
              <a:rPr lang="da-DK" dirty="0"/>
              <a:t>Back to </a:t>
            </a:r>
            <a:r>
              <a:rPr lang="da-DK" dirty="0" err="1"/>
              <a:t>Academia</a:t>
            </a:r>
            <a:endParaRPr lang="LID4096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3F51DC-E199-AFE2-AB79-E2B79119B88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064B7C8-F9D5-A7B8-1A8C-C555C2069126}"/>
              </a:ext>
            </a:extLst>
          </p:cNvPr>
          <p:cNvSpPr txBox="1">
            <a:spLocks/>
          </p:cNvSpPr>
          <p:nvPr/>
        </p:nvSpPr>
        <p:spPr>
          <a:xfrm>
            <a:off x="310650" y="1180078"/>
            <a:ext cx="6527846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dirty="0"/>
              <a:t> – </a:t>
            </a:r>
            <a:r>
              <a:rPr lang="da-DK" dirty="0" err="1"/>
              <a:t>securing</a:t>
            </a:r>
            <a:r>
              <a:rPr lang="da-DK" dirty="0"/>
              <a:t> future developers</a:t>
            </a:r>
            <a:endParaRPr lang="LID4096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74113CD-98BC-FC28-E4FD-002A25867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6" b="26026"/>
          <a:stretch/>
        </p:blipFill>
        <p:spPr>
          <a:xfrm>
            <a:off x="172614" y="2459261"/>
            <a:ext cx="2520000" cy="120831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1C7ACA4-94FA-A48C-8897-56942BBD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0394" y="216342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7DA7A6F-8D52-0D11-7133-505795821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12540" y="216342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lustegn 6">
            <a:extLst>
              <a:ext uri="{FF2B5EF4-FFF2-40B4-BE49-F238E27FC236}">
                <a16:creationId xmlns:a16="http://schemas.microsoft.com/office/drawing/2014/main" id="{211AA736-C4FE-57FC-936C-DC9FA6DFB50B}"/>
              </a:ext>
            </a:extLst>
          </p:cNvPr>
          <p:cNvSpPr/>
          <p:nvPr/>
        </p:nvSpPr>
        <p:spPr>
          <a:xfrm>
            <a:off x="2901431" y="2720653"/>
            <a:ext cx="710146" cy="685535"/>
          </a:xfrm>
          <a:prstGeom prst="mathPlus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Er lig med 7">
            <a:extLst>
              <a:ext uri="{FF2B5EF4-FFF2-40B4-BE49-F238E27FC236}">
                <a16:creationId xmlns:a16="http://schemas.microsoft.com/office/drawing/2014/main" id="{287D055B-6AC0-2E40-FD62-5A27735B7C23}"/>
              </a:ext>
            </a:extLst>
          </p:cNvPr>
          <p:cNvSpPr/>
          <p:nvPr/>
        </p:nvSpPr>
        <p:spPr>
          <a:xfrm>
            <a:off x="5989404" y="2720651"/>
            <a:ext cx="654126" cy="685535"/>
          </a:xfrm>
          <a:prstGeom prst="mathEqua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8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02799-15FD-988F-CECC-41D3927E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50" y="635265"/>
            <a:ext cx="6527846" cy="685535"/>
          </a:xfrm>
        </p:spPr>
        <p:txBody>
          <a:bodyPr/>
          <a:lstStyle/>
          <a:p>
            <a:r>
              <a:rPr lang="en-US" dirty="0"/>
              <a:t>Back to Academia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3F51DC-E199-AFE2-AB79-E2B79119B88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064B7C8-F9D5-A7B8-1A8C-C555C2069126}"/>
              </a:ext>
            </a:extLst>
          </p:cNvPr>
          <p:cNvSpPr txBox="1">
            <a:spLocks/>
          </p:cNvSpPr>
          <p:nvPr/>
        </p:nvSpPr>
        <p:spPr>
          <a:xfrm>
            <a:off x="310650" y="1180078"/>
            <a:ext cx="6527846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dirty="0"/>
              <a:t> –</a:t>
            </a:r>
            <a:r>
              <a:rPr lang="en-US" dirty="0"/>
              <a:t> securing </a:t>
            </a:r>
            <a:r>
              <a:rPr lang="da-DK" dirty="0"/>
              <a:t>future developers</a:t>
            </a:r>
            <a:endParaRPr lang="LID4096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6A665A3-EF00-7396-124D-36C7615698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298" y="2126313"/>
            <a:ext cx="2854515" cy="215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4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D83B6D8-1A42-9F7F-E68D-39D9CBCAD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r="8739"/>
          <a:stretch/>
        </p:blipFill>
        <p:spPr bwMode="auto">
          <a:xfrm>
            <a:off x="-818417" y="-47847"/>
            <a:ext cx="5876948" cy="40059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E02799-15FD-988F-CECC-41D3927E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326" y="2869384"/>
            <a:ext cx="5089654" cy="685535"/>
          </a:xfrm>
        </p:spPr>
        <p:txBody>
          <a:bodyPr/>
          <a:lstStyle/>
          <a:p>
            <a:r>
              <a:rPr lang="da-DK" dirty="0"/>
              <a:t>Training and </a:t>
            </a:r>
            <a:r>
              <a:rPr lang="da-DK"/>
              <a:t>community </a:t>
            </a:r>
            <a:endParaRPr lang="LID4096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3F51DC-E199-AFE2-AB79-E2B79119B88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7002383-373C-EEE5-D434-5B12F473F1EB}"/>
              </a:ext>
            </a:extLst>
          </p:cNvPr>
          <p:cNvSpPr txBox="1">
            <a:spLocks/>
          </p:cNvSpPr>
          <p:nvPr/>
        </p:nvSpPr>
        <p:spPr>
          <a:xfrm>
            <a:off x="3091454" y="3437664"/>
            <a:ext cx="5934781" cy="1320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/>
              <a:t>– </a:t>
            </a:r>
            <a:r>
              <a:rPr lang="en-US" dirty="0"/>
              <a:t>helping new and current developers</a:t>
            </a:r>
          </a:p>
        </p:txBody>
      </p:sp>
    </p:spTree>
    <p:extLst>
      <p:ext uri="{BB962C8B-B14F-4D97-AF65-F5344CB8AC3E}">
        <p14:creationId xmlns:p14="http://schemas.microsoft.com/office/powerpoint/2010/main" val="2026930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E03CA7-F01D-6241-6AF6-A35B87628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6FACE5B-12A3-7EFA-EF5F-2FD820EB110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Skærmoptagelse 4">
            <a:hlinkClick r:id="" action="ppaction://media"/>
            <a:extLst>
              <a:ext uri="{FF2B5EF4-FFF2-40B4-BE49-F238E27FC236}">
                <a16:creationId xmlns:a16="http://schemas.microsoft.com/office/drawing/2014/main" id="{0E90E369-643A-7193-8BE0-C464210A27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00" end="1963.85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423862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E2B6ED7-C7D2-F6FA-373A-5DB91F8B6584}"/>
              </a:ext>
            </a:extLst>
          </p:cNvPr>
          <p:cNvSpPr/>
          <p:nvPr/>
        </p:nvSpPr>
        <p:spPr>
          <a:xfrm>
            <a:off x="2354966" y="187913"/>
            <a:ext cx="494414" cy="3383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6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C2BF116-9C3E-78DD-62CA-4478885FB240}"/>
              </a:ext>
            </a:extLst>
          </p:cNvPr>
          <p:cNvSpPr/>
          <p:nvPr/>
        </p:nvSpPr>
        <p:spPr>
          <a:xfrm>
            <a:off x="4437143" y="155189"/>
            <a:ext cx="1035232" cy="461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0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02799-15FD-988F-CECC-41D3927E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50" y="635265"/>
            <a:ext cx="6527846" cy="685535"/>
          </a:xfrm>
        </p:spPr>
        <p:txBody>
          <a:bodyPr/>
          <a:lstStyle/>
          <a:p>
            <a:r>
              <a:rPr lang="da-DK" dirty="0"/>
              <a:t>The Challenge and the Forge</a:t>
            </a:r>
            <a:endParaRPr lang="LID4096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3F51DC-E199-AFE2-AB79-E2B79119B88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7002383-373C-EEE5-D434-5B12F473F1EB}"/>
              </a:ext>
            </a:extLst>
          </p:cNvPr>
          <p:cNvSpPr txBox="1">
            <a:spLocks/>
          </p:cNvSpPr>
          <p:nvPr/>
        </p:nvSpPr>
        <p:spPr>
          <a:xfrm>
            <a:off x="310649" y="1320800"/>
            <a:ext cx="7249249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3B475E"/>
                </a:solidFill>
                <a:latin typeface="Sarabun" panose="00000500000000000000" pitchFamily="2" charset="-34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a-DK" dirty="0"/>
              <a:t>– for new and </a:t>
            </a:r>
            <a:r>
              <a:rPr lang="da-DK" dirty="0" err="1"/>
              <a:t>current</a:t>
            </a:r>
            <a:r>
              <a:rPr lang="da-DK" dirty="0"/>
              <a:t> developers</a:t>
            </a:r>
            <a:endParaRPr lang="LID4096" dirty="0"/>
          </a:p>
        </p:txBody>
      </p:sp>
      <p:pic>
        <p:nvPicPr>
          <p:cNvPr id="5122" name="Picture 2" descr="competition">
            <a:extLst>
              <a:ext uri="{FF2B5EF4-FFF2-40B4-BE49-F238E27FC236}">
                <a16:creationId xmlns:a16="http://schemas.microsoft.com/office/drawing/2014/main" id="{EDC30EF0-8573-7760-25C3-DAC324C39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948" y="2425296"/>
            <a:ext cx="1440000" cy="6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ompetition">
            <a:extLst>
              <a:ext uri="{FF2B5EF4-FFF2-40B4-BE49-F238E27FC236}">
                <a16:creationId xmlns:a16="http://schemas.microsoft.com/office/drawing/2014/main" id="{6603A9A6-4AC7-9E2B-529B-197F801E3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338" y="3137166"/>
            <a:ext cx="1260000" cy="98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Forbindelse: vinklet 4">
            <a:extLst>
              <a:ext uri="{FF2B5EF4-FFF2-40B4-BE49-F238E27FC236}">
                <a16:creationId xmlns:a16="http://schemas.microsoft.com/office/drawing/2014/main" id="{E6C5340B-B202-3CC0-A609-D4E6AAE40021}"/>
              </a:ext>
            </a:extLst>
          </p:cNvPr>
          <p:cNvCxnSpPr>
            <a:cxnSpLocks/>
          </p:cNvCxnSpPr>
          <p:nvPr/>
        </p:nvCxnSpPr>
        <p:spPr>
          <a:xfrm flipV="1">
            <a:off x="2525338" y="3226812"/>
            <a:ext cx="2999221" cy="988668"/>
          </a:xfrm>
          <a:prstGeom prst="bentConnector3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11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3140</TotalTime>
  <Words>530</Words>
  <Application>Microsoft Office PowerPoint</Application>
  <PresentationFormat>On-screen Show (16:9)</PresentationFormat>
  <Paragraphs>76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APL385 Unicode</vt:lpstr>
      <vt:lpstr>Sarabun</vt:lpstr>
      <vt:lpstr>Calibri</vt:lpstr>
      <vt:lpstr>Wingdings</vt:lpstr>
      <vt:lpstr>Wingdings 2</vt:lpstr>
      <vt:lpstr>Courier New</vt:lpstr>
      <vt:lpstr>Arial</vt:lpstr>
      <vt:lpstr>Office Theme</vt:lpstr>
      <vt:lpstr>Welcome to Dyalog ‘24</vt:lpstr>
      <vt:lpstr>What’s on the agenda? </vt:lpstr>
      <vt:lpstr>Staying in touch</vt:lpstr>
      <vt:lpstr>Tell us everything! </vt:lpstr>
      <vt:lpstr>Back to Academia</vt:lpstr>
      <vt:lpstr>Back to Academia</vt:lpstr>
      <vt:lpstr>Training and community </vt:lpstr>
      <vt:lpstr>PowerPoint Presentation</vt:lpstr>
      <vt:lpstr>The Challenge and the Forge</vt:lpstr>
      <vt:lpstr>The ducks in our row</vt:lpstr>
      <vt:lpstr>PowerPoint Presentation</vt:lpstr>
      <vt:lpstr>Before we let Morten loose…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Fiona Smith</cp:lastModifiedBy>
  <cp:revision>290</cp:revision>
  <dcterms:created xsi:type="dcterms:W3CDTF">2019-07-25T11:46:05Z</dcterms:created>
  <dcterms:modified xsi:type="dcterms:W3CDTF">2024-09-30T08:49:56Z</dcterms:modified>
</cp:coreProperties>
</file>