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saveSubsetFonts="1">
  <p:sldMasterIdLst>
    <p:sldMasterId id="2147483648" r:id="rId1"/>
  </p:sldMasterIdLst>
  <p:notesMasterIdLst>
    <p:notesMasterId r:id="rId81"/>
  </p:notesMasterIdLst>
  <p:handoutMasterIdLst>
    <p:handoutMasterId r:id="rId82"/>
  </p:handoutMasterIdLst>
  <p:sldIdLst>
    <p:sldId id="256" r:id="rId2"/>
    <p:sldId id="357" r:id="rId3"/>
    <p:sldId id="289" r:id="rId4"/>
    <p:sldId id="288" r:id="rId5"/>
    <p:sldId id="290" r:id="rId6"/>
    <p:sldId id="292" r:id="rId7"/>
    <p:sldId id="331" r:id="rId8"/>
    <p:sldId id="268" r:id="rId9"/>
    <p:sldId id="344" r:id="rId10"/>
    <p:sldId id="346" r:id="rId11"/>
    <p:sldId id="343" r:id="rId12"/>
    <p:sldId id="271" r:id="rId13"/>
    <p:sldId id="274" r:id="rId14"/>
    <p:sldId id="276" r:id="rId15"/>
    <p:sldId id="342" r:id="rId16"/>
    <p:sldId id="275" r:id="rId17"/>
    <p:sldId id="294" r:id="rId18"/>
    <p:sldId id="355" r:id="rId19"/>
    <p:sldId id="296" r:id="rId20"/>
    <p:sldId id="295" r:id="rId21"/>
    <p:sldId id="297" r:id="rId22"/>
    <p:sldId id="298" r:id="rId23"/>
    <p:sldId id="310" r:id="rId24"/>
    <p:sldId id="293" r:id="rId25"/>
    <p:sldId id="263" r:id="rId26"/>
    <p:sldId id="264" r:id="rId27"/>
    <p:sldId id="314" r:id="rId28"/>
    <p:sldId id="315" r:id="rId29"/>
    <p:sldId id="316" r:id="rId30"/>
    <p:sldId id="317" r:id="rId31"/>
    <p:sldId id="351" r:id="rId32"/>
    <p:sldId id="356" r:id="rId33"/>
    <p:sldId id="332" r:id="rId34"/>
    <p:sldId id="334" r:id="rId35"/>
    <p:sldId id="352" r:id="rId36"/>
    <p:sldId id="353" r:id="rId37"/>
    <p:sldId id="354" r:id="rId38"/>
    <p:sldId id="311" r:id="rId39"/>
    <p:sldId id="328" r:id="rId40"/>
    <p:sldId id="312" r:id="rId41"/>
    <p:sldId id="313" r:id="rId42"/>
    <p:sldId id="323" r:id="rId43"/>
    <p:sldId id="324" r:id="rId44"/>
    <p:sldId id="322" r:id="rId45"/>
    <p:sldId id="350" r:id="rId46"/>
    <p:sldId id="285" r:id="rId47"/>
    <p:sldId id="284" r:id="rId48"/>
    <p:sldId id="286" r:id="rId49"/>
    <p:sldId id="259" r:id="rId50"/>
    <p:sldId id="321" r:id="rId51"/>
    <p:sldId id="260" r:id="rId52"/>
    <p:sldId id="265" r:id="rId53"/>
    <p:sldId id="266" r:id="rId54"/>
    <p:sldId id="267" r:id="rId55"/>
    <p:sldId id="305" r:id="rId56"/>
    <p:sldId id="318" r:id="rId57"/>
    <p:sldId id="306" r:id="rId58"/>
    <p:sldId id="277" r:id="rId59"/>
    <p:sldId id="280" r:id="rId60"/>
    <p:sldId id="278" r:id="rId61"/>
    <p:sldId id="279" r:id="rId62"/>
    <p:sldId id="283" r:id="rId63"/>
    <p:sldId id="281" r:id="rId64"/>
    <p:sldId id="282" r:id="rId65"/>
    <p:sldId id="338" r:id="rId66"/>
    <p:sldId id="329" r:id="rId67"/>
    <p:sldId id="330" r:id="rId68"/>
    <p:sldId id="339" r:id="rId69"/>
    <p:sldId id="340" r:id="rId70"/>
    <p:sldId id="341" r:id="rId71"/>
    <p:sldId id="348" r:id="rId72"/>
    <p:sldId id="347" r:id="rId73"/>
    <p:sldId id="325" r:id="rId74"/>
    <p:sldId id="326" r:id="rId75"/>
    <p:sldId id="327" r:id="rId76"/>
    <p:sldId id="349" r:id="rId77"/>
    <p:sldId id="337" r:id="rId78"/>
    <p:sldId id="336" r:id="rId79"/>
    <p:sldId id="270" r:id="rId80"/>
  </p:sldIdLst>
  <p:sldSz cx="9144000" cy="5143500" type="screen16x9"/>
  <p:notesSz cx="6858000" cy="9144000"/>
  <p:embeddedFontLst>
    <p:embeddedFont>
      <p:font typeface="APL385 Unicode" panose="020B0709000202000203" pitchFamily="49" charset="0"/>
      <p:regular r:id="rId83"/>
    </p:embeddedFont>
    <p:embeddedFont>
      <p:font typeface="Cambria Math" panose="02040503050406030204" pitchFamily="18" charset="0"/>
      <p:regular r:id="rId84"/>
    </p:embeddedFont>
    <p:embeddedFont>
      <p:font typeface="Sarabun" panose="020B0604020202020204" charset="-34"/>
      <p:regular r:id="rId85"/>
      <p:bold r:id="rId86"/>
      <p:italic r:id="rId87"/>
      <p:boldItalic r:id="rId88"/>
    </p:embeddedFont>
    <p:embeddedFont>
      <p:font typeface="Times" panose="02020603050405020304" pitchFamily="18" charset="0"/>
      <p:regular r:id="rId89"/>
      <p:bold r:id="rId90"/>
      <p:italic r:id="rId91"/>
      <p:boldItalic r:id="rId92"/>
    </p:embeddedFont>
    <p:embeddedFont>
      <p:font typeface="Wingdings 2" panose="05020102010507070707" pitchFamily="18" charset="2"/>
      <p:regular r:id="rId9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D3DFB9C-151B-441B-AF11-930410AE01FA}">
          <p14:sldIdLst>
            <p14:sldId id="256"/>
            <p14:sldId id="357"/>
            <p14:sldId id="289"/>
            <p14:sldId id="288"/>
            <p14:sldId id="290"/>
            <p14:sldId id="292"/>
            <p14:sldId id="331"/>
          </p14:sldIdLst>
        </p14:section>
        <p14:section name="Big O Notation" id="{CB0AFD6A-4128-477F-BD97-3F1A0AF2DF94}">
          <p14:sldIdLst>
            <p14:sldId id="268"/>
            <p14:sldId id="344"/>
            <p14:sldId id="346"/>
            <p14:sldId id="343"/>
            <p14:sldId id="271"/>
            <p14:sldId id="274"/>
            <p14:sldId id="276"/>
            <p14:sldId id="342"/>
            <p14:sldId id="275"/>
            <p14:sldId id="294"/>
            <p14:sldId id="355"/>
            <p14:sldId id="296"/>
            <p14:sldId id="295"/>
            <p14:sldId id="297"/>
          </p14:sldIdLst>
        </p14:section>
        <p14:section name="Benchmarking Time" id="{05BE615A-3648-4E09-B46C-5D0CBD9434FB}">
          <p14:sldIdLst>
            <p14:sldId id="298"/>
            <p14:sldId id="310"/>
            <p14:sldId id="293"/>
            <p14:sldId id="263"/>
          </p14:sldIdLst>
        </p14:section>
        <p14:section name="The Array Model" id="{E0DF3F35-4C50-4FC0-A6F7-7D77793B0914}">
          <p14:sldIdLst>
            <p14:sldId id="264"/>
            <p14:sldId id="314"/>
            <p14:sldId id="315"/>
            <p14:sldId id="316"/>
            <p14:sldId id="317"/>
            <p14:sldId id="351"/>
            <p14:sldId id="356"/>
            <p14:sldId id="332"/>
            <p14:sldId id="334"/>
          </p14:sldIdLst>
        </p14:section>
        <p14:section name="Benchmarking Memory" id="{B28ACC18-61AC-4159-A5E8-8E0FE88874D4}">
          <p14:sldIdLst>
            <p14:sldId id="352"/>
            <p14:sldId id="353"/>
            <p14:sldId id="354"/>
            <p14:sldId id="311"/>
            <p14:sldId id="328"/>
            <p14:sldId id="312"/>
            <p14:sldId id="313"/>
            <p14:sldId id="323"/>
            <p14:sldId id="324"/>
            <p14:sldId id="322"/>
            <p14:sldId id="350"/>
            <p14:sldId id="285"/>
            <p14:sldId id="284"/>
            <p14:sldId id="286"/>
          </p14:sldIdLst>
        </p14:section>
        <p14:section name="Profiling" id="{503019A5-20B0-4352-9C25-8E8943B1A17A}">
          <p14:sldIdLst>
            <p14:sldId id="259"/>
            <p14:sldId id="321"/>
          </p14:sldIdLst>
        </p14:section>
        <p14:section name="Idioms" id="{5CED8068-48E8-4D86-8EEA-7CBDCFBC6C60}">
          <p14:sldIdLst>
            <p14:sldId id="260"/>
            <p14:sldId id="265"/>
            <p14:sldId id="266"/>
            <p14:sldId id="267"/>
            <p14:sldId id="305"/>
            <p14:sldId id="318"/>
            <p14:sldId id="306"/>
          </p14:sldIdLst>
        </p14:section>
        <p14:section name="Inverted Tables" id="{AE549A89-E433-40B2-AA80-38DAE3606E83}">
          <p14:sldIdLst>
            <p14:sldId id="277"/>
            <p14:sldId id="280"/>
            <p14:sldId id="278"/>
            <p14:sldId id="279"/>
            <p14:sldId id="283"/>
            <p14:sldId id="281"/>
            <p14:sldId id="282"/>
            <p14:sldId id="338"/>
          </p14:sldIdLst>
        </p14:section>
        <p14:section name="Parralelization" id="{1173EB44-8392-42E9-A5E7-B7315EE4A892}">
          <p14:sldIdLst>
            <p14:sldId id="329"/>
            <p14:sldId id="330"/>
            <p14:sldId id="339"/>
            <p14:sldId id="340"/>
            <p14:sldId id="341"/>
          </p14:sldIdLst>
        </p14:section>
        <p14:section name="Isolates" id="{87067CAF-CE48-4161-8071-AD1D01B8E73E}">
          <p14:sldIdLst>
            <p14:sldId id="348"/>
            <p14:sldId id="347"/>
            <p14:sldId id="325"/>
            <p14:sldId id="326"/>
            <p14:sldId id="327"/>
            <p14:sldId id="349"/>
            <p14:sldId id="337"/>
            <p14:sldId id="336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5A6D8F"/>
    <a:srgbClr val="3B475E"/>
    <a:srgbClr val="ED7F00"/>
    <a:srgbClr val="FDFDF5"/>
    <a:srgbClr val="F6F6D9"/>
    <a:srgbClr val="BBB5D6"/>
    <a:srgbClr val="928ABD"/>
    <a:srgbClr val="37353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09" autoAdjust="0"/>
    <p:restoredTop sz="75095" autoAdjust="0"/>
  </p:normalViewPr>
  <p:slideViewPr>
    <p:cSldViewPr snapToGrid="0">
      <p:cViewPr varScale="1">
        <p:scale>
          <a:sx n="78" d="100"/>
          <a:sy n="78" d="100"/>
        </p:scale>
        <p:origin x="1234" y="6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693" y="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2.fntdata"/><Relationship Id="rId89" Type="http://schemas.openxmlformats.org/officeDocument/2006/relationships/font" Target="fonts/font7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font" Target="fonts/font8.fntdata"/><Relationship Id="rId9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1.fntdata"/><Relationship Id="rId88" Type="http://schemas.openxmlformats.org/officeDocument/2006/relationships/font" Target="fonts/font6.fntdata"/><Relationship Id="rId91" Type="http://schemas.openxmlformats.org/officeDocument/2006/relationships/font" Target="fonts/font9.fntdata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font" Target="fonts/font4.fntdata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10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5.fntdata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6A3BD-28BD-4949-B52F-24E999822598}" type="datetimeFigureOut">
              <a:rPr lang="en-GB" smtClean="0">
                <a:latin typeface="Sarabun" panose="00000500000000000000" pitchFamily="2" charset="-34"/>
              </a:rPr>
              <a:t>09/10/2024</a:t>
            </a:fld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370AB-76A5-41F1-9753-9FE7E667F0C0}" type="slidenum">
              <a:rPr lang="en-GB" smtClean="0">
                <a:latin typeface="Sarabun" panose="00000500000000000000" pitchFamily="2" charset="-34"/>
              </a:rPr>
              <a:t>‹#›</a:t>
            </a:fld>
            <a:endParaRPr lang="en-GB" dirty="0">
              <a:latin typeface="Sarabu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6471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CDEAEF8A-5BB8-41C8-B8C2-160617C17EF4}" type="datetimeFigureOut">
              <a:rPr lang="en-GB" smtClean="0"/>
              <a:pPr/>
              <a:t>09/10/2024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4320660A-27FD-4528-AE7F-EC6080404EE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13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Especially in todays cloud computing world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57612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Iversons</a:t>
            </a:r>
            <a:r>
              <a:rPr lang="en-US" dirty="0"/>
              <a:t> technique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3596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Come up with your own Fibonacci function</a:t>
            </a:r>
          </a:p>
          <a:p>
            <a:r>
              <a:rPr lang="en-US" dirty="0"/>
              <a:t>Hint: Try recursion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Source : https://www.sciencedirect.com/science/article/pii/S240584402303387X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56259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97367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Due to interpreter overhead mainly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82110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  <a:latin typeface="APL385 Unicode" panose="020B0709000202000203" pitchFamily="49" charset="0"/>
              </a:rPr>
              <a:t>{⍵⌿⍨4&gt;+\' '=⍵}'take the first four words from this’</a:t>
            </a:r>
            <a:br>
              <a:rPr lang="en-US" dirty="0">
                <a:effectLst/>
                <a:latin typeface="APL385 Unicode" panose="020B0709000202000203" pitchFamily="49" charset="0"/>
              </a:rPr>
            </a:br>
            <a:endParaRPr lang="en-US" dirty="0">
              <a:effectLst/>
              <a:latin typeface="APL385 Unicode" panose="020B0709000202000203" pitchFamily="49" charset="0"/>
            </a:endParaRPr>
          </a:p>
          <a:p>
            <a:r>
              <a:rPr lang="en-US" dirty="0">
                <a:effectLst/>
                <a:latin typeface="APL385 Unicode" panose="020B0709000202000203" pitchFamily="49" charset="0"/>
              </a:rPr>
              <a:t>{{⍵[⌽⍒+\' '=⍵]}' ',⍵}'take the first four words from this’</a:t>
            </a:r>
            <a:r>
              <a:rPr lang="en-US" dirty="0"/>
              <a:t> </a:t>
            </a:r>
          </a:p>
          <a:p>
            <a:endParaRPr lang="en-US" dirty="0">
              <a:effectLst/>
              <a:latin typeface="APL385 Unicode" panose="020B0709000202000203" pitchFamily="49" charset="0"/>
            </a:endParaRPr>
          </a:p>
          <a:p>
            <a:r>
              <a:rPr lang="en-US" dirty="0">
                <a:effectLst/>
                <a:latin typeface="APL385 Unicode" panose="020B0709000202000203" pitchFamily="49" charset="0"/>
              </a:rPr>
              <a:t>{v←((+/⍵)⍴0) ⋄ v[+\⍵]←1 ⋄ ¯1⌽v}v</a:t>
            </a:r>
            <a:r>
              <a:rPr lang="en-US" dirty="0"/>
              <a:t> </a:t>
            </a:r>
            <a:endParaRPr lang="en-US" dirty="0">
              <a:effectLst/>
              <a:latin typeface="APL385 Unicode" panose="020B0709000202000203" pitchFamily="49" charset="0"/>
            </a:endParaRPr>
          </a:p>
          <a:p>
            <a:endParaRPr lang="en-US" dirty="0">
              <a:effectLst/>
              <a:latin typeface="APL385 Unicode" panose="020B0709000202000203" pitchFamily="49" charset="0"/>
            </a:endParaRPr>
          </a:p>
          <a:p>
            <a:r>
              <a:rPr lang="en-US" dirty="0"/>
              <a:t>Av{¯2-⌿0⍪(1⌽⍺)⌿+⍀⍵}N</a:t>
            </a:r>
            <a:endParaRPr lang="en-US" dirty="0">
              <a:effectLst/>
              <a:latin typeface="APL385 Unicode" panose="020B0709000202000203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38389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71963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Money currency might be </a:t>
            </a:r>
            <a:r>
              <a:rPr lang="en-US" dirty="0" err="1"/>
              <a:t>asier</a:t>
            </a:r>
            <a:r>
              <a:rPr lang="en-US" dirty="0"/>
              <a:t> to multiply by 100 to switch data type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37811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Compare </a:t>
            </a:r>
            <a:r>
              <a:rPr lang="en-US" dirty="0" err="1"/>
              <a:t>perfroamnce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78037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  <a:p>
            <a:endParaRPr lang="en-US" dirty="0"/>
          </a:p>
          <a:p>
            <a:br>
              <a:rPr lang="en-US" dirty="0">
                <a:effectLst/>
                <a:latin typeface="APL385 Unicode" panose="020B0709000202000203" pitchFamily="49" charset="0"/>
              </a:rPr>
            </a:br>
            <a:r>
              <a:rPr lang="en-US" dirty="0">
                <a:effectLst/>
                <a:latin typeface="APL385 Unicode" panose="020B0709000202000203" pitchFamily="49" charset="0"/>
              </a:rPr>
              <a:t>f ← ¯1+?1e9⍴2 ⋄ fb ← 1=f </a:t>
            </a:r>
            <a:br>
              <a:rPr lang="en-US" dirty="0">
                <a:effectLst/>
                <a:latin typeface="APL385 Unicode" panose="020B0709000202000203" pitchFamily="49" charset="0"/>
              </a:rPr>
            </a:br>
            <a:r>
              <a:rPr lang="en-US" dirty="0">
                <a:effectLst/>
                <a:latin typeface="APL385 Unicode" panose="020B0709000202000203" pitchFamily="49" charset="0"/>
              </a:rPr>
              <a:t>(181⌶) f </a:t>
            </a:r>
            <a:br>
              <a:rPr lang="en-US" dirty="0">
                <a:effectLst/>
                <a:latin typeface="APL385 Unicode" panose="020B0709000202000203" pitchFamily="49" charset="0"/>
              </a:rPr>
            </a:br>
            <a:r>
              <a:rPr lang="en-US" dirty="0">
                <a:effectLst/>
                <a:latin typeface="APL385 Unicode" panose="020B0709000202000203" pitchFamily="49" charset="0"/>
              </a:rPr>
              <a:t>83</a:t>
            </a:r>
            <a:br>
              <a:rPr lang="en-US" dirty="0">
                <a:effectLst/>
                <a:latin typeface="APL385 Unicode" panose="020B0709000202000203" pitchFamily="49" charset="0"/>
              </a:rPr>
            </a:br>
            <a:r>
              <a:rPr lang="en-US" dirty="0">
                <a:effectLst/>
                <a:latin typeface="APL385 Unicode" panose="020B0709000202000203" pitchFamily="49" charset="0"/>
              </a:rPr>
              <a:t>t←⎕AI[3] ⋄ {} {⍵∨(≢⍵)↑1}f ⋄ ⎕AI[3]-t</a:t>
            </a:r>
            <a:br>
              <a:rPr lang="en-US" dirty="0">
                <a:effectLst/>
                <a:latin typeface="APL385 Unicode" panose="020B0709000202000203" pitchFamily="49" charset="0"/>
              </a:rPr>
            </a:br>
            <a:r>
              <a:rPr lang="en-US" dirty="0">
                <a:effectLst/>
                <a:latin typeface="APL385 Unicode" panose="020B0709000202000203" pitchFamily="49" charset="0"/>
              </a:rPr>
              <a:t>378</a:t>
            </a:r>
            <a:br>
              <a:rPr lang="en-US" dirty="0">
                <a:effectLst/>
                <a:latin typeface="APL385 Unicode" panose="020B0709000202000203" pitchFamily="49" charset="0"/>
              </a:rPr>
            </a:br>
            <a:r>
              <a:rPr lang="en-US" dirty="0">
                <a:effectLst/>
                <a:latin typeface="APL385 Unicode" panose="020B0709000202000203" pitchFamily="49" charset="0"/>
              </a:rPr>
              <a:t>(181⌶) f </a:t>
            </a:r>
            <a:br>
              <a:rPr lang="en-US" dirty="0">
                <a:effectLst/>
                <a:latin typeface="APL385 Unicode" panose="020B0709000202000203" pitchFamily="49" charset="0"/>
              </a:rPr>
            </a:br>
            <a:r>
              <a:rPr lang="en-US" dirty="0">
                <a:effectLst/>
                <a:latin typeface="APL385 Unicode" panose="020B0709000202000203" pitchFamily="49" charset="0"/>
              </a:rPr>
              <a:t>11</a:t>
            </a:r>
            <a:br>
              <a:rPr lang="en-US" dirty="0">
                <a:effectLst/>
                <a:latin typeface="APL385 Unicode" panose="020B0709000202000203" pitchFamily="49" charset="0"/>
              </a:rPr>
            </a:br>
            <a:r>
              <a:rPr lang="en-US" dirty="0">
                <a:effectLst/>
                <a:latin typeface="APL385 Unicode" panose="020B0709000202000203" pitchFamily="49" charset="0"/>
              </a:rPr>
              <a:t>t←⎕AI[3] ⋄ {} {⍵∨(≢⍵)↑1}f ⋄ ⎕AI[3]-t</a:t>
            </a:r>
            <a:br>
              <a:rPr lang="en-US" dirty="0">
                <a:effectLst/>
                <a:latin typeface="APL385 Unicode" panose="020B0709000202000203" pitchFamily="49" charset="0"/>
              </a:rPr>
            </a:br>
            <a:r>
              <a:rPr lang="en-US" dirty="0">
                <a:effectLst/>
                <a:latin typeface="APL385 Unicode" panose="020B0709000202000203" pitchFamily="49" charset="0"/>
              </a:rPr>
              <a:t>59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17086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42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3985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</a:t>
            </a:r>
            <a:r>
              <a:rPr lang="en-US" dirty="0" err="1"/>
              <a:t>inbetween</a:t>
            </a:r>
            <a:r>
              <a:rPr lang="en-US" dirty="0"/>
              <a:t> areas, JIT, etc.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77238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46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48551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Maybe do a different example that is contained in idiom list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53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55872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https://www.dyalog.com/uploads/conference/dyalog18/presentations/D14_Inverted_Tables.zip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57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05047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</a:t>
            </a:r>
            <a:r>
              <a:rPr lang="en-US" dirty="0" err="1"/>
              <a:t>transitiosn</a:t>
            </a:r>
            <a:r>
              <a:rPr lang="en-US" dirty="0"/>
              <a:t> to this slide, and highlight bit by bit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59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74926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Load CSV of data.. Check size, convert, check size. Try lookup.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62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997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Load CSV of data.. Check size, convert, check size. Try lookup.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63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41453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71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 as bad as you might think</a:t>
            </a:r>
          </a:p>
          <a:p>
            <a:r>
              <a:rPr lang="en-GB" dirty="0"/>
              <a:t>Certain advantages to interpreting – valuable to check property right b4 a computation,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6643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50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744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https://www.geeksforgeeks.org/analysis-algorithms-big-o-analysis/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1914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6739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know alpha is fixed length these 2 chars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3577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Scan is n2 but +\ is optimized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6297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060" y="1688053"/>
            <a:ext cx="5073517" cy="176739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600" b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914525" y="3741620"/>
            <a:ext cx="3604052" cy="1024109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i="1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7D23D1-AF63-47CC-9FB3-B0A40D0C69CF}"/>
              </a:ext>
            </a:extLst>
          </p:cNvPr>
          <p:cNvSpPr txBox="1"/>
          <p:nvPr userDrawn="1"/>
        </p:nvSpPr>
        <p:spPr>
          <a:xfrm>
            <a:off x="445060" y="1127023"/>
            <a:ext cx="5073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kern="700" spc="-20" baseline="0" dirty="0">
                <a:solidFill>
                  <a:srgbClr val="3B475E"/>
                </a:solidFill>
                <a:latin typeface="Sarabun" panose="00000500000000000000" pitchFamily="2" charset="-34"/>
              </a:rPr>
              <a:t>Glasgow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A7F93E-0AC9-4994-C087-EC47479093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83" y="679296"/>
            <a:ext cx="2039329" cy="33648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90E7845-2A67-E20F-B274-C028D9DE46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656742" y="1935786"/>
            <a:ext cx="1606479" cy="2066184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2FF9E41-7D19-942B-7E48-7229E88721A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6936581" y="0"/>
            <a:ext cx="2207419" cy="1320800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85A1B3A2-B67B-97C0-5922-C5E5774A4147}"/>
              </a:ext>
            </a:extLst>
          </p:cNvPr>
          <p:cNvSpPr>
            <a:spLocks noGrp="1" noChangeAspect="1"/>
          </p:cNvSpPr>
          <p:nvPr>
            <p:ph sz="quarter" idx="13" hasCustomPrompt="1"/>
          </p:nvPr>
        </p:nvSpPr>
        <p:spPr>
          <a:xfrm>
            <a:off x="445061" y="3565583"/>
            <a:ext cx="1398028" cy="137618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/>
              <a:t>Profile picture</a:t>
            </a:r>
          </a:p>
        </p:txBody>
      </p:sp>
    </p:spTree>
    <p:extLst>
      <p:ext uri="{BB962C8B-B14F-4D97-AF65-F5344CB8AC3E}">
        <p14:creationId xmlns:p14="http://schemas.microsoft.com/office/powerpoint/2010/main" val="2947373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417983"/>
            <a:ext cx="2127975" cy="308898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09251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/>
            </a:lvl1pPr>
            <a:lvl2pPr>
              <a:spcBef>
                <a:spcPts val="0"/>
              </a:spcBef>
              <a:buClr>
                <a:srgbClr val="FF6600"/>
              </a:buClr>
              <a:defRPr/>
            </a:lvl2pPr>
            <a:lvl3pPr>
              <a:spcBef>
                <a:spcPts val="0"/>
              </a:spcBef>
              <a:buClr>
                <a:srgbClr val="FF6600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8F4D49-482B-40A2-86AF-43C7452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6507968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0D952242-8C5B-5D1C-6EEB-5EED6E14074A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6936581" y="0"/>
            <a:ext cx="2207419" cy="1320800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23183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1C07FA-679D-46C0-86F7-8D17779A0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4BF5B9E-EBC4-409F-984B-6D47D81EDF4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104641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378A4D6-E4A6-4021-9A3E-CD1962CF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6554350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6B9AF9E6-AA45-9785-A1CE-16C2DFAA1EE0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6936581" y="0"/>
            <a:ext cx="2207419" cy="1320800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141432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C4900D4-E042-4F52-A837-0B504DD6A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6527846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BD421E95-D184-F593-396A-1A5CE1C16842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6936581" y="0"/>
            <a:ext cx="2207419" cy="1320800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422647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ADD9B8E7-D289-52C5-BF85-DF39F0452610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6936581" y="0"/>
            <a:ext cx="2207419" cy="1320800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144769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264925"/>
            <a:ext cx="2127975" cy="324203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09251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/>
            </a:lvl1pPr>
            <a:lvl2pPr>
              <a:spcBef>
                <a:spcPts val="0"/>
              </a:spcBef>
              <a:buClr>
                <a:srgbClr val="FF6600"/>
              </a:buClr>
              <a:defRPr/>
            </a:lvl2pPr>
            <a:lvl3pPr>
              <a:spcBef>
                <a:spcPts val="0"/>
              </a:spcBef>
              <a:buClr>
                <a:srgbClr val="FF6600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8F4D49-482B-40A2-86AF-43C7452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44681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854F5EF3-F1DB-2A73-B2A5-9024026CD504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7531200" y="0"/>
            <a:ext cx="1612800" cy="10368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dirty="0" err="1"/>
              <a:t>PICinPIC</a:t>
            </a:r>
            <a:r>
              <a:rPr lang="en-GB" dirty="0"/>
              <a:t> WILL SHOW HERE, CONTENT COULD BE OBSCURED.  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4114481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89363"/>
            <a:ext cx="8467182" cy="3017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/>
            </a:lvl1pPr>
            <a:lvl2pPr>
              <a:spcBef>
                <a:spcPts val="0"/>
              </a:spcBef>
              <a:buClr>
                <a:srgbClr val="FF6600"/>
              </a:buClr>
              <a:defRPr/>
            </a:lvl2pPr>
            <a:lvl3pPr>
              <a:spcBef>
                <a:spcPts val="0"/>
              </a:spcBef>
              <a:buClr>
                <a:srgbClr val="FF6600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8F4D49-482B-40A2-86AF-43C7452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6507968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0D952242-8C5B-5D1C-6EEB-5EED6E14074A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6936581" y="0"/>
            <a:ext cx="2207419" cy="1320800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502364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74345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 sz="1500"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74345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 sz="1500">
                <a:latin typeface="+mn-lt"/>
              </a:defRPr>
            </a:lvl1pPr>
          </a:lstStyle>
          <a:p>
            <a:pPr>
              <a:defRPr/>
            </a:pPr>
            <a:r>
              <a:rPr lang="da-DK"/>
              <a:t>Futures &amp; Isolates</a:t>
            </a:r>
            <a:endParaRPr lang="da-DK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743450"/>
            <a:ext cx="1905000" cy="342900"/>
          </a:xfrm>
          <a:prstGeom prst="rect">
            <a:avLst/>
          </a:prstGeom>
          <a:ln/>
        </p:spPr>
        <p:txBody>
          <a:bodyPr/>
          <a:lstStyle>
            <a:lvl1pPr algn="ctr">
              <a:defRPr sz="1500">
                <a:latin typeface="+mn-lt"/>
              </a:defRPr>
            </a:lvl1pPr>
          </a:lstStyle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0622218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7" y="1264925"/>
            <a:ext cx="852837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B4391E-A2CA-4E7C-B5A9-A31CF000D3E5}"/>
              </a:ext>
            </a:extLst>
          </p:cNvPr>
          <p:cNvSpPr txBox="1">
            <a:spLocks/>
          </p:cNvSpPr>
          <p:nvPr userDrawn="1"/>
        </p:nvSpPr>
        <p:spPr>
          <a:xfrm>
            <a:off x="710852" y="4745354"/>
            <a:ext cx="7066640" cy="3981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ts val="0"/>
              </a:spcBef>
            </a:pPr>
            <a:r>
              <a:rPr lang="en-US" sz="1600" dirty="0">
                <a:solidFill>
                  <a:srgbClr val="282828"/>
                </a:solidFill>
                <a:latin typeface="Sarabun" panose="00000500000000000000" pitchFamily="2" charset="-34"/>
              </a:rPr>
              <a:t>Performance Basics</a:t>
            </a:r>
          </a:p>
        </p:txBody>
      </p:sp>
      <p:sp>
        <p:nvSpPr>
          <p:cNvPr id="49" name="Date Placeholder 3"/>
          <p:cNvSpPr txBox="1">
            <a:spLocks/>
          </p:cNvSpPr>
          <p:nvPr userDrawn="1"/>
        </p:nvSpPr>
        <p:spPr>
          <a:xfrm>
            <a:off x="45720" y="4743900"/>
            <a:ext cx="665132" cy="39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bg1"/>
                </a:solidFill>
                <a:latin typeface="Klavika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2EDF88B-1B61-4481-9BD6-D2E23BF0DCD8}" type="slidenum">
              <a:rPr lang="en-GB" sz="1600" smtClean="0">
                <a:solidFill>
                  <a:srgbClr val="FF6600"/>
                </a:solidFill>
                <a:latin typeface="Sarabun" panose="00000500000000000000" pitchFamily="2" charset="-34"/>
              </a:rPr>
              <a:pPr algn="l"/>
              <a:t>‹#›</a:t>
            </a:fld>
            <a:endParaRPr lang="en-GB" sz="1600" dirty="0">
              <a:solidFill>
                <a:srgbClr val="FF6600"/>
              </a:solidFill>
              <a:latin typeface="Sarabun" panose="00000500000000000000" pitchFamily="2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920957-0551-8F72-773E-84D867F26A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00"/>
          <a:stretch/>
        </p:blipFill>
        <p:spPr>
          <a:xfrm>
            <a:off x="0" y="5097467"/>
            <a:ext cx="9144000" cy="457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EC5741-2586-9026-BBB0-7FC530AB64E7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405" y="4818698"/>
            <a:ext cx="939483" cy="15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0" r:id="rId2"/>
    <p:sldLayoutId id="2147483652" r:id="rId3"/>
    <p:sldLayoutId id="2147483654" r:id="rId4"/>
    <p:sldLayoutId id="2147483655" r:id="rId5"/>
    <p:sldLayoutId id="2147483658" r:id="rId6"/>
    <p:sldLayoutId id="2147483659" r:id="rId7"/>
    <p:sldLayoutId id="2147483660" r:id="rId8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3B475E"/>
          </a:solidFill>
          <a:latin typeface="Sarabun" panose="00000500000000000000" pitchFamily="2" charset="-34"/>
          <a:ea typeface="+mj-ea"/>
          <a:cs typeface="Calibri" panose="020F0502020204030204" pitchFamily="34" charset="0"/>
        </a:defRPr>
      </a:lvl1pPr>
    </p:titleStyle>
    <p:bodyStyle>
      <a:lvl1pPr marL="458788" indent="-45878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2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1pPr>
      <a:lvl2pPr marL="858838" indent="-40163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lang="en-US" sz="2000" kern="1200" dirty="0" smtClean="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18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3pPr>
      <a:lvl4pPr marL="1655763" indent="-284163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1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dyalog.com/latest/Dyalog%20Programming%20Reference%20Guide.pdf#page=39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6no6N3i9T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02FF9-22B4-D984-6F1F-634243C1F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Performance Basics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0DAB4-C9FC-DEB7-0AC4-A040C9E81C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10043" y="3741620"/>
            <a:ext cx="1756522" cy="1024109"/>
          </a:xfrm>
        </p:spPr>
        <p:txBody>
          <a:bodyPr/>
          <a:lstStyle/>
          <a:p>
            <a:r>
              <a:rPr lang="en-GB" dirty="0"/>
              <a:t>Josh David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31D58B6-24A4-EB83-3465-0136CF2FB3B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5612" y="3565525"/>
            <a:ext cx="1376363" cy="1376363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E484B3-DAAF-FDD9-D625-259C9AF2BA4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453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B3AC8-3DF9-874C-DC3B-5A769A2B4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497744" cy="3242040"/>
          </a:xfrm>
        </p:spPr>
        <p:txBody>
          <a:bodyPr>
            <a:normAutofit/>
          </a:bodyPr>
          <a:lstStyle/>
          <a:p>
            <a:r>
              <a:rPr lang="en-US" dirty="0"/>
              <a:t>How Computer Scientists discuss algorithm efficiency</a:t>
            </a:r>
          </a:p>
          <a:p>
            <a:r>
              <a:rPr lang="en-US" dirty="0"/>
              <a:t>How does this function scale with input size?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A92D4D8-7725-278A-8CFD-21C6D4F1A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O Notation</a:t>
            </a:r>
          </a:p>
        </p:txBody>
      </p:sp>
    </p:spTree>
    <p:extLst>
      <p:ext uri="{BB962C8B-B14F-4D97-AF65-F5344CB8AC3E}">
        <p14:creationId xmlns:p14="http://schemas.microsoft.com/office/powerpoint/2010/main" val="1608059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803B60-686F-28A8-BE14-9875C7C5D52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29D43-AAFF-CD8F-AA22-4F37EF545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Constants are ignored</a:t>
            </a:r>
          </a:p>
          <a:p>
            <a:pPr lvl="1"/>
            <a:r>
              <a:rPr lang="en-US" dirty="0"/>
              <a:t>10n </a:t>
            </a:r>
            <a:r>
              <a:rPr lang="en-US" sz="2400" dirty="0"/>
              <a:t>→ n</a:t>
            </a:r>
          </a:p>
          <a:p>
            <a:r>
              <a:rPr lang="en-US" dirty="0"/>
              <a:t>“Worst” or largest factor dominates </a:t>
            </a:r>
          </a:p>
          <a:p>
            <a:pPr lvl="1"/>
            <a:r>
              <a:rPr lang="en-US" dirty="0"/>
              <a:t>An algorithm with O(n^2) and O(n) is described as O(n^2)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9784CD6-6187-4896-AB1A-D1EE0D04E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O Notation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55C9DBF-B25F-DCF9-6E1C-77615B22E36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68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diagram of lines and letters">
            <a:extLst>
              <a:ext uri="{FF2B5EF4-FFF2-40B4-BE49-F238E27FC236}">
                <a16:creationId xmlns:a16="http://schemas.microsoft.com/office/drawing/2014/main" id="{E46F6B01-E664-76B0-BBC6-5B1486D450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78" y="1315071"/>
            <a:ext cx="8346597" cy="2683188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0797A46-B14C-9C63-7ED5-1F78523FF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56D5B2-82B0-745C-3465-65C101AFA3F0}"/>
              </a:ext>
            </a:extLst>
          </p:cNvPr>
          <p:cNvSpPr txBox="1"/>
          <p:nvPr/>
        </p:nvSpPr>
        <p:spPr>
          <a:xfrm>
            <a:off x="590365" y="4251706"/>
            <a:ext cx="7195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https://www.geeksforgeeks.org/analysis-algorithms-big-o-analysis/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91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diagram of lines and letters">
            <a:extLst>
              <a:ext uri="{FF2B5EF4-FFF2-40B4-BE49-F238E27FC236}">
                <a16:creationId xmlns:a16="http://schemas.microsoft.com/office/drawing/2014/main" id="{E46F6B01-E664-76B0-BBC6-5B1486D450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78" y="1315071"/>
            <a:ext cx="8346597" cy="2683188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0797A46-B14C-9C63-7ED5-1F78523FF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D53F8D-A971-F1E9-8501-DF1272DA680C}"/>
              </a:ext>
            </a:extLst>
          </p:cNvPr>
          <p:cNvSpPr txBox="1"/>
          <p:nvPr/>
        </p:nvSpPr>
        <p:spPr>
          <a:xfrm>
            <a:off x="448235" y="4182035"/>
            <a:ext cx="8247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Useful to describe Space complexity as well!</a:t>
            </a:r>
          </a:p>
        </p:txBody>
      </p:sp>
    </p:spTree>
    <p:extLst>
      <p:ext uri="{BB962C8B-B14F-4D97-AF65-F5344CB8AC3E}">
        <p14:creationId xmlns:p14="http://schemas.microsoft.com/office/powerpoint/2010/main" val="3763423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B3AC8-3DF9-874C-DC3B-5A769A2B4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179497" cy="3242040"/>
          </a:xfrm>
        </p:spPr>
        <p:txBody>
          <a:bodyPr/>
          <a:lstStyle/>
          <a:p>
            <a:r>
              <a:rPr lang="en-US" dirty="0"/>
              <a:t>Useful for thinking about space complexity as well (memory)</a:t>
            </a:r>
          </a:p>
          <a:p>
            <a:r>
              <a:rPr lang="en-US" dirty="0"/>
              <a:t>Different results for</a:t>
            </a:r>
          </a:p>
          <a:p>
            <a:pPr lvl="1"/>
            <a:r>
              <a:rPr lang="en-US" dirty="0"/>
              <a:t>Best case </a:t>
            </a:r>
          </a:p>
          <a:p>
            <a:pPr lvl="1"/>
            <a:r>
              <a:rPr lang="en-US" dirty="0"/>
              <a:t>Worst case</a:t>
            </a:r>
          </a:p>
          <a:p>
            <a:pPr lvl="1"/>
            <a:r>
              <a:rPr lang="en-US" dirty="0"/>
              <a:t>Average case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A92D4D8-7725-278A-8CFD-21C6D4F1A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O Notation</a:t>
            </a:r>
          </a:p>
        </p:txBody>
      </p:sp>
    </p:spTree>
    <p:extLst>
      <p:ext uri="{BB962C8B-B14F-4D97-AF65-F5344CB8AC3E}">
        <p14:creationId xmlns:p14="http://schemas.microsoft.com/office/powerpoint/2010/main" val="1290734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779F561-5327-C6D8-EE37-C5E5A5BBC2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5173" y="0"/>
            <a:ext cx="5612098" cy="4589485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C10D76F-E6A9-D7EE-42C6-D4DC0BAA26A4}"/>
              </a:ext>
            </a:extLst>
          </p:cNvPr>
          <p:cNvSpPr txBox="1"/>
          <p:nvPr/>
        </p:nvSpPr>
        <p:spPr>
          <a:xfrm>
            <a:off x="1743636" y="4420208"/>
            <a:ext cx="55536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https://www.bigocheatsheet.com/</a:t>
            </a:r>
          </a:p>
        </p:txBody>
      </p:sp>
    </p:spTree>
    <p:extLst>
      <p:ext uri="{BB962C8B-B14F-4D97-AF65-F5344CB8AC3E}">
        <p14:creationId xmlns:p14="http://schemas.microsoft.com/office/powerpoint/2010/main" val="142269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B3AC8-3DF9-874C-DC3B-5A769A2B4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179497" cy="3242040"/>
          </a:xfrm>
        </p:spPr>
        <p:txBody>
          <a:bodyPr/>
          <a:lstStyle/>
          <a:p>
            <a:r>
              <a:rPr lang="en-US" dirty="0"/>
              <a:t>Can be tricky due to different underlying algorithms used in primitives</a:t>
            </a:r>
          </a:p>
          <a:p>
            <a:r>
              <a:rPr lang="en-US" dirty="0"/>
              <a:t>Helpful to reason about it by investigating individual primitives (caveat: idioms)</a:t>
            </a:r>
          </a:p>
          <a:p>
            <a:r>
              <a:rPr lang="en-US" dirty="0"/>
              <a:t>Actually profiling your algorithms against your known datatype/size is the best way to see how it scales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A92D4D8-7725-278A-8CFD-21C6D4F1A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O Notation for APL</a:t>
            </a:r>
          </a:p>
        </p:txBody>
      </p:sp>
    </p:spTree>
    <p:extLst>
      <p:ext uri="{BB962C8B-B14F-4D97-AF65-F5344CB8AC3E}">
        <p14:creationId xmlns:p14="http://schemas.microsoft.com/office/powerpoint/2010/main" val="2609768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2AA1C6-A8C1-AC26-60D8-52084AE7D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820472" cy="68553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PL385 Unicode" panose="020B0709000202000203" pitchFamily="49" charset="0"/>
              </a:rPr>
              <a:t>{</a:t>
            </a:r>
            <a:r>
              <a:rPr lang="en-US" dirty="0">
                <a:solidFill>
                  <a:srgbClr val="00B0F0"/>
                </a:solidFill>
                <a:latin typeface="APL385 Unicode" panose="020B0709000202000203" pitchFamily="49" charset="0"/>
              </a:rPr>
              <a:t>⌈/+\(⊣-~)</a:t>
            </a:r>
            <a:r>
              <a:rPr lang="en-US" dirty="0">
                <a:solidFill>
                  <a:schemeClr val="accent4"/>
                </a:solidFill>
                <a:latin typeface="APL385 Unicode" panose="020B0709000202000203" pitchFamily="49" charset="0"/>
              </a:rPr>
              <a:t>'('</a:t>
            </a:r>
            <a:r>
              <a:rPr lang="en-US" dirty="0">
                <a:solidFill>
                  <a:srgbClr val="00B0F0"/>
                </a:solidFill>
                <a:latin typeface="APL385 Unicode" panose="020B0709000202000203" pitchFamily="49" charset="0"/>
              </a:rPr>
              <a:t>=(</a:t>
            </a:r>
            <a:r>
              <a:rPr lang="en-US" dirty="0">
                <a:latin typeface="APL385 Unicode" panose="020B0709000202000203" pitchFamily="49" charset="0"/>
              </a:rPr>
              <a:t>⍵</a:t>
            </a:r>
            <a:r>
              <a:rPr lang="en-US" dirty="0">
                <a:solidFill>
                  <a:srgbClr val="00B0F0"/>
                </a:solidFill>
                <a:latin typeface="APL385 Unicode" panose="020B0709000202000203" pitchFamily="49" charset="0"/>
              </a:rPr>
              <a:t>∊</a:t>
            </a:r>
            <a:r>
              <a:rPr lang="en-US" dirty="0">
                <a:solidFill>
                  <a:schemeClr val="accent4"/>
                </a:solidFill>
                <a:latin typeface="APL385 Unicode" panose="020B0709000202000203" pitchFamily="49" charset="0"/>
              </a:rPr>
              <a:t>'()'</a:t>
            </a:r>
            <a:r>
              <a:rPr lang="en-US" dirty="0">
                <a:solidFill>
                  <a:srgbClr val="00B0F0"/>
                </a:solidFill>
                <a:latin typeface="APL385 Unicode" panose="020B0709000202000203" pitchFamily="49" charset="0"/>
              </a:rPr>
              <a:t>)/⍵</a:t>
            </a:r>
            <a:r>
              <a:rPr lang="en-US" dirty="0">
                <a:latin typeface="APL385 Unicode" panose="020B0709000202000203" pitchFamily="49" charset="0"/>
              </a:rPr>
              <a:t>}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99A7817-7BE9-4640-577C-4B7349105C45}"/>
              </a:ext>
            </a:extLst>
          </p:cNvPr>
          <p:cNvSpPr txBox="1">
            <a:spLocks/>
          </p:cNvSpPr>
          <p:nvPr/>
        </p:nvSpPr>
        <p:spPr>
          <a:xfrm>
            <a:off x="2085092" y="1044387"/>
            <a:ext cx="1563544" cy="352313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/>
              <a:t>⍺∊⍵</a:t>
            </a:r>
          </a:p>
          <a:p>
            <a:pPr marL="0" indent="0">
              <a:buNone/>
            </a:pPr>
            <a:r>
              <a:rPr lang="en-US" sz="3000" dirty="0"/>
              <a:t>⍺=⍵</a:t>
            </a:r>
          </a:p>
          <a:p>
            <a:pPr marL="0" indent="0">
              <a:buNone/>
            </a:pPr>
            <a:r>
              <a:rPr lang="en-US" sz="3000" dirty="0"/>
              <a:t>⍺/⍵</a:t>
            </a:r>
          </a:p>
          <a:p>
            <a:pPr marL="0" indent="0">
              <a:buNone/>
            </a:pPr>
            <a:r>
              <a:rPr lang="en-US" sz="3000" dirty="0"/>
              <a:t>  ~⍵</a:t>
            </a:r>
          </a:p>
          <a:p>
            <a:pPr marL="0" indent="0">
              <a:buNone/>
            </a:pPr>
            <a:r>
              <a:rPr lang="en-US" sz="3000" dirty="0"/>
              <a:t>⍺-⍵</a:t>
            </a:r>
          </a:p>
          <a:p>
            <a:pPr marL="0" indent="0">
              <a:buNone/>
            </a:pPr>
            <a:r>
              <a:rPr lang="en-US" sz="3000" dirty="0"/>
              <a:t>+\⍵</a:t>
            </a:r>
          </a:p>
          <a:p>
            <a:pPr marL="0" indent="0">
              <a:buNone/>
            </a:pPr>
            <a:r>
              <a:rPr lang="en-US" sz="3000" dirty="0"/>
              <a:t>⌈/⍵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0286BA-08A0-9BBE-8464-16E07355B620}"/>
              </a:ext>
            </a:extLst>
          </p:cNvPr>
          <p:cNvSpPr txBox="1">
            <a:spLocks/>
          </p:cNvSpPr>
          <p:nvPr/>
        </p:nvSpPr>
        <p:spPr>
          <a:xfrm>
            <a:off x="4153299" y="1044387"/>
            <a:ext cx="1651350" cy="34155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O(</a:t>
            </a:r>
            <a:r>
              <a:rPr lang="en-US" sz="2800" dirty="0" err="1"/>
              <a:t>n×m</a:t>
            </a:r>
            <a:r>
              <a:rPr lang="en-US" sz="2800" dirty="0"/>
              <a:t>)</a:t>
            </a:r>
          </a:p>
          <a:p>
            <a:pPr marL="0" indent="0">
              <a:buNone/>
            </a:pPr>
            <a:r>
              <a:rPr lang="en-US" sz="2800" dirty="0"/>
              <a:t>O(n)</a:t>
            </a:r>
          </a:p>
          <a:p>
            <a:pPr marL="0" indent="0">
              <a:buNone/>
            </a:pPr>
            <a:r>
              <a:rPr lang="en-US" sz="2800" dirty="0"/>
              <a:t>O(n)</a:t>
            </a:r>
          </a:p>
          <a:p>
            <a:pPr marL="0" indent="0">
              <a:buNone/>
            </a:pPr>
            <a:r>
              <a:rPr lang="en-US" sz="2800" dirty="0"/>
              <a:t>O(n)</a:t>
            </a:r>
          </a:p>
          <a:p>
            <a:pPr marL="0" indent="0">
              <a:buNone/>
            </a:pPr>
            <a:r>
              <a:rPr lang="en-US" sz="2800" dirty="0"/>
              <a:t>O(n)</a:t>
            </a:r>
          </a:p>
          <a:p>
            <a:pPr marL="0" indent="0">
              <a:buNone/>
            </a:pPr>
            <a:r>
              <a:rPr lang="en-US" sz="2800" dirty="0"/>
              <a:t>O(n^2)</a:t>
            </a:r>
          </a:p>
          <a:p>
            <a:pPr marL="0" indent="0">
              <a:buNone/>
            </a:pPr>
            <a:r>
              <a:rPr lang="en-US" sz="2800" dirty="0"/>
              <a:t>O(n)</a:t>
            </a:r>
          </a:p>
        </p:txBody>
      </p:sp>
    </p:spTree>
    <p:extLst>
      <p:ext uri="{BB962C8B-B14F-4D97-AF65-F5344CB8AC3E}">
        <p14:creationId xmlns:p14="http://schemas.microsoft.com/office/powerpoint/2010/main" val="4034368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2AA1C6-A8C1-AC26-60D8-52084AE7D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820472" cy="68553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PL385 Unicode" panose="020B0709000202000203" pitchFamily="49" charset="0"/>
              </a:rPr>
              <a:t>{</a:t>
            </a:r>
            <a:r>
              <a:rPr lang="en-US" dirty="0">
                <a:solidFill>
                  <a:srgbClr val="00B0F0"/>
                </a:solidFill>
                <a:latin typeface="APL385 Unicode" panose="020B0709000202000203" pitchFamily="49" charset="0"/>
              </a:rPr>
              <a:t>⌈/+\(⊣-~)</a:t>
            </a:r>
            <a:r>
              <a:rPr lang="en-US" dirty="0">
                <a:solidFill>
                  <a:schemeClr val="accent4"/>
                </a:solidFill>
                <a:latin typeface="APL385 Unicode" panose="020B0709000202000203" pitchFamily="49" charset="0"/>
              </a:rPr>
              <a:t>'('</a:t>
            </a:r>
            <a:r>
              <a:rPr lang="en-US" dirty="0">
                <a:solidFill>
                  <a:srgbClr val="00B0F0"/>
                </a:solidFill>
                <a:latin typeface="APL385 Unicode" panose="020B0709000202000203" pitchFamily="49" charset="0"/>
              </a:rPr>
              <a:t>=(</a:t>
            </a:r>
            <a:r>
              <a:rPr lang="en-US" dirty="0">
                <a:latin typeface="APL385 Unicode" panose="020B0709000202000203" pitchFamily="49" charset="0"/>
              </a:rPr>
              <a:t>⍵</a:t>
            </a:r>
            <a:r>
              <a:rPr lang="en-US" dirty="0">
                <a:solidFill>
                  <a:srgbClr val="00B0F0"/>
                </a:solidFill>
                <a:latin typeface="APL385 Unicode" panose="020B0709000202000203" pitchFamily="49" charset="0"/>
              </a:rPr>
              <a:t>∊</a:t>
            </a:r>
            <a:r>
              <a:rPr lang="en-US" dirty="0">
                <a:solidFill>
                  <a:schemeClr val="accent4"/>
                </a:solidFill>
                <a:latin typeface="APL385 Unicode" panose="020B0709000202000203" pitchFamily="49" charset="0"/>
              </a:rPr>
              <a:t>'()'</a:t>
            </a:r>
            <a:r>
              <a:rPr lang="en-US" dirty="0">
                <a:solidFill>
                  <a:srgbClr val="00B0F0"/>
                </a:solidFill>
                <a:latin typeface="APL385 Unicode" panose="020B0709000202000203" pitchFamily="49" charset="0"/>
              </a:rPr>
              <a:t>)/⍵</a:t>
            </a:r>
            <a:r>
              <a:rPr lang="en-US" dirty="0">
                <a:latin typeface="APL385 Unicode" panose="020B0709000202000203" pitchFamily="49" charset="0"/>
              </a:rPr>
              <a:t>}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99A7817-7BE9-4640-577C-4B7349105C45}"/>
              </a:ext>
            </a:extLst>
          </p:cNvPr>
          <p:cNvSpPr txBox="1">
            <a:spLocks/>
          </p:cNvSpPr>
          <p:nvPr/>
        </p:nvSpPr>
        <p:spPr>
          <a:xfrm>
            <a:off x="2085092" y="1044387"/>
            <a:ext cx="1563544" cy="352313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/>
              <a:t>⍺∊⍵</a:t>
            </a:r>
          </a:p>
          <a:p>
            <a:pPr marL="0" indent="0">
              <a:buNone/>
            </a:pPr>
            <a:r>
              <a:rPr lang="en-US" sz="3000" dirty="0"/>
              <a:t>⍺=⍵</a:t>
            </a:r>
          </a:p>
          <a:p>
            <a:pPr marL="0" indent="0">
              <a:buNone/>
            </a:pPr>
            <a:r>
              <a:rPr lang="en-US" sz="3000" dirty="0"/>
              <a:t>⍺/⍵</a:t>
            </a:r>
          </a:p>
          <a:p>
            <a:pPr marL="0" indent="0">
              <a:buNone/>
            </a:pPr>
            <a:r>
              <a:rPr lang="en-US" sz="3000" dirty="0"/>
              <a:t>  ~⍵</a:t>
            </a:r>
          </a:p>
          <a:p>
            <a:pPr marL="0" indent="0">
              <a:buNone/>
            </a:pPr>
            <a:r>
              <a:rPr lang="en-US" sz="3000" dirty="0"/>
              <a:t>⍺-⍵</a:t>
            </a:r>
          </a:p>
          <a:p>
            <a:pPr marL="0" indent="0">
              <a:buNone/>
            </a:pPr>
            <a:r>
              <a:rPr lang="en-US" sz="3000" dirty="0"/>
              <a:t>+\⍵</a:t>
            </a:r>
          </a:p>
          <a:p>
            <a:pPr marL="0" indent="0">
              <a:buNone/>
            </a:pPr>
            <a:r>
              <a:rPr lang="en-US" sz="3000" dirty="0"/>
              <a:t>⌈/⍵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0286BA-08A0-9BBE-8464-16E07355B620}"/>
              </a:ext>
            </a:extLst>
          </p:cNvPr>
          <p:cNvSpPr txBox="1">
            <a:spLocks/>
          </p:cNvSpPr>
          <p:nvPr/>
        </p:nvSpPr>
        <p:spPr>
          <a:xfrm>
            <a:off x="4153299" y="1044387"/>
            <a:ext cx="1651350" cy="34155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O(n)</a:t>
            </a:r>
          </a:p>
          <a:p>
            <a:pPr marL="0" indent="0">
              <a:buNone/>
            </a:pPr>
            <a:r>
              <a:rPr lang="en-US" sz="2800" dirty="0"/>
              <a:t>O(n)</a:t>
            </a:r>
          </a:p>
          <a:p>
            <a:pPr marL="0" indent="0">
              <a:buNone/>
            </a:pPr>
            <a:r>
              <a:rPr lang="en-US" sz="2800" dirty="0"/>
              <a:t>O(n)</a:t>
            </a:r>
          </a:p>
          <a:p>
            <a:pPr marL="0" indent="0">
              <a:buNone/>
            </a:pPr>
            <a:r>
              <a:rPr lang="en-US" sz="2800" dirty="0"/>
              <a:t>O(n)</a:t>
            </a:r>
          </a:p>
          <a:p>
            <a:pPr marL="0" indent="0">
              <a:buNone/>
            </a:pPr>
            <a:r>
              <a:rPr lang="en-US" sz="2800" dirty="0"/>
              <a:t>O(n)</a:t>
            </a:r>
          </a:p>
          <a:p>
            <a:pPr marL="0" indent="0">
              <a:buNone/>
            </a:pPr>
            <a:r>
              <a:rPr lang="en-US" sz="2800" dirty="0"/>
              <a:t>O(n^2)</a:t>
            </a:r>
          </a:p>
          <a:p>
            <a:pPr marL="0" indent="0">
              <a:buNone/>
            </a:pPr>
            <a:r>
              <a:rPr lang="en-US" sz="2800" dirty="0"/>
              <a:t>O(n)</a:t>
            </a:r>
          </a:p>
        </p:txBody>
      </p:sp>
    </p:spTree>
    <p:extLst>
      <p:ext uri="{BB962C8B-B14F-4D97-AF65-F5344CB8AC3E}">
        <p14:creationId xmlns:p14="http://schemas.microsoft.com/office/powerpoint/2010/main" val="3820805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2AA1C6-A8C1-AC26-60D8-52084AE7D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820472" cy="68553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PL385 Unicode" panose="020B0709000202000203" pitchFamily="49" charset="0"/>
              </a:rPr>
              <a:t>{</a:t>
            </a:r>
            <a:r>
              <a:rPr lang="en-US" dirty="0">
                <a:solidFill>
                  <a:srgbClr val="00B0F0"/>
                </a:solidFill>
                <a:latin typeface="APL385 Unicode" panose="020B0709000202000203" pitchFamily="49" charset="0"/>
              </a:rPr>
              <a:t>⌈/+\(⊣-~)</a:t>
            </a:r>
            <a:r>
              <a:rPr lang="en-US" dirty="0">
                <a:solidFill>
                  <a:schemeClr val="accent4"/>
                </a:solidFill>
                <a:latin typeface="APL385 Unicode" panose="020B0709000202000203" pitchFamily="49" charset="0"/>
              </a:rPr>
              <a:t>'('</a:t>
            </a:r>
            <a:r>
              <a:rPr lang="en-US" dirty="0">
                <a:solidFill>
                  <a:srgbClr val="00B0F0"/>
                </a:solidFill>
                <a:latin typeface="APL385 Unicode" panose="020B0709000202000203" pitchFamily="49" charset="0"/>
              </a:rPr>
              <a:t>=(</a:t>
            </a:r>
            <a:r>
              <a:rPr lang="en-US" dirty="0">
                <a:latin typeface="APL385 Unicode" panose="020B0709000202000203" pitchFamily="49" charset="0"/>
              </a:rPr>
              <a:t>⍵</a:t>
            </a:r>
            <a:r>
              <a:rPr lang="en-US" dirty="0">
                <a:solidFill>
                  <a:srgbClr val="00B0F0"/>
                </a:solidFill>
                <a:latin typeface="APL385 Unicode" panose="020B0709000202000203" pitchFamily="49" charset="0"/>
              </a:rPr>
              <a:t>∊</a:t>
            </a:r>
            <a:r>
              <a:rPr lang="en-US" dirty="0">
                <a:solidFill>
                  <a:schemeClr val="accent4"/>
                </a:solidFill>
                <a:latin typeface="APL385 Unicode" panose="020B0709000202000203" pitchFamily="49" charset="0"/>
              </a:rPr>
              <a:t>'()'</a:t>
            </a:r>
            <a:r>
              <a:rPr lang="en-US" dirty="0">
                <a:solidFill>
                  <a:srgbClr val="00B0F0"/>
                </a:solidFill>
                <a:latin typeface="APL385 Unicode" panose="020B0709000202000203" pitchFamily="49" charset="0"/>
              </a:rPr>
              <a:t>)/⍵</a:t>
            </a:r>
            <a:r>
              <a:rPr lang="en-US" dirty="0">
                <a:latin typeface="APL385 Unicode" panose="020B0709000202000203" pitchFamily="49" charset="0"/>
              </a:rPr>
              <a:t>}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99A7817-7BE9-4640-577C-4B7349105C45}"/>
              </a:ext>
            </a:extLst>
          </p:cNvPr>
          <p:cNvSpPr txBox="1">
            <a:spLocks/>
          </p:cNvSpPr>
          <p:nvPr/>
        </p:nvSpPr>
        <p:spPr>
          <a:xfrm>
            <a:off x="2085092" y="1044387"/>
            <a:ext cx="1563544" cy="352313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/>
              <a:t>⍺∊⍵</a:t>
            </a:r>
          </a:p>
          <a:p>
            <a:pPr marL="0" indent="0">
              <a:buNone/>
            </a:pPr>
            <a:r>
              <a:rPr lang="en-US" sz="3000" dirty="0"/>
              <a:t>⍺=⍵</a:t>
            </a:r>
          </a:p>
          <a:p>
            <a:pPr marL="0" indent="0">
              <a:buNone/>
            </a:pPr>
            <a:r>
              <a:rPr lang="en-US" sz="3000" dirty="0"/>
              <a:t>⍺/⍵</a:t>
            </a:r>
          </a:p>
          <a:p>
            <a:pPr marL="0" indent="0">
              <a:buNone/>
            </a:pPr>
            <a:r>
              <a:rPr lang="en-US" sz="3000" dirty="0"/>
              <a:t>  ~⍵</a:t>
            </a:r>
          </a:p>
          <a:p>
            <a:pPr marL="0" indent="0">
              <a:buNone/>
            </a:pPr>
            <a:r>
              <a:rPr lang="en-US" sz="3000" dirty="0"/>
              <a:t>⍺-⍵</a:t>
            </a:r>
          </a:p>
          <a:p>
            <a:pPr marL="0" indent="0">
              <a:buNone/>
            </a:pPr>
            <a:r>
              <a:rPr lang="en-US" sz="3000" dirty="0"/>
              <a:t>+\⍵</a:t>
            </a:r>
          </a:p>
          <a:p>
            <a:pPr marL="0" indent="0">
              <a:buNone/>
            </a:pPr>
            <a:r>
              <a:rPr lang="en-US" sz="3000" dirty="0"/>
              <a:t>⌈/⍵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0286BA-08A0-9BBE-8464-16E07355B620}"/>
              </a:ext>
            </a:extLst>
          </p:cNvPr>
          <p:cNvSpPr txBox="1">
            <a:spLocks/>
          </p:cNvSpPr>
          <p:nvPr/>
        </p:nvSpPr>
        <p:spPr>
          <a:xfrm>
            <a:off x="4153299" y="1044387"/>
            <a:ext cx="1651350" cy="34155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O(n)</a:t>
            </a:r>
          </a:p>
          <a:p>
            <a:pPr marL="0" indent="0">
              <a:buNone/>
            </a:pPr>
            <a:r>
              <a:rPr lang="en-US" sz="2800" dirty="0"/>
              <a:t>O(n)</a:t>
            </a:r>
          </a:p>
          <a:p>
            <a:pPr marL="0" indent="0">
              <a:buNone/>
            </a:pPr>
            <a:r>
              <a:rPr lang="en-US" sz="2800" dirty="0"/>
              <a:t>O(n)</a:t>
            </a:r>
          </a:p>
          <a:p>
            <a:pPr marL="0" indent="0">
              <a:buNone/>
            </a:pPr>
            <a:r>
              <a:rPr lang="en-US" sz="2800" dirty="0"/>
              <a:t>O(n)</a:t>
            </a:r>
          </a:p>
          <a:p>
            <a:pPr marL="0" indent="0">
              <a:buNone/>
            </a:pPr>
            <a:r>
              <a:rPr lang="en-US" sz="2800" dirty="0"/>
              <a:t>O(n)</a:t>
            </a:r>
          </a:p>
          <a:p>
            <a:pPr marL="0" indent="0">
              <a:buNone/>
            </a:pPr>
            <a:r>
              <a:rPr lang="en-US" sz="2800" dirty="0"/>
              <a:t>O(n^2)</a:t>
            </a:r>
          </a:p>
          <a:p>
            <a:pPr marL="0" indent="0">
              <a:buNone/>
            </a:pPr>
            <a:r>
              <a:rPr lang="en-US" sz="2800" dirty="0"/>
              <a:t>O(n)</a:t>
            </a:r>
          </a:p>
        </p:txBody>
      </p:sp>
    </p:spTree>
    <p:extLst>
      <p:ext uri="{BB962C8B-B14F-4D97-AF65-F5344CB8AC3E}">
        <p14:creationId xmlns:p14="http://schemas.microsoft.com/office/powerpoint/2010/main" val="1063947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63968-17A4-A769-D5FC-488964ACA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398833" cy="3242040"/>
          </a:xfrm>
        </p:spPr>
        <p:txBody>
          <a:bodyPr/>
          <a:lstStyle/>
          <a:p>
            <a:r>
              <a:rPr lang="en-US" dirty="0"/>
              <a:t>Clone this repo to follow along with some examples</a:t>
            </a:r>
          </a:p>
          <a:p>
            <a:pPr marL="0" indent="0">
              <a:buNone/>
            </a:pPr>
            <a:r>
              <a:rPr lang="en-US" sz="3200" dirty="0"/>
              <a:t>https://github.com/dyalog-training/2024-SA2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A2B946A-24C9-95EC-E5BF-795003DC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</p:spTree>
    <p:extLst>
      <p:ext uri="{BB962C8B-B14F-4D97-AF65-F5344CB8AC3E}">
        <p14:creationId xmlns:p14="http://schemas.microsoft.com/office/powerpoint/2010/main" val="2720901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2AA1C6-A8C1-AC26-60D8-52084AE7D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820472" cy="68553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PL385 Unicode" panose="020B0709000202000203" pitchFamily="49" charset="0"/>
              </a:rPr>
              <a:t>{</a:t>
            </a:r>
            <a:r>
              <a:rPr lang="en-US" dirty="0">
                <a:solidFill>
                  <a:srgbClr val="00B0F0"/>
                </a:solidFill>
                <a:latin typeface="APL385 Unicode" panose="020B0709000202000203" pitchFamily="49" charset="0"/>
              </a:rPr>
              <a:t>⌈/+\(⊣-~)</a:t>
            </a:r>
            <a:r>
              <a:rPr lang="en-US" dirty="0">
                <a:solidFill>
                  <a:schemeClr val="accent4"/>
                </a:solidFill>
                <a:latin typeface="APL385 Unicode" panose="020B0709000202000203" pitchFamily="49" charset="0"/>
              </a:rPr>
              <a:t>'('</a:t>
            </a:r>
            <a:r>
              <a:rPr lang="en-US" dirty="0">
                <a:solidFill>
                  <a:srgbClr val="00B0F0"/>
                </a:solidFill>
                <a:latin typeface="APL385 Unicode" panose="020B0709000202000203" pitchFamily="49" charset="0"/>
              </a:rPr>
              <a:t>=(</a:t>
            </a:r>
            <a:r>
              <a:rPr lang="en-US" dirty="0">
                <a:latin typeface="APL385 Unicode" panose="020B0709000202000203" pitchFamily="49" charset="0"/>
              </a:rPr>
              <a:t>⍵</a:t>
            </a:r>
            <a:r>
              <a:rPr lang="en-US" dirty="0">
                <a:solidFill>
                  <a:srgbClr val="00B0F0"/>
                </a:solidFill>
                <a:latin typeface="APL385 Unicode" panose="020B0709000202000203" pitchFamily="49" charset="0"/>
              </a:rPr>
              <a:t>∊</a:t>
            </a:r>
            <a:r>
              <a:rPr lang="en-US" dirty="0">
                <a:solidFill>
                  <a:schemeClr val="accent4"/>
                </a:solidFill>
                <a:latin typeface="APL385 Unicode" panose="020B0709000202000203" pitchFamily="49" charset="0"/>
              </a:rPr>
              <a:t>'()'</a:t>
            </a:r>
            <a:r>
              <a:rPr lang="en-US" dirty="0">
                <a:solidFill>
                  <a:srgbClr val="00B0F0"/>
                </a:solidFill>
                <a:latin typeface="APL385 Unicode" panose="020B0709000202000203" pitchFamily="49" charset="0"/>
              </a:rPr>
              <a:t>)/⍵</a:t>
            </a:r>
            <a:r>
              <a:rPr lang="en-US" dirty="0">
                <a:latin typeface="APL385 Unicode" panose="020B0709000202000203" pitchFamily="49" charset="0"/>
              </a:rPr>
              <a:t>}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99A7817-7BE9-4640-577C-4B7349105C45}"/>
              </a:ext>
            </a:extLst>
          </p:cNvPr>
          <p:cNvSpPr txBox="1">
            <a:spLocks/>
          </p:cNvSpPr>
          <p:nvPr/>
        </p:nvSpPr>
        <p:spPr>
          <a:xfrm>
            <a:off x="2085092" y="1044387"/>
            <a:ext cx="1563544" cy="352313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/>
              <a:t>⍺∊⍵</a:t>
            </a:r>
          </a:p>
          <a:p>
            <a:pPr marL="0" indent="0">
              <a:buNone/>
            </a:pPr>
            <a:r>
              <a:rPr lang="en-US" sz="3000" dirty="0"/>
              <a:t>⍺=⍵</a:t>
            </a:r>
          </a:p>
          <a:p>
            <a:pPr marL="0" indent="0">
              <a:buNone/>
            </a:pPr>
            <a:r>
              <a:rPr lang="en-US" sz="3000" dirty="0"/>
              <a:t>⍺/⍵</a:t>
            </a:r>
          </a:p>
          <a:p>
            <a:pPr marL="0" indent="0">
              <a:buNone/>
            </a:pPr>
            <a:r>
              <a:rPr lang="en-US" sz="3000" dirty="0"/>
              <a:t>  ~⍵</a:t>
            </a:r>
          </a:p>
          <a:p>
            <a:pPr marL="0" indent="0">
              <a:buNone/>
            </a:pPr>
            <a:r>
              <a:rPr lang="en-US" sz="3000" dirty="0"/>
              <a:t>⍺-⍵</a:t>
            </a:r>
          </a:p>
          <a:p>
            <a:pPr marL="0" indent="0">
              <a:buNone/>
            </a:pPr>
            <a:r>
              <a:rPr lang="en-US" sz="3000" dirty="0"/>
              <a:t>+\⍵</a:t>
            </a:r>
          </a:p>
          <a:p>
            <a:pPr marL="0" indent="0">
              <a:buNone/>
            </a:pPr>
            <a:r>
              <a:rPr lang="en-US" sz="3000" dirty="0"/>
              <a:t>⌈/⍵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0286BA-08A0-9BBE-8464-16E07355B620}"/>
              </a:ext>
            </a:extLst>
          </p:cNvPr>
          <p:cNvSpPr txBox="1">
            <a:spLocks/>
          </p:cNvSpPr>
          <p:nvPr/>
        </p:nvSpPr>
        <p:spPr>
          <a:xfrm>
            <a:off x="4153299" y="1044387"/>
            <a:ext cx="1651350" cy="34155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O(n)</a:t>
            </a:r>
          </a:p>
          <a:p>
            <a:pPr marL="0" indent="0">
              <a:buNone/>
            </a:pPr>
            <a:r>
              <a:rPr lang="en-US" sz="2800" dirty="0"/>
              <a:t>O(n)</a:t>
            </a:r>
          </a:p>
          <a:p>
            <a:pPr marL="0" indent="0">
              <a:buNone/>
            </a:pPr>
            <a:r>
              <a:rPr lang="en-US" sz="2800" dirty="0"/>
              <a:t>O(n)</a:t>
            </a:r>
          </a:p>
          <a:p>
            <a:pPr marL="0" indent="0">
              <a:buNone/>
            </a:pPr>
            <a:r>
              <a:rPr lang="en-US" sz="2800" dirty="0"/>
              <a:t>O(n)</a:t>
            </a:r>
          </a:p>
          <a:p>
            <a:pPr marL="0" indent="0">
              <a:buNone/>
            </a:pPr>
            <a:r>
              <a:rPr lang="en-US" sz="2800" dirty="0"/>
              <a:t>O(n)</a:t>
            </a:r>
          </a:p>
          <a:p>
            <a:pPr marL="0" indent="0">
              <a:buNone/>
            </a:pPr>
            <a:r>
              <a:rPr lang="en-US" sz="2800" dirty="0"/>
              <a:t>O(n)</a:t>
            </a:r>
          </a:p>
          <a:p>
            <a:pPr marL="0" indent="0">
              <a:buNone/>
            </a:pPr>
            <a:r>
              <a:rPr lang="en-US" sz="2800" dirty="0"/>
              <a:t>O(n)</a:t>
            </a:r>
          </a:p>
        </p:txBody>
      </p:sp>
    </p:spTree>
    <p:extLst>
      <p:ext uri="{BB962C8B-B14F-4D97-AF65-F5344CB8AC3E}">
        <p14:creationId xmlns:p14="http://schemas.microsoft.com/office/powerpoint/2010/main" val="3531733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88FAE-8456-1F7C-9999-027777976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461885" cy="3242040"/>
          </a:xfrm>
        </p:spPr>
        <p:txBody>
          <a:bodyPr/>
          <a:lstStyle/>
          <a:p>
            <a:r>
              <a:rPr lang="en-US" dirty="0"/>
              <a:t>Write your own </a:t>
            </a:r>
            <a:r>
              <a:rPr lang="en-US" dirty="0" err="1"/>
              <a:t>Pdepth</a:t>
            </a:r>
            <a:r>
              <a:rPr lang="en-US" dirty="0"/>
              <a:t> function, and let’s compare times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85CE45-FF10-69E2-DD04-D1BBF178E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</a:t>
            </a:r>
            <a:r>
              <a:rPr lang="en-US" dirty="0" err="1"/>
              <a:t>PDepth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804AD9C-1E45-4714-1F87-D8D72C88DDA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19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7FE771-C60C-F8D5-7571-524A88D39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/>
              <a:t>Aim for 2× faster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  ]runtime -c "expr1" "expr2"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-50%    2× faster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+100%   2× slower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EC0A8C4-0215-3EF3-0D71-D6AB0F4CF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CEDA66-391A-D88E-3FBD-0A6D8019106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9541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7FE771-C60C-F8D5-7571-524A88D39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/>
              <a:t>Try this now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  ]runtime -c "⎕DL 0.3" "⎕DL 0.6“</a:t>
            </a:r>
          </a:p>
          <a:p>
            <a:pPr marL="0" indent="0"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sz="1600" dirty="0">
                <a:latin typeface="APL385 Unicode" panose="020B0709000202000203" pitchFamily="49" charset="0"/>
              </a:rPr>
              <a:t>  ⎕dl 0.3 → 3.1E¯1 |   0% ⎕⎕⎕⎕⎕⎕⎕⎕⎕⎕⎕⎕⎕⎕⎕⎕⎕⎕⎕⎕                     </a:t>
            </a:r>
          </a:p>
          <a:p>
            <a:pPr marL="0" indent="0">
              <a:buNone/>
            </a:pPr>
            <a:r>
              <a:rPr lang="en-GB" sz="1600" dirty="0">
                <a:latin typeface="APL385 Unicode" panose="020B0709000202000203" pitchFamily="49" charset="0"/>
              </a:rPr>
              <a:t>* ⎕dl 0.6 → 6.1E¯1 | +96% ⎕⎕⎕⎕⎕⎕⎕⎕⎕⎕⎕⎕⎕⎕⎕⎕⎕⎕⎕⎕⎕⎕⎕⎕⎕⎕⎕⎕⎕⎕⎕⎕⎕⎕⎕⎕⎕⎕⎕⎕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EC0A8C4-0215-3EF3-0D71-D6AB0F4CF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CEDA66-391A-D88E-3FBD-0A6D8019106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76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collage of different colors and shapes&#10;&#10;Description automatically generated">
            <a:extLst>
              <a:ext uri="{FF2B5EF4-FFF2-40B4-BE49-F238E27FC236}">
                <a16:creationId xmlns:a16="http://schemas.microsoft.com/office/drawing/2014/main" id="{083512DE-9FE0-787F-655D-4FD158793EE9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603" y="1229413"/>
            <a:ext cx="4830856" cy="3283513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D1634E-3452-2445-90CD-7D29F101E7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3527" y="1264925"/>
                <a:ext cx="3580601" cy="324204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=0,  </m:t>
                      </m:r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D1634E-3452-2445-90CD-7D29F101E7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7" y="1264925"/>
                <a:ext cx="3580601" cy="3242040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11C448DD-D9BF-08D4-8A32-24D565556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Fibonacci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BC838F-B463-6660-F3E7-4201DE816EBD}"/>
              </a:ext>
            </a:extLst>
          </p:cNvPr>
          <p:cNvSpPr txBox="1"/>
          <p:nvPr/>
        </p:nvSpPr>
        <p:spPr>
          <a:xfrm>
            <a:off x="1757778" y="4425801"/>
            <a:ext cx="7701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https://www.sciencedirect.com/science/article/pii/S240584402303387X</a:t>
            </a:r>
          </a:p>
        </p:txBody>
      </p:sp>
    </p:spTree>
    <p:extLst>
      <p:ext uri="{BB962C8B-B14F-4D97-AF65-F5344CB8AC3E}">
        <p14:creationId xmlns:p14="http://schemas.microsoft.com/office/powerpoint/2010/main" val="4345442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>
            <a:extLst>
              <a:ext uri="{FF2B5EF4-FFF2-40B4-BE49-F238E27FC236}">
                <a16:creationId xmlns:a16="http://schemas.microsoft.com/office/drawing/2014/main" id="{F7BB9F57-2674-2E2B-B90C-3606526DE7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12834" y="37071"/>
            <a:ext cx="7918333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 err="1">
                <a:solidFill>
                  <a:srgbClr val="000000"/>
                </a:solidFill>
                <a:latin typeface="APL385 Unicode" panose="020B0709000202000203" pitchFamily="49" charset="0"/>
              </a:rPr>
              <a:t>fibRec</a:t>
            </a:r>
            <a:r>
              <a:rPr lang="en-US" altLang="en-US" sz="1400" dirty="0">
                <a:solidFill>
                  <a:srgbClr val="000000"/>
                </a:solidFill>
                <a:latin typeface="APL385 Unicode" panose="020B0709000202000203" pitchFamily="49" charset="0"/>
              </a:rPr>
              <a:t>←{               ⍝ Tail-recursive Fibonacci.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solidFill>
                  <a:srgbClr val="000000"/>
                </a:solidFill>
                <a:latin typeface="APL385 Unicode" panose="020B0709000202000203" pitchFamily="49" charset="0"/>
              </a:rPr>
              <a:t>    ⍺←0 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solidFill>
                  <a:srgbClr val="000000"/>
                </a:solidFill>
                <a:latin typeface="APL385 Unicode" panose="020B0709000202000203" pitchFamily="49" charset="0"/>
              </a:rPr>
              <a:t>    ⍵=0:⍬⍴⍺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solidFill>
                  <a:srgbClr val="000000"/>
                </a:solidFill>
                <a:latin typeface="APL385 Unicode" panose="020B0709000202000203" pitchFamily="49" charset="0"/>
              </a:rPr>
              <a:t>    (1↓⍺,+/⍺)∇ ⍵-1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solidFill>
                  <a:srgbClr val="000000"/>
                </a:solidFill>
                <a:latin typeface="APL385 Unicode" panose="020B0709000202000203" pitchFamily="49" charset="0"/>
              </a:rPr>
              <a:t>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PL385 Unicode" panose="020B0709000202000203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The following function illustrates the relationship between the Fibonacci sequence and rational approximations to the "golden mean" (Phi). 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fib←{1∧+∘÷/0,⍵/1}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│ │   └───── continued fraction: 0 1 1 1 ...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│ └───────── approximation to Phi-1: 0 1 0.5 0.666 ...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└─────────── numerator of rational: 0 1 1 2 3 5 8 13 21 34 ...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dirty="0">
              <a:solidFill>
                <a:srgbClr val="000000"/>
              </a:solidFill>
              <a:latin typeface="APL385 Unicode" panose="020B0709000202000203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solidFill>
                  <a:srgbClr val="000000"/>
                </a:solidFill>
                <a:latin typeface="APL385 Unicode" panose="020B0709000202000203" pitchFamily="49" charset="0"/>
              </a:rPr>
              <a:t>fib ← (+.!∘⌽⍨⍳)       ⍝ Sum of binomial coefficients (Jay Foad)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B649558-BFA6-C1B4-747F-9A6242D604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727" y="3735205"/>
            <a:ext cx="5734547" cy="86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95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80F35D-8CDD-8B34-AF1C-4FB21F03C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In simple terms, simple arrays in memory: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[shape…], [elements in ravel order…]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8EF0E1-0A61-2908-8809-BE611C20B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Array Model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0110E0-CDD0-08F1-40C9-FAA075BE3AD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7778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80F35D-8CDD-8B34-AF1C-4FB21F03C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In simple terms, simple arrays in memory: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2 3 4 ABCDEFGHIJKLMNOPQRSTUVWX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8EF0E1-0A61-2908-8809-BE611C20B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Array Model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0110E0-CDD0-08F1-40C9-FAA075BE3AD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3536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80F35D-8CDD-8B34-AF1C-4FB21F03C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In simple terms, simple arrays in memory: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2 3 4 ABCDEFGHIJKLMNOPQRSTUVWX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8EF0E1-0A61-2908-8809-BE611C20B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Array Model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0110E0-CDD0-08F1-40C9-FAA075BE3AD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73B32F-6A5C-16C8-7BC3-BE61C6FBAF07}"/>
              </a:ext>
            </a:extLst>
          </p:cNvPr>
          <p:cNvSpPr txBox="1"/>
          <p:nvPr/>
        </p:nvSpPr>
        <p:spPr>
          <a:xfrm>
            <a:off x="7160342" y="1659335"/>
            <a:ext cx="13494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ABCD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EFGH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IJKL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MNOP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QRST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UVWX </a:t>
            </a:r>
          </a:p>
        </p:txBody>
      </p:sp>
    </p:spTree>
    <p:extLst>
      <p:ext uri="{BB962C8B-B14F-4D97-AF65-F5344CB8AC3E}">
        <p14:creationId xmlns:p14="http://schemas.microsoft.com/office/powerpoint/2010/main" val="13736536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80F35D-8CDD-8B34-AF1C-4FB21F03C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In simple terms, </a:t>
            </a:r>
            <a:r>
              <a:rPr lang="en-GB" b="1" dirty="0"/>
              <a:t>nested arrays</a:t>
            </a:r>
            <a:r>
              <a:rPr lang="en-GB" dirty="0"/>
              <a:t> in memory: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8EF0E1-0A61-2908-8809-BE611C20B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Array Model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0110E0-CDD0-08F1-40C9-FAA075BE3AD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3E3C84-438E-4F11-1B8B-6C5D0340D253}"/>
              </a:ext>
            </a:extLst>
          </p:cNvPr>
          <p:cNvSpPr txBox="1"/>
          <p:nvPr/>
        </p:nvSpPr>
        <p:spPr>
          <a:xfrm>
            <a:off x="435078" y="1981815"/>
            <a:ext cx="239039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┌────┬────┬────┐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│ABCD│EFGH│IJKL│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├────┼────┼────┤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│MNOP│QRST│UVWX│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└────┴────┴────┘</a:t>
            </a:r>
          </a:p>
        </p:txBody>
      </p:sp>
    </p:spTree>
    <p:extLst>
      <p:ext uri="{BB962C8B-B14F-4D97-AF65-F5344CB8AC3E}">
        <p14:creationId xmlns:p14="http://schemas.microsoft.com/office/powerpoint/2010/main" val="513799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3DFF8-51FB-C4E9-9BAF-59A1CD3BD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2072148"/>
            <a:ext cx="8510757" cy="24348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000" dirty="0"/>
              <a:t>🕒=💰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5602A2-E7EB-C8D1-70FC-ADD8C0159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does it matter?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63FB2A-D463-1A5A-31E9-C6DEBDFBE0F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0442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80F35D-8CDD-8B34-AF1C-4FB21F03C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In simple terms, </a:t>
            </a:r>
            <a:r>
              <a:rPr lang="en-GB" b="1" dirty="0"/>
              <a:t>nested arrays</a:t>
            </a:r>
            <a:r>
              <a:rPr lang="en-GB" dirty="0"/>
              <a:t> in memory: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8EF0E1-0A61-2908-8809-BE611C20B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Array Model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0110E0-CDD0-08F1-40C9-FAA075BE3AD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866C9374-5F81-2319-54FC-1F85CE9A9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23" y="2015600"/>
            <a:ext cx="6666271" cy="270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123FCD-DA22-5B17-3910-21B0FB59A555}"/>
              </a:ext>
            </a:extLst>
          </p:cNvPr>
          <p:cNvSpPr txBox="1"/>
          <p:nvPr/>
        </p:nvSpPr>
        <p:spPr>
          <a:xfrm>
            <a:off x="4203291" y="12035"/>
            <a:ext cx="239039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┌────┬────┬────┐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│ABCD│EFGH│IJKL│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├────┼────┼────┤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│MNOP│QRST│UVWX│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└────┴────┴────┘</a:t>
            </a:r>
          </a:p>
        </p:txBody>
      </p:sp>
    </p:spTree>
    <p:extLst>
      <p:ext uri="{BB962C8B-B14F-4D97-AF65-F5344CB8AC3E}">
        <p14:creationId xmlns:p14="http://schemas.microsoft.com/office/powerpoint/2010/main" val="9324832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D5D75D-CBC4-73FD-F63B-4E29B953A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Use flat arrays where possible</a:t>
            </a:r>
          </a:p>
          <a:p>
            <a:r>
              <a:rPr lang="en-GB" dirty="0"/>
              <a:t>Vectors, unless utilising shape as part of computation</a:t>
            </a:r>
          </a:p>
          <a:p>
            <a:r>
              <a:rPr lang="en-GB" dirty="0"/>
              <a:t>Fewer, larger nests are better than many small nests</a:t>
            </a:r>
          </a:p>
          <a:p>
            <a:r>
              <a:rPr lang="en-GB" dirty="0"/>
              <a:t>Work on rows rather than columns (last axis principle)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944A2E-A2D4-C2C4-C937-2AA599AC1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Techniques for Array Performance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1BC60A-5159-F3A3-CB64-74F8EEDD3DC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3690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BED94F-A2EC-AE0A-B0F1-6F91894FE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Sometimes easier to reason over individual units</a:t>
            </a:r>
          </a:p>
          <a:p>
            <a:pPr marL="0" indent="0">
              <a:buNone/>
            </a:pPr>
            <a:r>
              <a:rPr lang="en-GB" dirty="0"/>
              <a:t>	(scalar-scalar, row-row, scalar-list, matrix-matrix etc.) </a:t>
            </a:r>
          </a:p>
          <a:p>
            <a:pPr marL="0" indent="0">
              <a:buNone/>
            </a:pPr>
            <a:r>
              <a:rPr lang="en-GB" dirty="0"/>
              <a:t>then loop over whole data set.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In APL, it is faster to apply fewer primitives to larger sets of data.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418914-C5DE-DC7D-7768-B19858B27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Move Loops Inside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32597A-F297-4538-8A02-984167D7C5C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2038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E45A2E-738D-4999-6887-2F90556F00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Write equivalent functions using flat array techniques.</a:t>
            </a:r>
          </a:p>
          <a:p>
            <a:pPr marL="0" indent="0"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1. {∊⍵↑¨1}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2. {+/¨⍺⊂⍵}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3. {⊃(⊣,' ',⊢)/⍺↑' '(≠⊆⊢)⍵}</a:t>
            </a:r>
            <a:endParaRPr lang="en-GB" dirty="0"/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4. {⊃(⊣,' ',⊢)/⌽¨' '(≠⊆⊢)⍵}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D5F547-80C0-4AD1-3645-B7E94555C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02B7AF-41DE-11CF-8E88-0477A64B8D5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69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E45A2E-738D-4999-6887-2F90556F00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trike="sngStrike" dirty="0"/>
              <a:t>Write equivalent functions using flat array techniques.</a:t>
            </a:r>
          </a:p>
          <a:p>
            <a:pPr marL="0" indent="0">
              <a:buNone/>
            </a:pPr>
            <a:r>
              <a:rPr lang="en-GB" dirty="0"/>
              <a:t>Use </a:t>
            </a:r>
            <a:r>
              <a:rPr lang="en-GB" dirty="0" err="1"/>
              <a:t>APLCart</a:t>
            </a:r>
            <a:r>
              <a:rPr lang="en-GB" dirty="0"/>
              <a:t> to find flat array equivalents.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1. {∊⍵↑¨1}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2. {+/¨⍺⊂⍵}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3. {⊃(⊣,' ',⊢)/⍺↑' '(≠⊆⊢)⍵}</a:t>
            </a:r>
            <a:endParaRPr lang="en-GB" dirty="0"/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4. {⊃(⊣,' ',⊢)/⌽¨' '(≠⊆⊢)⍵}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D5F547-80C0-4AD1-3645-B7E94555C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02B7AF-41DE-11CF-8E88-0477A64B8D5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4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F4E0D4-6C7A-E6B0-6A1A-3C2303DFB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7↑w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┌──┬────┬──┬─────┬────┬───┬─────┐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│</a:t>
            </a:r>
            <a:r>
              <a:rPr lang="en-GB" dirty="0" err="1">
                <a:latin typeface="APL385 Unicode" panose="020B0709000202000203" pitchFamily="49" charset="0"/>
              </a:rPr>
              <a:t>of│lots│of│words│some│are│words</a:t>
            </a:r>
            <a:r>
              <a:rPr lang="en-GB" dirty="0">
                <a:latin typeface="APL385 Unicode" panose="020B0709000202000203" pitchFamily="49" charset="0"/>
              </a:rPr>
              <a:t>│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└──┴────┴──┴─────┴────┴───┴─────┘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≢w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10000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]runtime -c "w[⍋w]" "w[⍋↑w]"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                                                           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GB" sz="1900" dirty="0">
                <a:latin typeface="APL385 Unicode" panose="020B0709000202000203" pitchFamily="49" charset="0"/>
              </a:rPr>
              <a:t>  w[⍋w]  → 3.5E¯3 |   0% ⎕⎕⎕⎕⎕⎕⎕⎕⎕⎕⎕⎕⎕⎕⎕⎕⎕⎕⎕⎕⎕⎕⎕⎕⎕⎕⎕⎕⎕⎕⎕⎕⎕⎕⎕⎕⎕⎕⎕⎕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GB" sz="1900" dirty="0">
                <a:latin typeface="APL385 Unicode" panose="020B0709000202000203" pitchFamily="49" charset="0"/>
              </a:rPr>
              <a:t>  w[⍋↑w] → 1.5E¯3 | -56% ⎕⎕⎕⎕⎕⎕⎕⎕⎕⎕⎕⎕⎕⎕⎕⎕⎕⎕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566BAB-C8DA-69A8-E793-D7921BF6F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Mix nested vectors (sometimes)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78F75D-7968-B56C-5F21-A0FDCFEF8D0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2107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F4E0D4-6C7A-E6B0-6A1A-3C2303DFB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w⍳'here</a:t>
            </a:r>
            <a:r>
              <a:rPr lang="en-GB" dirty="0">
                <a:latin typeface="APL385 Unicode" panose="020B0709000202000203" pitchFamily="49" charset="0"/>
              </a:rPr>
              <a:t>' 'words' 'are' 'easy'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20 4 6 8</a:t>
            </a:r>
          </a:p>
          <a:p>
            <a:pPr marL="0" indent="0">
              <a:spcAft>
                <a:spcPts val="30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w⍳⍥↑'here' 'words' 'are' 'easy'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20 4 6 8</a:t>
            </a:r>
          </a:p>
          <a:p>
            <a:pPr marL="0" indent="0">
              <a:spcAft>
                <a:spcPts val="30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GB" sz="1200" dirty="0">
                <a:latin typeface="APL385 Unicode" panose="020B0709000202000203" pitchFamily="49" charset="0"/>
              </a:rPr>
              <a:t>      ]runtime -c "</a:t>
            </a:r>
            <a:r>
              <a:rPr lang="en-GB" sz="1200" dirty="0" err="1">
                <a:latin typeface="APL385 Unicode" panose="020B0709000202000203" pitchFamily="49" charset="0"/>
              </a:rPr>
              <a:t>w⍳'here</a:t>
            </a:r>
            <a:r>
              <a:rPr lang="en-GB" sz="1200" dirty="0">
                <a:latin typeface="APL385 Unicode" panose="020B0709000202000203" pitchFamily="49" charset="0"/>
              </a:rPr>
              <a:t>' 'words' 'are' 'easy'" "w⍳⍥↑'here' 'words' 'are' 'easy'"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GB" sz="1200" dirty="0">
                <a:latin typeface="APL385 Unicode" panose="020B0709000202000203" pitchFamily="49" charset="0"/>
              </a:rPr>
              <a:t>                                                                                          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GB" sz="1200" dirty="0">
                <a:latin typeface="APL385 Unicode" panose="020B0709000202000203" pitchFamily="49" charset="0"/>
              </a:rPr>
              <a:t>  </a:t>
            </a:r>
            <a:r>
              <a:rPr lang="en-GB" sz="1200" dirty="0" err="1">
                <a:latin typeface="APL385 Unicode" panose="020B0709000202000203" pitchFamily="49" charset="0"/>
              </a:rPr>
              <a:t>w⍳'here</a:t>
            </a:r>
            <a:r>
              <a:rPr lang="en-GB" sz="1200" dirty="0">
                <a:latin typeface="APL385 Unicode" panose="020B0709000202000203" pitchFamily="49" charset="0"/>
              </a:rPr>
              <a:t>' 'words' 'are' 'easy'   → 3.0E¯4 |   0% ⎕⎕⎕⎕⎕⎕⎕⎕⎕⎕⎕⎕⎕⎕⎕⎕⎕⎕⎕⎕⎕⎕⎕⎕⎕⎕⎕⎕⎕⎕⎕⎕⎕⎕⎕⎕⎕⎕⎕⎕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GB" sz="1200" dirty="0">
                <a:latin typeface="APL385 Unicode" panose="020B0709000202000203" pitchFamily="49" charset="0"/>
              </a:rPr>
              <a:t>  w⍳⍥↑'here' 'words' 'are' 'easy' → 1.3E¯4 | -57% ⎕⎕⎕⎕⎕⎕⎕⎕⎕⎕⎕⎕⎕⎕⎕⎕⎕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566BAB-C8DA-69A8-E793-D7921BF6F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Mix nested vectors (sometimes)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78F75D-7968-B56C-5F21-A0FDCFEF8D0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9775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584D3E-699C-EC6E-84A7-8C281517A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 ⎕CT←0 before doing lookups on floats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ACA8ED-7C06-A1F2-8F01-91AB695C3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 for searching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5F8F3B-220F-673B-789A-757803E64EF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2780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399FB2-2F4A-8BD2-F000-06C3402A382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⎕DR</a:t>
            </a:r>
          </a:p>
          <a:p>
            <a:r>
              <a:rPr lang="en-US" dirty="0"/>
              <a:t>*On classic, characters are different</a:t>
            </a:r>
          </a:p>
          <a:p>
            <a:endParaRPr lang="en-US" dirty="0"/>
          </a:p>
          <a:p>
            <a:r>
              <a:rPr lang="en-US" dirty="0"/>
              <a:t>82 for 8 bit char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6867D98-DFBA-1C39-AD42-1AA470BCB4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9848792"/>
              </p:ext>
            </p:extLst>
          </p:nvPr>
        </p:nvGraphicFramePr>
        <p:xfrm>
          <a:off x="452249" y="953192"/>
          <a:ext cx="5625822" cy="3607166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1500219">
                  <a:extLst>
                    <a:ext uri="{9D8B030D-6E8A-4147-A177-3AD203B41FA5}">
                      <a16:colId xmlns:a16="http://schemas.microsoft.com/office/drawing/2014/main" val="2174381158"/>
                    </a:ext>
                  </a:extLst>
                </a:gridCol>
                <a:gridCol w="4125603">
                  <a:extLst>
                    <a:ext uri="{9D8B030D-6E8A-4147-A177-3AD203B41FA5}">
                      <a16:colId xmlns:a16="http://schemas.microsoft.com/office/drawing/2014/main" val="106368019"/>
                    </a:ext>
                  </a:extLst>
                </a:gridCol>
              </a:tblGrid>
              <a:tr h="2781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Value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Data Type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val="3067208662"/>
                  </a:ext>
                </a:extLst>
              </a:tr>
              <a:tr h="2781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11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1 bit Boolean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val="3212699680"/>
                  </a:ext>
                </a:extLst>
              </a:tr>
              <a:tr h="2781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80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8 bits character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val="1215755905"/>
                  </a:ext>
                </a:extLst>
              </a:tr>
              <a:tr h="2781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83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8 bits signed integer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val="2707781870"/>
                  </a:ext>
                </a:extLst>
              </a:tr>
              <a:tr h="2781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160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16 bits character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val="2142321368"/>
                  </a:ext>
                </a:extLst>
              </a:tr>
              <a:tr h="2781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163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16 bits signed integer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val="3550598409"/>
                  </a:ext>
                </a:extLst>
              </a:tr>
              <a:tr h="2781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320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32 bits character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val="37370747"/>
                  </a:ext>
                </a:extLst>
              </a:tr>
              <a:tr h="2781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323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32 bits signed  integer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val="2252508058"/>
                  </a:ext>
                </a:extLst>
              </a:tr>
              <a:tr h="54773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326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Pointer (32-bit or 64-bit as appropriate)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val="3520311679"/>
                  </a:ext>
                </a:extLst>
              </a:tr>
              <a:tr h="2781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645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64 bits Floating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val="3851476702"/>
                  </a:ext>
                </a:extLst>
              </a:tr>
              <a:tr h="2781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1287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128 bits Decimal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val="131486012"/>
                  </a:ext>
                </a:extLst>
              </a:tr>
              <a:tr h="2781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>
                          <a:effectLst/>
                        </a:rPr>
                        <a:t>1289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128 bits Complex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val="1242044939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CC43E4BC-8753-A579-49A1-67545F6E1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the size of your data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599A9DD-1CCF-DD1B-78C9-BA4DD538EC6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097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B988D-DD8C-CEF0-839A-6F5B3049A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322932" cy="3242040"/>
          </a:xfrm>
        </p:spPr>
        <p:txBody>
          <a:bodyPr/>
          <a:lstStyle/>
          <a:p>
            <a:r>
              <a:rPr lang="en-US" dirty="0"/>
              <a:t>Come up with an expression to determine if a vector of items is a Character Array or not</a:t>
            </a:r>
          </a:p>
          <a:p>
            <a:r>
              <a:rPr lang="en-US" dirty="0"/>
              <a:t>First, create a random vector of random characters and numbers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79EBFB-112D-6CC0-C7BA-6652829BB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6DD2CB-5492-3324-E8B5-2D6009FEA8D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852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457B4-A652-1A7E-C6BF-CEFB6F0E6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125708" cy="3242040"/>
          </a:xfrm>
        </p:spPr>
        <p:txBody>
          <a:bodyPr/>
          <a:lstStyle/>
          <a:p>
            <a:r>
              <a:rPr lang="en-US" dirty="0"/>
              <a:t>A balance between memory and time of program execution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C6DE9E2-3E89-123C-E530-111F06C59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E7D1AC7-9F91-81E3-51F9-519E350BA76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1737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A833A-59F3-3F85-21A5-11D61748D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56014" cy="3242040"/>
          </a:xfrm>
        </p:spPr>
        <p:txBody>
          <a:bodyPr/>
          <a:lstStyle/>
          <a:p>
            <a:r>
              <a:rPr lang="en-US" dirty="0"/>
              <a:t>Create a variable that has a billion numbers between 0-1</a:t>
            </a:r>
          </a:p>
          <a:p>
            <a:pPr lvl="1"/>
            <a:r>
              <a:rPr lang="en-US" dirty="0"/>
              <a:t>Hint: test your code on a smaller size first! </a:t>
            </a:r>
          </a:p>
          <a:p>
            <a:r>
              <a:rPr lang="en-US" dirty="0"/>
              <a:t>What’s the size of your variable, and how much memory does each element take?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3BAA99E-9F61-CEB1-7DF5-82C54856F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A billion bools</a:t>
            </a:r>
          </a:p>
        </p:txBody>
      </p:sp>
    </p:spTree>
    <p:extLst>
      <p:ext uri="{BB962C8B-B14F-4D97-AF65-F5344CB8AC3E}">
        <p14:creationId xmlns:p14="http://schemas.microsoft.com/office/powerpoint/2010/main" val="6525350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AE313-9AD2-CEF4-7593-18C3011C6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161567" cy="3242040"/>
          </a:xfrm>
        </p:spPr>
        <p:txBody>
          <a:bodyPr/>
          <a:lstStyle/>
          <a:p>
            <a:r>
              <a:rPr lang="en-US" dirty="0"/>
              <a:t>⎕SIZE,⎕DR, ⎕WA will squeeze your data</a:t>
            </a:r>
          </a:p>
          <a:p>
            <a:r>
              <a:rPr lang="en-US" dirty="0"/>
              <a:t>Use (181⌶) to check the “</a:t>
            </a:r>
            <a:r>
              <a:rPr lang="en-US" dirty="0" err="1">
                <a:effectLst/>
              </a:rPr>
              <a:t>unsqueezed</a:t>
            </a:r>
            <a:r>
              <a:rPr lang="en-US" dirty="0">
                <a:effectLst/>
              </a:rPr>
              <a:t>”</a:t>
            </a:r>
            <a:r>
              <a:rPr lang="en-US" dirty="0"/>
              <a:t> type 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ACE145-2488-2E2E-6295-56D2E78DC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Squeezing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8D9852-14E4-D7B4-E5E4-40AD3B4DDB6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1132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25CDA-3909-8984-FBF2-CD00D2A48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64925"/>
            <a:ext cx="8529120" cy="3242040"/>
          </a:xfrm>
        </p:spPr>
        <p:txBody>
          <a:bodyPr/>
          <a:lstStyle/>
          <a:p>
            <a:r>
              <a:rPr lang="en-US" dirty="0"/>
              <a:t>Applying a Boolean mask to a table is a common operation. Sometimes we want to leave the first bit (header row) included. Write an APL function to convert the first bit to a 1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B8A773-3CFB-623A-8E28-8F573E10F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Modify a </a:t>
            </a:r>
            <a:r>
              <a:rPr lang="en-US" dirty="0" err="1"/>
              <a:t>boolean</a:t>
            </a:r>
            <a:r>
              <a:rPr lang="en-US" dirty="0"/>
              <a:t> list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C12106-E644-CFD4-E8F3-E0AD13DB01C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758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B8A773-3CFB-623A-8E28-8F573E10F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Modify Boolean list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C12106-E644-CFD4-E8F3-E0AD13DB01C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CFC133A-2906-1067-3B68-B7AAD7F3D34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74544" y="1974853"/>
            <a:ext cx="868119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]runtime -c "{1,1↓⍵}b" "{⍵∨(≢⍵)↑1}b" "{1(@1)⍵}b"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{1,1↓⍵}b2    → 7.2E¯5 |   0% ⎕⎕⎕⎕⎕⎕⎕⎕⎕⎕⎕⎕⎕⎕⎕⎕⎕⎕⎕⎕⎕⎕⎕⎕⎕⎕⎕⎕⎕⎕⎕⎕⎕⎕⎕⎕⎕⎕⎕⎕ 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{⍵∨(≢⍵)↑1}b2 → 2.6E¯5 | -65% ⎕⎕⎕⎕⎕⎕⎕⎕⎕⎕⎕⎕⎕⎕ 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{1(@1)⍵}b2   → 2.0E¯5 | -73% ⎕⎕⎕⎕⎕⎕⎕⎕⎕⎕⎕ 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2802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7D4433-9244-3AD1-5941-1271E526A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196633"/>
            <a:ext cx="6507968" cy="685535"/>
          </a:xfrm>
        </p:spPr>
        <p:txBody>
          <a:bodyPr/>
          <a:lstStyle/>
          <a:p>
            <a:r>
              <a:rPr lang="en-US" dirty="0"/>
              <a:t>MAXWS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E88F9DE-E06A-557F-EA3E-AE5C4CD1259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BAEB16-F229-40B5-9E9C-BBFB76894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070" y="773039"/>
            <a:ext cx="6248942" cy="433234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10973-1D20-6357-E104-F9B3ADF68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3200257"/>
            <a:ext cx="8416539" cy="998881"/>
          </a:xfrm>
        </p:spPr>
        <p:txBody>
          <a:bodyPr/>
          <a:lstStyle/>
          <a:p>
            <a:r>
              <a:rPr lang="en-US" dirty="0">
                <a:effectLst/>
              </a:rPr>
              <a:t>How much memory </a:t>
            </a:r>
            <a:r>
              <a:rPr lang="en-US" dirty="0"/>
              <a:t>APL is allowed to take is controlled by the MAXWS option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1330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568F9-BEB3-FE32-C284-DD1F4F6A3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283374" cy="3242040"/>
          </a:xfrm>
        </p:spPr>
        <p:txBody>
          <a:bodyPr/>
          <a:lstStyle/>
          <a:p>
            <a:r>
              <a:rPr lang="en-US" dirty="0"/>
              <a:t>⎕WA will tell you how much Workspace is available</a:t>
            </a:r>
          </a:p>
          <a:p>
            <a:r>
              <a:rPr lang="en-US" dirty="0"/>
              <a:t>An expensive operation, use judiciously </a:t>
            </a:r>
          </a:p>
          <a:p>
            <a:pPr lvl="1"/>
            <a:r>
              <a:rPr lang="en-US" dirty="0"/>
              <a:t>“Quick WA” </a:t>
            </a:r>
            <a:r>
              <a:rPr lang="en-US" dirty="0" err="1"/>
              <a:t>i-beam</a:t>
            </a:r>
            <a:r>
              <a:rPr lang="en-US" dirty="0"/>
              <a:t> better if needed at runtime </a:t>
            </a:r>
          </a:p>
          <a:p>
            <a:pPr lvl="2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7A45B3-BE5F-105E-47AA-876E61601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8336638" cy="685535"/>
          </a:xfrm>
        </p:spPr>
        <p:txBody>
          <a:bodyPr/>
          <a:lstStyle/>
          <a:p>
            <a:r>
              <a:rPr lang="en-US" dirty="0"/>
              <a:t>Garbage Collection</a:t>
            </a:r>
          </a:p>
        </p:txBody>
      </p:sp>
    </p:spTree>
    <p:extLst>
      <p:ext uri="{BB962C8B-B14F-4D97-AF65-F5344CB8AC3E}">
        <p14:creationId xmlns:p14="http://schemas.microsoft.com/office/powerpoint/2010/main" val="3212472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BA7B3-1A47-BD5A-F899-F60AFEBE7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618767" cy="3242040"/>
          </a:xfrm>
        </p:spPr>
        <p:txBody>
          <a:bodyPr/>
          <a:lstStyle/>
          <a:p>
            <a:r>
              <a:rPr lang="en-US" dirty="0">
                <a:effectLst/>
              </a:rPr>
              <a:t>Dyalog reserves a special WS Full Buffer for handling WS FULL errors. </a:t>
            </a:r>
          </a:p>
          <a:p>
            <a:r>
              <a:rPr lang="en-US" dirty="0">
                <a:effectLst/>
              </a:rPr>
              <a:t>The default size of this buffer is (1MB)⌊(0.01×⎕WA)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EB77766-C181-1B8A-CD74-1B7230C1F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WS FULL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3C33E4-6E7E-92D4-7A98-E5E8D7D5B17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555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093A77-7DDB-7ED9-B3C3-3FBACCB388F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)copy </a:t>
            </a:r>
            <a:r>
              <a:rPr lang="en-US" dirty="0" err="1"/>
              <a:t>dfns</a:t>
            </a:r>
            <a:r>
              <a:rPr lang="en-US" dirty="0"/>
              <a:t> </a:t>
            </a:r>
            <a:r>
              <a:rPr lang="en-US" dirty="0" err="1"/>
              <a:t>wsreq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93106-94DE-8886-7442-786A8F8DC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∇ </a:t>
            </a:r>
            <a:r>
              <a:rPr lang="en-US" dirty="0" err="1"/>
              <a:t>hwm←mem</a:t>
            </a:r>
            <a:r>
              <a:rPr lang="en-US" dirty="0"/>
              <a:t> expr</a:t>
            </a:r>
            <a:br>
              <a:rPr lang="en-US" dirty="0"/>
            </a:br>
            <a:r>
              <a:rPr lang="en-US" dirty="0"/>
              <a:t>  {}⎕WA</a:t>
            </a:r>
            <a:br>
              <a:rPr lang="en-US" dirty="0"/>
            </a:br>
            <a:r>
              <a:rPr lang="en-US" dirty="0"/>
              <a:t>  {}0(2000⌶)14</a:t>
            </a:r>
            <a:br>
              <a:rPr lang="en-US" dirty="0"/>
            </a:br>
            <a:r>
              <a:rPr lang="en-US" dirty="0"/>
              <a:t>  hwm←2000⌶14</a:t>
            </a:r>
            <a:br>
              <a:rPr lang="en-US" dirty="0"/>
            </a:br>
            <a:r>
              <a:rPr lang="en-US" dirty="0"/>
              <a:t>  {}⍎expr</a:t>
            </a:r>
            <a:br>
              <a:rPr lang="en-US" dirty="0"/>
            </a:br>
            <a:r>
              <a:rPr lang="en-US" dirty="0"/>
              <a:t>  </a:t>
            </a:r>
            <a:r>
              <a:rPr lang="en-US" dirty="0" err="1"/>
              <a:t>hwm</a:t>
            </a:r>
            <a:r>
              <a:rPr lang="en-US" dirty="0"/>
              <a:t>-⍨←2000⌶14</a:t>
            </a:r>
            <a:br>
              <a:rPr lang="en-US" dirty="0"/>
            </a:br>
            <a:r>
              <a:rPr lang="en-US" dirty="0"/>
              <a:t>∇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A986DD9-775D-B74E-AA0C-CF568B63E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vs Time consumption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B96BE1-34F0-EEF2-BCD0-8727DCA4CC3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396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D1160-CD9E-94D4-91C3-69E070F85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7964344" cy="3242040"/>
          </a:xfrm>
        </p:spPr>
        <p:txBody>
          <a:bodyPr/>
          <a:lstStyle/>
          <a:p>
            <a:r>
              <a:rPr lang="en-US" dirty="0" err="1"/>
              <a:t>DefineVars</a:t>
            </a:r>
            <a:endParaRPr lang="en-US" dirty="0"/>
          </a:p>
          <a:p>
            <a:r>
              <a:rPr lang="en-US" dirty="0"/>
              <a:t>What’s the size of each variable?</a:t>
            </a:r>
          </a:p>
          <a:p>
            <a:pPr lvl="1"/>
            <a:r>
              <a:rPr lang="en-US" dirty="0">
                <a:latin typeface="APL385 Unicode" panose="020B0709000202000203" pitchFamily="49" charset="0"/>
              </a:rPr>
              <a:t> {⍵,⍪SIZE ⍵}⎕THIS.⎕NL-2 </a:t>
            </a:r>
          </a:p>
          <a:p>
            <a:r>
              <a:rPr lang="en-US" dirty="0"/>
              <a:t>What is the Data Representation of n. How can that help you deduce the size?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E86E90-A027-FA45-45B8-7EC9C94A2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Lasagna Problem</a:t>
            </a:r>
          </a:p>
        </p:txBody>
      </p:sp>
    </p:spTree>
    <p:extLst>
      <p:ext uri="{BB962C8B-B14F-4D97-AF65-F5344CB8AC3E}">
        <p14:creationId xmlns:p14="http://schemas.microsoft.com/office/powerpoint/2010/main" val="16135822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624FCEF-2DC9-C0BF-AD5D-5612E88F6FA6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3856912" y="1264925"/>
            <a:ext cx="4963561" cy="3089861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2A1EE-209F-EE32-4A6A-79D8506E4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⎕profile ‘clear’</a:t>
            </a:r>
          </a:p>
          <a:p>
            <a:pPr marL="0" indent="0">
              <a:buNone/>
            </a:pPr>
            <a:r>
              <a:rPr lang="en-US" dirty="0"/>
              <a:t>⎕profile ‘start’</a:t>
            </a:r>
          </a:p>
          <a:p>
            <a:pPr marL="0" indent="0">
              <a:buNone/>
            </a:pPr>
            <a:r>
              <a:rPr lang="en-US" dirty="0"/>
              <a:t>	…</a:t>
            </a:r>
          </a:p>
          <a:p>
            <a:pPr marL="0" indent="0">
              <a:buNone/>
            </a:pPr>
            <a:r>
              <a:rPr lang="en-US" dirty="0"/>
              <a:t>⎕profile ‘stop’</a:t>
            </a:r>
          </a:p>
          <a:p>
            <a:pPr marL="0" indent="0">
              <a:buNone/>
            </a:pPr>
            <a:r>
              <a:rPr lang="en-US" dirty="0"/>
              <a:t>]profile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0275E59-A11A-A74A-F5DC-4CBB94D89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Profiling an Application</a:t>
            </a:r>
          </a:p>
        </p:txBody>
      </p:sp>
    </p:spTree>
    <p:extLst>
      <p:ext uri="{BB962C8B-B14F-4D97-AF65-F5344CB8AC3E}">
        <p14:creationId xmlns:p14="http://schemas.microsoft.com/office/powerpoint/2010/main" val="2474692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37D0C-CE17-89BE-3FC1-65C7A651D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284332" cy="324204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Compiled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897A8D9-814D-3E2D-1FD6-CDFEFA8DC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Languages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D894F05-851F-EC98-F930-262DC22287C0}"/>
              </a:ext>
            </a:extLst>
          </p:cNvPr>
          <p:cNvSpPr txBox="1">
            <a:spLocks/>
          </p:cNvSpPr>
          <p:nvPr/>
        </p:nvSpPr>
        <p:spPr>
          <a:xfrm>
            <a:off x="5585810" y="1264925"/>
            <a:ext cx="4284332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Interpreted</a:t>
            </a:r>
          </a:p>
        </p:txBody>
      </p:sp>
      <p:pic>
        <p:nvPicPr>
          <p:cNvPr id="8" name="Picture 7" descr="A blue and yellow snake&#10;&#10;Description automatically generated">
            <a:extLst>
              <a:ext uri="{FF2B5EF4-FFF2-40B4-BE49-F238E27FC236}">
                <a16:creationId xmlns:a16="http://schemas.microsoft.com/office/drawing/2014/main" id="{8AE512E6-8752-10B1-25DE-68C66891C1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810" y="2230401"/>
            <a:ext cx="1311087" cy="1311087"/>
          </a:xfrm>
          <a:prstGeom prst="rect">
            <a:avLst/>
          </a:prstGeom>
        </p:spPr>
      </p:pic>
      <p:pic>
        <p:nvPicPr>
          <p:cNvPr id="10" name="Picture 9" descr="A blue and white logo&#10;&#10;Description automatically generated">
            <a:extLst>
              <a:ext uri="{FF2B5EF4-FFF2-40B4-BE49-F238E27FC236}">
                <a16:creationId xmlns:a16="http://schemas.microsoft.com/office/drawing/2014/main" id="{91CDA970-94C9-3A75-D9F8-13772BE02D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0" y="3021105"/>
            <a:ext cx="1225448" cy="1351429"/>
          </a:xfrm>
          <a:prstGeom prst="rect">
            <a:avLst/>
          </a:prstGeom>
        </p:spPr>
      </p:pic>
      <p:pic>
        <p:nvPicPr>
          <p:cNvPr id="12" name="Picture 11" descr="A orange cube with a white letter d&#10;&#10;Description automatically generated">
            <a:extLst>
              <a:ext uri="{FF2B5EF4-FFF2-40B4-BE49-F238E27FC236}">
                <a16:creationId xmlns:a16="http://schemas.microsoft.com/office/drawing/2014/main" id="{0F2DBAC0-AA2F-8DE9-0AA7-82CFD858DB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124" y="2651311"/>
            <a:ext cx="1537448" cy="1537448"/>
          </a:xfrm>
          <a:prstGeom prst="rect">
            <a:avLst/>
          </a:prstGeom>
        </p:spPr>
      </p:pic>
      <p:pic>
        <p:nvPicPr>
          <p:cNvPr id="18" name="Picture 17" descr="A black and white logo&#10;&#10;Description automatically generated">
            <a:extLst>
              <a:ext uri="{FF2B5EF4-FFF2-40B4-BE49-F238E27FC236}">
                <a16:creationId xmlns:a16="http://schemas.microsoft.com/office/drawing/2014/main" id="{77260C7A-B8C9-9F92-E513-535686E1E3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705" y="1790699"/>
            <a:ext cx="1721224" cy="172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8786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D98615-8263-9C9D-F16D-CD320983035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ED3F5-7DE9-F9E8-5F32-526F9F2410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F4216F1-060C-8F1B-497C-CEC8726F9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Demo/Exercise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BF4F98-6D5D-79A4-53BD-F08C1CF0332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459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046F9-7C98-0ED2-0D06-5905C6AC8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7674845" cy="3242040"/>
          </a:xfrm>
        </p:spPr>
        <p:txBody>
          <a:bodyPr/>
          <a:lstStyle/>
          <a:p>
            <a:r>
              <a:rPr lang="en-US" dirty="0"/>
              <a:t>Allows the interpreter to apply a combination of primitives in a more performant way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3E0A9E0-9C20-D3F1-10EE-4568DDCE1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Idiom Recognition</a:t>
            </a:r>
          </a:p>
        </p:txBody>
      </p:sp>
    </p:spTree>
    <p:extLst>
      <p:ext uri="{BB962C8B-B14F-4D97-AF65-F5344CB8AC3E}">
        <p14:creationId xmlns:p14="http://schemas.microsoft.com/office/powerpoint/2010/main" val="25783109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53328C5-46C4-FEC0-525A-AF1FFED0CE92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6578881" y="1212373"/>
            <a:ext cx="2500524" cy="3205412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07169-1C59-470B-61BD-CA6A4057F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</a:t>
            </a:r>
            <a:r>
              <a:rPr lang="en-US" dirty="0">
                <a:hlinkClick r:id="rId3"/>
              </a:rPr>
              <a:t>Programming Reference Guide</a:t>
            </a:r>
            <a:r>
              <a:rPr lang="en-US" dirty="0"/>
              <a:t> for full list</a:t>
            </a:r>
          </a:p>
          <a:p>
            <a:r>
              <a:rPr lang="en-US" dirty="0"/>
              <a:t>Use syntax highlighting to help spot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54D804B-39EC-DEF5-01CF-489D62BA4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Idiom List</a:t>
            </a:r>
          </a:p>
        </p:txBody>
      </p:sp>
    </p:spTree>
    <p:extLst>
      <p:ext uri="{BB962C8B-B14F-4D97-AF65-F5344CB8AC3E}">
        <p14:creationId xmlns:p14="http://schemas.microsoft.com/office/powerpoint/2010/main" val="11141048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07169-1C59-470B-61BD-CA6A4057F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3740706" cy="3401418"/>
          </a:xfrm>
        </p:spPr>
        <p:txBody>
          <a:bodyPr/>
          <a:lstStyle/>
          <a:p>
            <a:r>
              <a:rPr lang="en-US" dirty="0"/>
              <a:t>Use syntax highlighting to help identify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54D804B-39EC-DEF5-01CF-489D62BA4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Idiom List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673D091-0FD9-3710-1B11-161F0AEEB79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5C27002-A29D-E00C-4FFE-6A1B879DC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1691" y="580852"/>
            <a:ext cx="4724809" cy="398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8661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6EDBE0-6681-3B99-F379-5D3577F04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Idiom List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015E229-E2EA-ED8E-776C-669098CC2D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23527" y="2224226"/>
            <a:ext cx="879144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solidFill>
                  <a:schemeClr val="tx1"/>
                </a:solidFill>
                <a:latin typeface="APL385 Unicode" panose="020B0709000202000203" pitchFamily="49" charset="0"/>
              </a:rPr>
              <a:t> 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v ← ?1e6⍴100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]runtime -c "{⍺,≢⍵}⌸v" "{⍺,(≢⍵)}⌸v"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{⍺,≢⍵}⌸v   → 9.6E¯4 |    0% ⎕⎕⎕⎕⎕⎕⎕ 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{⍺,(≢⍵)}⌸v → 5.7E¯3 | +494% ⎕⎕⎕⎕⎕⎕⎕⎕⎕⎕⎕⎕⎕⎕⎕⎕⎕⎕⎕⎕⎕⎕⎕⎕⎕⎕⎕⎕⎕⎕⎕⎕⎕⎕⎕⎕⎕⎕⎕⎕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7635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E5429D-A2B4-EDBC-4AF7-DC5F3B2DE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{⊂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⍵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}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{⍺⍵}   {⍺}   ⊣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{≢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⍵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}   {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⍺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(≢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⍵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)}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{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⍺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,≢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⍵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}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{≢∪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⍵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}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{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⍺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(≢∪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⍵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)}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{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⍺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,≢∪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⍵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}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{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F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/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⍵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}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{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⍺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(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F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/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⍵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)}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{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⍺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,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F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/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⍵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}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{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F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⌿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⍵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}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{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⍺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(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F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⌿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⍵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)}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{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⍺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,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F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⌿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⍵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}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	for Boolean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if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F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is one of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∧∨=≠+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	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for numeric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if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F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is one of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+⌈⌊</a:t>
            </a:r>
            <a:endParaRPr kumimoji="0" lang="en-US" alt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37B6EA-702F-0C51-BBCC-8EFC2BAA5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 Phrases — </a:t>
            </a:r>
            <a:r>
              <a:rPr lang="en-GB" i="1" dirty="0"/>
              <a:t>key 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F⌸Y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DFC8E5-73F3-733B-1CE8-24B717649B1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844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E5429D-A2B4-EDBC-4AF7-DC5F3B2DE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>
                <a:latin typeface="APL385 Unicode" panose="020B0709000202000203" pitchFamily="49" charset="0"/>
              </a:rPr>
              <a:t>{⊂⍵} 		{≢⍵}</a:t>
            </a:r>
          </a:p>
          <a:p>
            <a:pPr marL="0" indent="0" algn="ctr">
              <a:buNone/>
            </a:pPr>
            <a:r>
              <a:rPr lang="en-GB" dirty="0">
                <a:latin typeface="APL385 Unicode" panose="020B0709000202000203" pitchFamily="49" charset="0"/>
              </a:rPr>
              <a:t>{+/⍵} 	{⌈/⍵} 	{⌊/⍵}</a:t>
            </a:r>
          </a:p>
          <a:p>
            <a:pPr marL="0" indent="0" algn="ctr">
              <a:buNone/>
            </a:pPr>
            <a:r>
              <a:rPr lang="en-GB" dirty="0">
                <a:latin typeface="APL385 Unicode" panose="020B0709000202000203" pitchFamily="49" charset="0"/>
              </a:rPr>
              <a:t>{⍺,+/⍵}	{⍺(f/⍵)}</a:t>
            </a:r>
          </a:p>
          <a:p>
            <a:pPr marL="0" indent="0">
              <a:buNone/>
            </a:pP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37B6EA-702F-0C51-BBCC-8EFC2BAA5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 Phrases — </a:t>
            </a:r>
            <a:r>
              <a:rPr lang="en-GB" i="1" dirty="0"/>
              <a:t>key 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F⌸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DFC8E5-73F3-733B-1CE8-24B717649B1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57874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E5429D-A2B4-EDBC-4AF7-DC5F3B2DE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GB" dirty="0">
                <a:latin typeface="APL385 Unicode" panose="020B0709000202000203" pitchFamily="49" charset="0"/>
              </a:rPr>
              <a:t>{⊂⍵} 		{≢⍵}</a:t>
            </a:r>
          </a:p>
          <a:p>
            <a:pPr marL="0" indent="0" algn="ctr">
              <a:buNone/>
            </a:pPr>
            <a:r>
              <a:rPr lang="en-GB" dirty="0">
                <a:latin typeface="APL385 Unicode" panose="020B0709000202000203" pitchFamily="49" charset="0"/>
              </a:rPr>
              <a:t>{+/⍵} 	{⌈/⍵} 	{⌊/⍵}</a:t>
            </a:r>
          </a:p>
          <a:p>
            <a:pPr marL="0" indent="0" algn="ctr"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  ⎕RL←42 ⋄ key←(⎕A[?30⍴8]),⍪(?30⍴5) ⋄ (≢,≢∘∪)key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30 20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  ]runtime -c "{≢⍵}⌸key" "{≢⊢⍵}⌸key"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                                                                   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{≢⍵}⌸key  → 1.2E¯6 |     0% ⎕                                        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{≢⊢⍵}⌸key → 3.2E¯5 | +2626% ⎕⎕⎕⎕⎕⎕⎕⎕⎕⎕⎕⎕⎕⎕⎕⎕⎕⎕⎕⎕⎕⎕⎕⎕⎕⎕⎕⎕⎕⎕⎕⎕⎕⎕⎕⎕⎕⎕⎕⎕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37B6EA-702F-0C51-BBCC-8EFC2BAA5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 Phrases — </a:t>
            </a:r>
            <a:r>
              <a:rPr lang="en-GB" i="1" dirty="0"/>
              <a:t>key 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F⌸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DFC8E5-73F3-733B-1CE8-24B717649B1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0969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E9367-86DB-BE50-CE20-7C29767D6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497744" cy="3242040"/>
          </a:xfrm>
        </p:spPr>
        <p:txBody>
          <a:bodyPr/>
          <a:lstStyle/>
          <a:p>
            <a:r>
              <a:rPr lang="en-US" dirty="0"/>
              <a:t>In APL, each item of a nested array is a pointer to an array, and every array has a header and data. On a 64-bit system, a pointer takes 64 bits. </a:t>
            </a:r>
          </a:p>
          <a:p>
            <a:r>
              <a:rPr lang="en-US" dirty="0"/>
              <a:t>This can be a rather inefficient way to store data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578217A-F784-57FD-5307-0BC261103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Inverted Tables</a:t>
            </a:r>
          </a:p>
        </p:txBody>
      </p:sp>
    </p:spTree>
    <p:extLst>
      <p:ext uri="{BB962C8B-B14F-4D97-AF65-F5344CB8AC3E}">
        <p14:creationId xmlns:p14="http://schemas.microsoft.com/office/powerpoint/2010/main" val="416913611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diagram of a company&#10;&#10;Description automatically generated">
            <a:extLst>
              <a:ext uri="{FF2B5EF4-FFF2-40B4-BE49-F238E27FC236}">
                <a16:creationId xmlns:a16="http://schemas.microsoft.com/office/drawing/2014/main" id="{948CFA64-3651-93E9-34AC-0F9C1433B2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72" y="1433358"/>
            <a:ext cx="7497856" cy="2389343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485099D-5C02-522F-CA33-33C934790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 bloat in “verted” table</a:t>
            </a:r>
          </a:p>
        </p:txBody>
      </p:sp>
    </p:spTree>
    <p:extLst>
      <p:ext uri="{BB962C8B-B14F-4D97-AF65-F5344CB8AC3E}">
        <p14:creationId xmlns:p14="http://schemas.microsoft.com/office/powerpoint/2010/main" val="1938590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76B92-5988-4692-53D9-674F6DD08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5341"/>
            <a:ext cx="8466512" cy="306162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– Overhead converting code at runtime</a:t>
            </a:r>
          </a:p>
          <a:p>
            <a:pPr marL="0" indent="0">
              <a:buNone/>
            </a:pPr>
            <a:r>
              <a:rPr lang="en-GB" dirty="0"/>
              <a:t>+ Immediate feedback</a:t>
            </a:r>
          </a:p>
          <a:p>
            <a:pPr marL="0" indent="0">
              <a:buNone/>
            </a:pPr>
            <a:r>
              <a:rPr lang="en-GB" dirty="0"/>
              <a:t>+ Interactive development</a:t>
            </a:r>
          </a:p>
          <a:p>
            <a:pPr marL="0" indent="0">
              <a:buNone/>
            </a:pPr>
            <a:r>
              <a:rPr lang="en-GB" dirty="0"/>
              <a:t>+ Specialised algorithms depending on data </a:t>
            </a:r>
          </a:p>
          <a:p>
            <a:pPr marL="0" indent="0" algn="ctr">
              <a:buNone/>
            </a:pPr>
            <a:r>
              <a:rPr lang="en-GB" dirty="0">
                <a:hlinkClick r:id="rId3"/>
              </a:rPr>
              <a:t>Dyalog '18: The Interpretive Advantage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8A320F9-287D-89C9-14ED-CFCCC81F6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Interpreted, dynamically typed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BD32D9-1AED-A79A-9D3B-07C8D12B2FB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05886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1658D-D912-1D87-02EC-467AECDC2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1253" y="1564341"/>
            <a:ext cx="6063826" cy="3242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APL385 Unicode" panose="020B0709000202000203" pitchFamily="49" charset="0"/>
              </a:rPr>
              <a:t># of bits per item</a:t>
            </a:r>
          </a:p>
          <a:p>
            <a:pPr marL="0" indent="0">
              <a:buNone/>
            </a:pPr>
            <a:r>
              <a:rPr lang="en-US" sz="2000" dirty="0">
                <a:latin typeface="APL385 Unicode" panose="020B0709000202000203" pitchFamily="49" charset="0"/>
              </a:rPr>
              <a:t># of items</a:t>
            </a:r>
          </a:p>
          <a:p>
            <a:pPr marL="0" indent="0">
              <a:buNone/>
            </a:pPr>
            <a:r>
              <a:rPr lang="en-US" sz="2000" dirty="0">
                <a:latin typeface="APL385 Unicode" panose="020B0709000202000203" pitchFamily="49" charset="0"/>
              </a:rPr>
              <a:t># of bytes for the items, rounded up     to the next multiple of 8</a:t>
            </a:r>
          </a:p>
          <a:p>
            <a:pPr marL="0" indent="0">
              <a:buNone/>
            </a:pPr>
            <a:r>
              <a:rPr lang="en-US" sz="2000" dirty="0">
                <a:latin typeface="APL385 Unicode" panose="020B0709000202000203" pitchFamily="49" charset="0"/>
              </a:rPr>
              <a:t># of bytes for the header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9EF251D-82D6-313E-AE56-F1E64E288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7583342" cy="685535"/>
          </a:xfrm>
        </p:spPr>
        <p:txBody>
          <a:bodyPr/>
          <a:lstStyle/>
          <a:p>
            <a:r>
              <a:rPr lang="en-US" dirty="0"/>
              <a:t>Size of a verted table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F01100-4910-17FE-DFDD-9DEBF58C6EEB}"/>
              </a:ext>
            </a:extLst>
          </p:cNvPr>
          <p:cNvSpPr txBox="1"/>
          <p:nvPr/>
        </p:nvSpPr>
        <p:spPr>
          <a:xfrm>
            <a:off x="323529" y="986117"/>
            <a:ext cx="87271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PL385 Unicode" panose="020B0709000202000203" pitchFamily="49" charset="0"/>
              </a:rPr>
              <a:t>size←{24+(8×≢⍴⍵) + 8×⌈64÷⍨(×/⍴⍵)×⌊0.1×⎕</a:t>
            </a:r>
            <a:r>
              <a:rPr lang="en-US" sz="2400" dirty="0" err="1">
                <a:latin typeface="APL385 Unicode" panose="020B0709000202000203" pitchFamily="49" charset="0"/>
              </a:rPr>
              <a:t>dr</a:t>
            </a:r>
            <a:r>
              <a:rPr lang="en-US" sz="2400" dirty="0">
                <a:latin typeface="APL385 Unicode" panose="020B0709000202000203" pitchFamily="49" charset="0"/>
              </a:rPr>
              <a:t> ⍵}</a:t>
            </a:r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D6C4C6E-92FE-0161-D85A-705E9D6AAB74}"/>
              </a:ext>
            </a:extLst>
          </p:cNvPr>
          <p:cNvSpPr txBox="1">
            <a:spLocks/>
          </p:cNvSpPr>
          <p:nvPr/>
        </p:nvSpPr>
        <p:spPr>
          <a:xfrm>
            <a:off x="323529" y="1564341"/>
            <a:ext cx="2767454" cy="2740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en-US" sz="2000" dirty="0">
                <a:latin typeface="APL385 Unicode" panose="020B0709000202000203" pitchFamily="49" charset="0"/>
              </a:rPr>
              <a:t>⌊0.1×⎕</a:t>
            </a:r>
            <a:r>
              <a:rPr lang="en-US" sz="2000" dirty="0" err="1">
                <a:latin typeface="APL385 Unicode" panose="020B0709000202000203" pitchFamily="49" charset="0"/>
              </a:rPr>
              <a:t>dr</a:t>
            </a:r>
            <a:r>
              <a:rPr lang="en-US" sz="2000" dirty="0">
                <a:latin typeface="APL385 Unicode" panose="020B0709000202000203" pitchFamily="49" charset="0"/>
              </a:rPr>
              <a:t> ⍵ 	 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sz="2000" dirty="0">
                <a:latin typeface="APL385 Unicode" panose="020B0709000202000203" pitchFamily="49" charset="0"/>
              </a:rPr>
              <a:t>×/⍴⍵         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sz="2000" dirty="0">
                <a:latin typeface="APL385 Unicode" panose="020B0709000202000203" pitchFamily="49" charset="0"/>
              </a:rPr>
              <a:t>8×⌈64÷⍨ 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sz="2000" dirty="0">
                <a:latin typeface="APL385 Unicode" panose="020B0709000202000203" pitchFamily="49" charset="0"/>
              </a:rPr>
              <a:t>	      24+(8×≢⍴⍵) 	</a:t>
            </a:r>
          </a:p>
        </p:txBody>
      </p:sp>
    </p:spTree>
    <p:extLst>
      <p:ext uri="{BB962C8B-B14F-4D97-AF65-F5344CB8AC3E}">
        <p14:creationId xmlns:p14="http://schemas.microsoft.com/office/powerpoint/2010/main" val="34792947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D69F3-CD95-0FC1-F25E-BEE4C4311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730826" cy="3242040"/>
          </a:xfrm>
        </p:spPr>
        <p:txBody>
          <a:bodyPr>
            <a:normAutofit/>
          </a:bodyPr>
          <a:lstStyle/>
          <a:p>
            <a:r>
              <a:rPr lang="en-US" dirty="0"/>
              <a:t>In contrast, for an inverted table, each column is a simple array, so</a:t>
            </a:r>
          </a:p>
          <a:p>
            <a:pPr lvl="1"/>
            <a:r>
              <a:rPr lang="en-US" dirty="0"/>
              <a:t>the number of pointers is the same as the number of columns</a:t>
            </a:r>
          </a:p>
          <a:p>
            <a:pPr lvl="1"/>
            <a:r>
              <a:rPr lang="en-US" dirty="0"/>
              <a:t>the number of headers is the same as the number of columns, plus 1 for the table itself.</a:t>
            </a:r>
          </a:p>
          <a:p>
            <a:pPr marL="0" indent="0">
              <a:buNone/>
            </a:pPr>
            <a:r>
              <a:rPr lang="en-US" dirty="0"/>
              <a:t>Moreover, the data for each column are contiguous in memory, resulting in faster access.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02CB101-CCB3-68C5-2F4D-FF0AD7F62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 of an “Inverted” table</a:t>
            </a:r>
          </a:p>
        </p:txBody>
      </p:sp>
    </p:spTree>
    <p:extLst>
      <p:ext uri="{BB962C8B-B14F-4D97-AF65-F5344CB8AC3E}">
        <p14:creationId xmlns:p14="http://schemas.microsoft.com/office/powerpoint/2010/main" val="153448980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computer screen shot of a computer&#10;&#10;Description automatically generated">
            <a:extLst>
              <a:ext uri="{FF2B5EF4-FFF2-40B4-BE49-F238E27FC236}">
                <a16:creationId xmlns:a16="http://schemas.microsoft.com/office/drawing/2014/main" id="{65E99E66-BDC1-B781-D9E5-2D882F3A30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17" y="1183492"/>
            <a:ext cx="7048165" cy="3150944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59162FC-CC7C-4ADE-15C6-87A5DE565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6125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6FBA87-04F2-E9D6-3D11-A4C41E330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336377" cy="685535"/>
          </a:xfrm>
        </p:spPr>
        <p:txBody>
          <a:bodyPr/>
          <a:lstStyle/>
          <a:p>
            <a:r>
              <a:rPr lang="en-US" dirty="0"/>
              <a:t>Exercise: Invert a regular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14182-CC6C-4D92-688B-C88773845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282591" cy="3242040"/>
          </a:xfrm>
        </p:spPr>
        <p:txBody>
          <a:bodyPr/>
          <a:lstStyle/>
          <a:p>
            <a:r>
              <a:rPr lang="en-US" dirty="0"/>
              <a:t>Load in the file as a regular table </a:t>
            </a:r>
          </a:p>
          <a:p>
            <a:pPr lvl="1"/>
            <a:r>
              <a:rPr lang="en-US" dirty="0"/>
              <a:t>⎕CSV path ⍬ 4 </a:t>
            </a:r>
          </a:p>
          <a:p>
            <a:r>
              <a:rPr lang="en-US" dirty="0"/>
              <a:t>Check the size of the table</a:t>
            </a:r>
          </a:p>
          <a:p>
            <a:r>
              <a:rPr lang="en-US" dirty="0"/>
              <a:t>Transform the table to an inverted style</a:t>
            </a:r>
          </a:p>
          <a:p>
            <a:r>
              <a:rPr lang="en-US" dirty="0"/>
              <a:t>What’s the size difference?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28326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1A422E-2EF8-C765-EFAC-E498C78AA84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14182-CC6C-4D92-688B-C88773845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8⌶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86FBA87-04F2-E9D6-3D11-A4C41E330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404047" cy="685535"/>
          </a:xfrm>
        </p:spPr>
        <p:txBody>
          <a:bodyPr/>
          <a:lstStyle/>
          <a:p>
            <a:r>
              <a:rPr lang="en-US" dirty="0"/>
              <a:t>Exercise: Try lookup of IVT vs VT </a:t>
            </a:r>
          </a:p>
        </p:txBody>
      </p:sp>
    </p:spTree>
    <p:extLst>
      <p:ext uri="{BB962C8B-B14F-4D97-AF65-F5344CB8AC3E}">
        <p14:creationId xmlns:p14="http://schemas.microsoft.com/office/powerpoint/2010/main" val="6256121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E3477-090E-7186-4A36-63D12B6E7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089849" cy="3242040"/>
          </a:xfrm>
        </p:spPr>
        <p:txBody>
          <a:bodyPr/>
          <a:lstStyle/>
          <a:p>
            <a:r>
              <a:rPr lang="en-US" dirty="0"/>
              <a:t>Write a function that replaces infrequently occurring items with a shorter id</a:t>
            </a:r>
          </a:p>
          <a:p>
            <a:pPr lvl="1"/>
            <a:r>
              <a:rPr lang="en-US"/>
              <a:t>(∪x)⍳x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4400625-51CD-1D04-1303-D0C15865D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table normalization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6772A8-8455-F512-2698-6E9A1B9A2F0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10856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A05AA-13C3-7767-5975-E03DAF2F9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7964344" cy="3242040"/>
          </a:xfrm>
        </p:spPr>
        <p:txBody>
          <a:bodyPr/>
          <a:lstStyle/>
          <a:p>
            <a:r>
              <a:rPr lang="en-US" dirty="0"/>
              <a:t>APL is implicitly a Parallel language</a:t>
            </a:r>
          </a:p>
          <a:p>
            <a:r>
              <a:rPr lang="en-US" dirty="0"/>
              <a:t>Many of the primitives already automatically parallelized by the interpreter 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B2F0550-3094-0ADC-7597-3EB81FA96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Parallelization: Automatic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5225B91-AAA7-1E9B-4AD1-F7697DB3ECB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26970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45241-CAAC-E8C9-BD2B-4DDEB44C8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022614" cy="3242040"/>
          </a:xfrm>
        </p:spPr>
        <p:txBody>
          <a:bodyPr/>
          <a:lstStyle/>
          <a:p>
            <a:r>
              <a:rPr lang="en-US" dirty="0"/>
              <a:t>Overhead in parallelization not worth it if your arrays are small</a:t>
            </a:r>
          </a:p>
          <a:p>
            <a:pPr lvl="1"/>
            <a:r>
              <a:rPr lang="en-US" dirty="0"/>
              <a:t>Most APL arrays are small! </a:t>
            </a:r>
          </a:p>
          <a:p>
            <a:r>
              <a:rPr lang="en-US" dirty="0"/>
              <a:t>Parallel programming requires care – many applications depend on side effects and will have race conditions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72EAD48-E296-A882-3FAD-B930E42EF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as simple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67F540-B0D2-6C10-C66E-AA47A358E88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26778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546A0-925E-2807-978B-A7525E6CA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7879179" cy="3242040"/>
          </a:xfrm>
        </p:spPr>
        <p:txBody>
          <a:bodyPr/>
          <a:lstStyle/>
          <a:p>
            <a:r>
              <a:rPr lang="en-US" dirty="0"/>
              <a:t>&amp; operator</a:t>
            </a:r>
          </a:p>
          <a:p>
            <a:r>
              <a:rPr lang="en-US" dirty="0"/>
              <a:t>F &amp; </a:t>
            </a:r>
            <a:r>
              <a:rPr lang="en-US" dirty="0" err="1"/>
              <a:t>arg</a:t>
            </a:r>
            <a:endParaRPr lang="en-US" dirty="0"/>
          </a:p>
          <a:p>
            <a:r>
              <a:rPr lang="en-US" dirty="0"/>
              <a:t>Not a real OS thread, the interpreter handles multitasking</a:t>
            </a:r>
          </a:p>
          <a:p>
            <a:r>
              <a:rPr lang="en-US" dirty="0"/>
              <a:t>Useful for running a program in the background, without waiting (asynchronous)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6D4CEF8-2816-8A37-4DA2-6D76135BF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Green Threads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9A7EAB-55E6-650D-AAB0-0D923FF8A61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30474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2A82D61-07C4-4AE5-1EDD-3ABB73B789C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4C01A-0BA1-0984-066E-9B825D5DD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Immediately returns the TID </a:t>
            </a:r>
          </a:p>
          <a:p>
            <a:r>
              <a:rPr lang="en-US" dirty="0"/>
              <a:t>Look into ⎕TPUT/⎕TGET (tokens) for communicating between threads</a:t>
            </a:r>
          </a:p>
          <a:p>
            <a:r>
              <a:rPr lang="en-US" dirty="0"/>
              <a:t>⎕TSYNC for synchronization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4DC9F73-80E5-4FBC-691C-CCF452662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&amp;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B4A980-7E2D-9D0E-22D3-4F018AF5625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49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20CC0D-E362-0F0E-3E3C-5720FBCAF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APL can dynamically decide which algorithm to use based on the shape and type of your data</a:t>
            </a:r>
          </a:p>
          <a:p>
            <a:pPr lvl="1"/>
            <a:r>
              <a:rPr lang="en-US" dirty="0"/>
              <a:t>Important for benchmarking: test your algorithms against varying types and sizes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4C21B6-B14B-E79A-8B63-6017AC568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Interpretive Advantage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7AA632-5828-B678-0AD0-AA417B4A296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5759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6F613-57A0-FCD9-7D3E-E8473DC8E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340861" cy="747651"/>
          </a:xfrm>
        </p:spPr>
        <p:txBody>
          <a:bodyPr>
            <a:normAutofit fontScale="92500"/>
          </a:bodyPr>
          <a:lstStyle/>
          <a:p>
            <a:r>
              <a:rPr lang="en-US" dirty="0"/>
              <a:t>How long do the following expressions take to return and run?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A9449F7-6176-9A28-7773-9ACDF5E29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528371" cy="685535"/>
          </a:xfrm>
        </p:spPr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A8A5E3-5C64-5941-3BDD-97F353B9AB8B}"/>
              </a:ext>
            </a:extLst>
          </p:cNvPr>
          <p:cNvSpPr txBox="1"/>
          <p:nvPr/>
        </p:nvSpPr>
        <p:spPr>
          <a:xfrm>
            <a:off x="323527" y="1797424"/>
            <a:ext cx="837671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PL385 Unicode" panose="020B0709000202000203" pitchFamily="49" charset="0"/>
              </a:rPr>
              <a:t>⎕DL 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PL385 Unicode" panose="020B0709000202000203" pitchFamily="49" charset="0"/>
              </a:rPr>
              <a:t>⎕DL¨1 2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PL385 Unicode" panose="020B0709000202000203" pitchFamily="49" charset="0"/>
              </a:rPr>
              <a:t>⎕DL&amp;¨ 1 2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PL385 Unicode" panose="020B0709000202000203" pitchFamily="49" charset="0"/>
              </a:rPr>
              <a:t>⎕TSYNC ⎕DL&amp;¨1 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PL385 Unicode" panose="020B0709000202000203" pitchFamily="49" charset="0"/>
              </a:rPr>
              <a:t>⎕DL II¨ 1 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23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D6F8C-0887-77EF-A949-0AAC31C02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264661" cy="3242040"/>
          </a:xfrm>
        </p:spPr>
        <p:txBody>
          <a:bodyPr/>
          <a:lstStyle/>
          <a:p>
            <a:r>
              <a:rPr lang="en-US" dirty="0"/>
              <a:t>Isolates are a form of explicit parallelization </a:t>
            </a:r>
          </a:p>
          <a:p>
            <a:pPr lvl="1"/>
            <a:r>
              <a:rPr lang="en-US" dirty="0"/>
              <a:t>The task is left to the programmer to decide when things ought to be run in parallel </a:t>
            </a:r>
          </a:p>
          <a:p>
            <a:r>
              <a:rPr lang="en-US" dirty="0"/>
              <a:t>Different from “Green Threads”(&amp;)</a:t>
            </a:r>
          </a:p>
          <a:p>
            <a:pPr lvl="1"/>
            <a:r>
              <a:rPr lang="en-US" dirty="0"/>
              <a:t>Actual OS processes used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98FD4C2-61F2-18D2-7DBB-D4EB7F649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Isolates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8E5FE52-F2C9-FF93-A584-2FD63F20FA3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26237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232" y="76994"/>
            <a:ext cx="7772400" cy="857250"/>
          </a:xfrm>
        </p:spPr>
        <p:txBody>
          <a:bodyPr/>
          <a:lstStyle/>
          <a:p>
            <a:r>
              <a:rPr lang="da-DK" dirty="0"/>
              <a:t>Isolates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2774216" y="1361254"/>
            <a:ext cx="2938433" cy="205222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da-DK">
              <a:latin typeface="Times" pitchFamily="18" charset="0"/>
            </a:endParaRPr>
          </a:p>
        </p:txBody>
      </p:sp>
      <p:sp>
        <p:nvSpPr>
          <p:cNvPr id="8" name="Chord 7"/>
          <p:cNvSpPr/>
          <p:nvPr/>
        </p:nvSpPr>
        <p:spPr bwMode="auto">
          <a:xfrm flipH="1">
            <a:off x="3547487" y="2387368"/>
            <a:ext cx="1391890" cy="1736501"/>
          </a:xfrm>
          <a:prstGeom prst="chord">
            <a:avLst>
              <a:gd name="adj1" fmla="val 21418589"/>
              <a:gd name="adj2" fmla="val 1099454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da-DK">
              <a:latin typeface="Times" pitchFamily="18" charset="0"/>
            </a:endParaRPr>
          </a:p>
        </p:txBody>
      </p:sp>
      <p:sp>
        <p:nvSpPr>
          <p:cNvPr id="7" name="Chord 6"/>
          <p:cNvSpPr/>
          <p:nvPr/>
        </p:nvSpPr>
        <p:spPr bwMode="auto">
          <a:xfrm flipH="1">
            <a:off x="4718432" y="2209400"/>
            <a:ext cx="1237235" cy="1578637"/>
          </a:xfrm>
          <a:prstGeom prst="chord">
            <a:avLst>
              <a:gd name="adj1" fmla="val 1131296"/>
              <a:gd name="adj2" fmla="val 1437027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da-DK">
              <a:latin typeface="Times" pitchFamily="18" charset="0"/>
            </a:endParaRPr>
          </a:p>
        </p:txBody>
      </p:sp>
      <p:sp>
        <p:nvSpPr>
          <p:cNvPr id="5" name="Chord 4"/>
          <p:cNvSpPr/>
          <p:nvPr/>
        </p:nvSpPr>
        <p:spPr bwMode="auto">
          <a:xfrm>
            <a:off x="2612198" y="2215275"/>
            <a:ext cx="1346221" cy="1578637"/>
          </a:xfrm>
          <a:prstGeom prst="chord">
            <a:avLst>
              <a:gd name="adj1" fmla="val 1131296"/>
              <a:gd name="adj2" fmla="val 1365006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da-DK">
              <a:latin typeface="Times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31604" y="3101414"/>
            <a:ext cx="1107408" cy="31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25" b="1" dirty="0">
                <a:latin typeface="APL385 Unicode" pitchFamily="49" charset="0"/>
              </a:rPr>
              <a:t>X←1 2 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58419" y="3455429"/>
            <a:ext cx="883612" cy="31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25" b="1" dirty="0">
                <a:latin typeface="APL385 Unicode" pitchFamily="49" charset="0"/>
              </a:rPr>
              <a:t>X←4 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06039" y="3052140"/>
            <a:ext cx="86409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500" b="1" dirty="0">
                <a:latin typeface="APL385 Unicode" pitchFamily="49" charset="0"/>
              </a:rPr>
              <a:t>X←6 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47470" y="1662502"/>
            <a:ext cx="3156797" cy="31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25" b="1" dirty="0">
                <a:latin typeface="APL385 Unicode" pitchFamily="49" charset="0"/>
              </a:rPr>
              <a:t>  I3←¤¨3⍴⊂''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47470" y="2098827"/>
            <a:ext cx="3156797" cy="31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25" b="1" dirty="0">
                <a:latin typeface="APL385 Unicode" pitchFamily="49" charset="0"/>
              </a:rPr>
              <a:t>  I3.({+/⍵÷⍴⍵}</a:t>
            </a:r>
            <a:r>
              <a:rPr lang="da-DK" sz="1425" b="1" dirty="0">
                <a:solidFill>
                  <a:srgbClr val="333333"/>
                </a:solidFill>
                <a:latin typeface="APL385 Unicode" pitchFamily="49" charset="0"/>
              </a:rPr>
              <a:t>X)</a:t>
            </a:r>
            <a:endParaRPr lang="da-DK" sz="1425" b="1" dirty="0">
              <a:latin typeface="APL385 Unicode" pitchFamily="49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47470" y="1889267"/>
            <a:ext cx="3156797" cy="31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25" b="1" dirty="0">
                <a:latin typeface="APL385 Unicode" pitchFamily="49" charset="0"/>
              </a:rPr>
              <a:t>  I3.X←(1 2 3)(4 5)(6 7) 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85600" y="2349814"/>
            <a:ext cx="3156797" cy="31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25" b="1" dirty="0">
                <a:solidFill>
                  <a:srgbClr val="333333"/>
                </a:solidFill>
                <a:latin typeface="APL385 Unicode" pitchFamily="49" charset="0"/>
              </a:rPr>
              <a:t>2 4.5 6.5</a:t>
            </a:r>
            <a:endParaRPr lang="da-DK" sz="1425" b="1" dirty="0">
              <a:latin typeface="APL385 Unicode" pitchFamily="49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71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26840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6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5" grpId="0" animBg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4" grpId="0"/>
      <p:bldP spid="15" grpId="0"/>
      <p:bldP spid="16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5094F6-5422-2C33-FBBE-86B22E3AE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The cosine similarity encodes correlation between two vectors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spcAft>
                <a:spcPts val="400"/>
              </a:spcAft>
              <a:buNone/>
            </a:pPr>
            <a:r>
              <a:rPr lang="it-IT" sz="2000" dirty="0">
                <a:latin typeface="APL385 Unicode" panose="020B0709000202000203" pitchFamily="49" charset="0"/>
              </a:rPr>
              <a:t>      ∘.CosineSimilarity⍨(0 0 1)(0 1 1)(1 0 0)</a:t>
            </a:r>
          </a:p>
          <a:p>
            <a:pPr marL="0" indent="0">
              <a:spcAft>
                <a:spcPts val="400"/>
              </a:spcAft>
              <a:buNone/>
            </a:pPr>
            <a:r>
              <a:rPr lang="it-IT" sz="2000" dirty="0">
                <a:latin typeface="APL385 Unicode" panose="020B0709000202000203" pitchFamily="49" charset="0"/>
              </a:rPr>
              <a:t>1            0.7071067812 0</a:t>
            </a:r>
          </a:p>
          <a:p>
            <a:pPr marL="0" indent="0">
              <a:spcAft>
                <a:spcPts val="400"/>
              </a:spcAft>
              <a:buNone/>
            </a:pPr>
            <a:r>
              <a:rPr lang="it-IT" sz="2000" dirty="0">
                <a:latin typeface="APL385 Unicode" panose="020B0709000202000203" pitchFamily="49" charset="0"/>
              </a:rPr>
              <a:t>0.7071067812 1            0</a:t>
            </a:r>
          </a:p>
          <a:p>
            <a:pPr marL="0" indent="0">
              <a:spcAft>
                <a:spcPts val="400"/>
              </a:spcAft>
              <a:buNone/>
            </a:pPr>
            <a:r>
              <a:rPr lang="it-IT" sz="2000" dirty="0">
                <a:latin typeface="APL385 Unicode" panose="020B0709000202000203" pitchFamily="49" charset="0"/>
              </a:rPr>
              <a:t>0            0            1</a:t>
            </a:r>
            <a:endParaRPr lang="en-GB" sz="2000" dirty="0">
              <a:latin typeface="APL385 Unicode" panose="020B0709000202000203" pitchFamily="49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95AA52-3959-B2AB-731F-BC51F11D2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7258DA-70CD-D3F7-BCBE-7A4C38FBFFE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19378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5094F6-5422-2C33-FBBE-86B22E3AE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The cosine similarity encodes correlation between two vectors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 err="1">
                <a:latin typeface="APL385 Unicode" panose="020B0709000202000203" pitchFamily="49" charset="0"/>
              </a:rPr>
              <a:t>CosineSimilarity</a:t>
            </a:r>
            <a:r>
              <a:rPr lang="en-GB" dirty="0">
                <a:latin typeface="APL385 Unicode" panose="020B0709000202000203" pitchFamily="49" charset="0"/>
              </a:rPr>
              <a:t>←{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Abs←{0.5*⍨+/⍵*2}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(⍺+.×⍵)÷⍺×⍥Abs ⍵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95AA52-3959-B2AB-731F-BC51F11D2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7258DA-70CD-D3F7-BCBE-7A4C38FBFFE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8135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FBACB4-6C7B-A1F5-5510-EDEE2AFCA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 the cosine similarity using isolates, chunking the data into partitions first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164A4CD-3C30-8615-D46D-E3062DE7B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50E06D-4D14-C3A9-890C-181987F3C62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69145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2D8092A-BD00-66BE-8E62-AB6822EDD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there a faster way to write the earlier function, without isolates?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BB4402-B973-7AC3-0C3B-1343BDE63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3CC672-B947-D832-8AFE-B6B0BA5CC60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97045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EF1631-FEF7-29D2-3BDC-43D3479EC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Example: Maximum Difference</a:t>
            </a:r>
          </a:p>
          <a:p>
            <a:pPr marL="0" indent="0">
              <a:buNone/>
            </a:pPr>
            <a:r>
              <a:rPr lang="en-GB" dirty="0"/>
              <a:t>	Given a list of numbers, compute the largest difference 	between any two numbers in the list.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{⌈/,∘.-⍨⍵}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{⍺←0 ⋄ 0∊⍴⍵:⍺ ⋄ (⍺⌈⌈/|⍵-⊃⍵)∇1↓⍵}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F2BCA8-9216-0C3F-0E23-055998796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Overcomputing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51A817-DC73-B9EF-E030-54AA7C8A0E8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12556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E305644-1C95-8516-C5E9-3DC0183D6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Overcomputing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13D788-5ECF-FBC7-9843-6EFABCA9DF9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00A5856-E2F8-F63A-B824-A70AB542D1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701" y="1255922"/>
            <a:ext cx="8582597" cy="3244360"/>
          </a:xfrm>
        </p:spPr>
      </p:pic>
    </p:spTree>
    <p:extLst>
      <p:ext uri="{BB962C8B-B14F-4D97-AF65-F5344CB8AC3E}">
        <p14:creationId xmlns:p14="http://schemas.microsoft.com/office/powerpoint/2010/main" val="415291989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105BD-C8B8-5B81-0C98-AD012E6DF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7444391" cy="3242040"/>
          </a:xfrm>
        </p:spPr>
        <p:txBody>
          <a:bodyPr/>
          <a:lstStyle/>
          <a:p>
            <a:r>
              <a:rPr lang="en-US" dirty="0"/>
              <a:t>Don’t get lost in micro-optimizations </a:t>
            </a:r>
          </a:p>
          <a:p>
            <a:r>
              <a:rPr lang="en-US" dirty="0"/>
              <a:t>Use judgement on code clarity vs performance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923268F-BABF-DA81-A818-740A9E68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notes</a:t>
            </a:r>
          </a:p>
        </p:txBody>
      </p:sp>
    </p:spTree>
    <p:extLst>
      <p:ext uri="{BB962C8B-B14F-4D97-AF65-F5344CB8AC3E}">
        <p14:creationId xmlns:p14="http://schemas.microsoft.com/office/powerpoint/2010/main" val="1377162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B3AC8-3DF9-874C-DC3B-5A769A2B4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497744" cy="3242040"/>
          </a:xfrm>
        </p:spPr>
        <p:txBody>
          <a:bodyPr>
            <a:normAutofit/>
          </a:bodyPr>
          <a:lstStyle/>
          <a:p>
            <a:r>
              <a:rPr lang="en-US" dirty="0"/>
              <a:t>How Computer Scientists discuss algorithm efficiency</a:t>
            </a:r>
          </a:p>
          <a:p>
            <a:r>
              <a:rPr lang="en-US" dirty="0"/>
              <a:t>“Big O notation (with a capital letter O, not a zero), also called Landau's symbol, is a symbolism used in complexity theory, computer science, and mathematics to describe the asymptotic behavior of function.”</a:t>
            </a:r>
          </a:p>
          <a:p>
            <a:pPr marL="457200" lvl="1" indent="0">
              <a:buNone/>
            </a:pPr>
            <a:r>
              <a:rPr lang="en-US" dirty="0"/>
              <a:t>	https://web.mit.edu/16.070/www/lecture/big_o.pdf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A92D4D8-7725-278A-8CFD-21C6D4F1A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O Notation</a:t>
            </a:r>
          </a:p>
        </p:txBody>
      </p:sp>
    </p:spTree>
    <p:extLst>
      <p:ext uri="{BB962C8B-B14F-4D97-AF65-F5344CB8AC3E}">
        <p14:creationId xmlns:p14="http://schemas.microsoft.com/office/powerpoint/2010/main" val="3493348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B3AC8-3DF9-874C-DC3B-5A769A2B4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497744" cy="3242040"/>
          </a:xfrm>
        </p:spPr>
        <p:txBody>
          <a:bodyPr>
            <a:normAutofit/>
          </a:bodyPr>
          <a:lstStyle/>
          <a:p>
            <a:r>
              <a:rPr lang="en-US" dirty="0"/>
              <a:t>How Computer Scientists discuss algorithm efficiency</a:t>
            </a:r>
          </a:p>
          <a:p>
            <a:r>
              <a:rPr lang="en-US" dirty="0"/>
              <a:t>“</a:t>
            </a:r>
            <a:r>
              <a:rPr lang="en-US" strike="sngStrike" dirty="0"/>
              <a:t>Big O notation (with a capital letter O, not a zero), also called Landau's symbol, is a symbolism used in complexity theory, computer science, and mathematics to describe the asymptotic behavior of function. </a:t>
            </a:r>
            <a:r>
              <a:rPr lang="en-US" dirty="0"/>
              <a:t>Basically, it tells you how fast a function grows or declines”</a:t>
            </a:r>
          </a:p>
          <a:p>
            <a:pPr marL="457200" lvl="1" indent="0">
              <a:buNone/>
            </a:pPr>
            <a:r>
              <a:rPr lang="en-US" dirty="0"/>
              <a:t>	https://web.mit.edu/16.070/www/lecture/big_o.pdf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A92D4D8-7725-278A-8CFD-21C6D4F1A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O Notation</a:t>
            </a:r>
          </a:p>
        </p:txBody>
      </p:sp>
    </p:spTree>
    <p:extLst>
      <p:ext uri="{BB962C8B-B14F-4D97-AF65-F5344CB8AC3E}">
        <p14:creationId xmlns:p14="http://schemas.microsoft.com/office/powerpoint/2010/main" val="3563448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yalog">
      <a:dk1>
        <a:srgbClr val="3B475E"/>
      </a:dk1>
      <a:lt1>
        <a:sysClr val="window" lastClr="FFFFFF"/>
      </a:lt1>
      <a:dk2>
        <a:srgbClr val="5A6D8F"/>
      </a:dk2>
      <a:lt2>
        <a:srgbClr val="F6F6D9"/>
      </a:lt2>
      <a:accent1>
        <a:srgbClr val="ED7F00"/>
      </a:accent1>
      <a:accent2>
        <a:srgbClr val="928ABD"/>
      </a:accent2>
      <a:accent3>
        <a:srgbClr val="2C5656"/>
      </a:accent3>
      <a:accent4>
        <a:srgbClr val="FFA336"/>
      </a:accent4>
      <a:accent5>
        <a:srgbClr val="BBB5D6"/>
      </a:accent5>
      <a:accent6>
        <a:srgbClr val="231F20"/>
      </a:accent6>
      <a:hlink>
        <a:srgbClr val="5A6D8F"/>
      </a:hlink>
      <a:folHlink>
        <a:srgbClr val="928ABD"/>
      </a:folHlink>
    </a:clrScheme>
    <a:fontScheme name="Sarabun">
      <a:majorFont>
        <a:latin typeface="Sarabun"/>
        <a:ea typeface=""/>
        <a:cs typeface=""/>
      </a:majorFont>
      <a:minorFont>
        <a:latin typeface="Sarabu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yalog19_template_bold_calibri.potx" id="{F0C38D23-3AC9-47E9-8D0D-BEDB5EAFCAD2}" vid="{35320D08-F00A-4224-9D94-CDC48BBB4D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11842</TotalTime>
  <Words>3310</Words>
  <Application>Microsoft Office PowerPoint</Application>
  <PresentationFormat>On-screen Show (16:9)</PresentationFormat>
  <Paragraphs>460</Paragraphs>
  <Slides>79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9" baseType="lpstr">
      <vt:lpstr>Calibri</vt:lpstr>
      <vt:lpstr>APL385 Unicode</vt:lpstr>
      <vt:lpstr>Wingdings</vt:lpstr>
      <vt:lpstr>Sarabun</vt:lpstr>
      <vt:lpstr>Times</vt:lpstr>
      <vt:lpstr>Wingdings 2</vt:lpstr>
      <vt:lpstr>Cambria Math</vt:lpstr>
      <vt:lpstr>Arial</vt:lpstr>
      <vt:lpstr>Courier New</vt:lpstr>
      <vt:lpstr>Office Theme</vt:lpstr>
      <vt:lpstr>Performance Basics</vt:lpstr>
      <vt:lpstr>Introductions</vt:lpstr>
      <vt:lpstr>Why does it matter?</vt:lpstr>
      <vt:lpstr>Performance</vt:lpstr>
      <vt:lpstr>Programming Languages </vt:lpstr>
      <vt:lpstr>Interpreted, dynamically typed</vt:lpstr>
      <vt:lpstr>The Interpretive Advantage</vt:lpstr>
      <vt:lpstr>Big O Notation</vt:lpstr>
      <vt:lpstr>Big O Notation</vt:lpstr>
      <vt:lpstr>Big O Notation</vt:lpstr>
      <vt:lpstr>Big O Notation</vt:lpstr>
      <vt:lpstr>PowerPoint Presentation</vt:lpstr>
      <vt:lpstr>PowerPoint Presentation</vt:lpstr>
      <vt:lpstr>Big O Notation</vt:lpstr>
      <vt:lpstr>PowerPoint Presentation</vt:lpstr>
      <vt:lpstr>Big O Notation for APL</vt:lpstr>
      <vt:lpstr>{⌈/+\(⊣-~)'('=(⍵∊'()')/⍵}</vt:lpstr>
      <vt:lpstr>{⌈/+\(⊣-~)'('=(⍵∊'()')/⍵}</vt:lpstr>
      <vt:lpstr>{⌈/+\(⊣-~)'('=(⍵∊'()')/⍵}</vt:lpstr>
      <vt:lpstr>{⌈/+\(⊣-~)'('=(⍵∊'()')/⍵}</vt:lpstr>
      <vt:lpstr>Exercise: PDepth</vt:lpstr>
      <vt:lpstr>Timing</vt:lpstr>
      <vt:lpstr>Timing</vt:lpstr>
      <vt:lpstr>Exercise: Fibonacci</vt:lpstr>
      <vt:lpstr>PowerPoint Presentation</vt:lpstr>
      <vt:lpstr>The Array Model</vt:lpstr>
      <vt:lpstr>The Array Model</vt:lpstr>
      <vt:lpstr>The Array Model</vt:lpstr>
      <vt:lpstr>The Array Model</vt:lpstr>
      <vt:lpstr>The Array Model</vt:lpstr>
      <vt:lpstr>Techniques for Array Performance</vt:lpstr>
      <vt:lpstr>Move Loops Inside</vt:lpstr>
      <vt:lpstr>Exercise</vt:lpstr>
      <vt:lpstr>Exercise</vt:lpstr>
      <vt:lpstr>Mix nested vectors (sometimes)</vt:lpstr>
      <vt:lpstr>Mix nested vectors (sometimes)</vt:lpstr>
      <vt:lpstr>Tip for searching</vt:lpstr>
      <vt:lpstr>Check the size of your data</vt:lpstr>
      <vt:lpstr>Exercise</vt:lpstr>
      <vt:lpstr>Exercise: A billion bools</vt:lpstr>
      <vt:lpstr>Squeezing</vt:lpstr>
      <vt:lpstr>Exercise: Modify a boolean list</vt:lpstr>
      <vt:lpstr>Exercise: Modify Boolean list</vt:lpstr>
      <vt:lpstr>MAXWS</vt:lpstr>
      <vt:lpstr>Garbage Collection</vt:lpstr>
      <vt:lpstr>WS FULL</vt:lpstr>
      <vt:lpstr>Memory vs Time consumption</vt:lpstr>
      <vt:lpstr>Exercise: Lasagna Problem</vt:lpstr>
      <vt:lpstr>Profiling an Application</vt:lpstr>
      <vt:lpstr>Demo/Exercise</vt:lpstr>
      <vt:lpstr>Idiom Recognition</vt:lpstr>
      <vt:lpstr>Idiom List</vt:lpstr>
      <vt:lpstr>Idiom List</vt:lpstr>
      <vt:lpstr>Idiom List</vt:lpstr>
      <vt:lpstr>Set Phrases — key F⌸Y</vt:lpstr>
      <vt:lpstr>Set Phrases — key F⌸</vt:lpstr>
      <vt:lpstr>Set Phrases — key F⌸</vt:lpstr>
      <vt:lpstr>Inverted Tables</vt:lpstr>
      <vt:lpstr>Pointer bloat in “verted” table</vt:lpstr>
      <vt:lpstr>Size of a verted table</vt:lpstr>
      <vt:lpstr>Size of an “Inverted” table</vt:lpstr>
      <vt:lpstr>PowerPoint Presentation</vt:lpstr>
      <vt:lpstr>Exercise: Invert a regular table</vt:lpstr>
      <vt:lpstr>Exercise: Try lookup of IVT vs VT </vt:lpstr>
      <vt:lpstr>Data table normalization</vt:lpstr>
      <vt:lpstr>Parallelization: Automatic</vt:lpstr>
      <vt:lpstr>Not as simple</vt:lpstr>
      <vt:lpstr>Green Threads</vt:lpstr>
      <vt:lpstr>&amp;</vt:lpstr>
      <vt:lpstr>Quiz</vt:lpstr>
      <vt:lpstr>Isolates</vt:lpstr>
      <vt:lpstr>Isolates</vt:lpstr>
      <vt:lpstr>Exercise</vt:lpstr>
      <vt:lpstr>Exercise</vt:lpstr>
      <vt:lpstr>Exercise</vt:lpstr>
      <vt:lpstr>Exercise</vt:lpstr>
      <vt:lpstr>Overcomputing</vt:lpstr>
      <vt:lpstr>Overcomputing</vt:lpstr>
      <vt:lpstr>Practical notes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Smith</dc:creator>
  <cp:lastModifiedBy>Fiona Smith</cp:lastModifiedBy>
  <cp:revision>282</cp:revision>
  <dcterms:created xsi:type="dcterms:W3CDTF">2019-07-25T11:46:05Z</dcterms:created>
  <dcterms:modified xsi:type="dcterms:W3CDTF">2024-10-09T07:50:46Z</dcterms:modified>
</cp:coreProperties>
</file>