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embedTrueType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57" r:id="rId2"/>
    <p:sldId id="284" r:id="rId3"/>
    <p:sldId id="282" r:id="rId4"/>
    <p:sldId id="283" r:id="rId5"/>
    <p:sldId id="268" r:id="rId6"/>
    <p:sldId id="266" r:id="rId7"/>
    <p:sldId id="259" r:id="rId8"/>
    <p:sldId id="270" r:id="rId9"/>
    <p:sldId id="271" r:id="rId10"/>
    <p:sldId id="261" r:id="rId11"/>
    <p:sldId id="269" r:id="rId12"/>
    <p:sldId id="275" r:id="rId13"/>
    <p:sldId id="262" r:id="rId14"/>
    <p:sldId id="264" r:id="rId15"/>
  </p:sldIdLst>
  <p:sldSz cx="9144000" cy="5143500" type="screen16x9"/>
  <p:notesSz cx="6858000" cy="9144000"/>
  <p:embeddedFontLst>
    <p:embeddedFont>
      <p:font typeface="APL385 Unicode" panose="020B0709000202000203" pitchFamily="49" charset="0"/>
      <p:regular r:id="rId18"/>
    </p:embeddedFont>
    <p:embeddedFont>
      <p:font typeface="Sarabun" panose="020B0604020202020204" charset="-34"/>
      <p:regular r:id="rId19"/>
      <p:bold r:id="rId20"/>
      <p:italic r:id="rId21"/>
      <p:boldItalic r:id="rId22"/>
    </p:embeddedFont>
    <p:embeddedFont>
      <p:font typeface="Wingdings 2" panose="05020102010507070707" pitchFamily="18" charset="2"/>
      <p:regular r:id="rId2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5A99551-C24E-E634-8A70-F985C773EEF7}" name="Andrea Plovgaard Frederiksen" initials="AF" userId="S::andrea@dyalog.com::0c6edbd1-9532-4560-813e-b1e185a3ca0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3B475E"/>
    <a:srgbClr val="5A6D8F"/>
    <a:srgbClr val="ED7F00"/>
    <a:srgbClr val="FDFDF5"/>
    <a:srgbClr val="F6F6D9"/>
    <a:srgbClr val="BBB5D6"/>
    <a:srgbClr val="928ABD"/>
    <a:srgbClr val="37353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097" autoAdjust="0"/>
  </p:normalViewPr>
  <p:slideViewPr>
    <p:cSldViewPr snapToGrid="0">
      <p:cViewPr varScale="1">
        <p:scale>
          <a:sx n="106" d="100"/>
          <a:sy n="106" d="100"/>
        </p:scale>
        <p:origin x="70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NULL"/><Relationship Id="rId28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>
              <a:latin typeface="Sarabun" panose="00000500000000000000" pitchFamily="2" charset="-34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A6A3BD-28BD-4949-B52F-24E999822598}" type="datetimeFigureOut">
              <a:rPr lang="en-GB" smtClean="0">
                <a:latin typeface="Sarabun" panose="00000500000000000000" pitchFamily="2" charset="-34"/>
              </a:rPr>
              <a:t>28/10/2026</a:t>
            </a:fld>
            <a:endParaRPr lang="en-GB">
              <a:latin typeface="Sarabun" panose="00000500000000000000" pitchFamily="2" charset="-3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>
              <a:latin typeface="Sarabun" panose="00000500000000000000" pitchFamily="2" charset="-3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7370AB-76A5-41F1-9753-9FE7E667F0C0}" type="slidenum">
              <a:rPr lang="en-GB" smtClean="0">
                <a:latin typeface="Sarabun" panose="00000500000000000000" pitchFamily="2" charset="-34"/>
              </a:rPr>
              <a:t>‹#›</a:t>
            </a:fld>
            <a:endParaRPr lang="en-GB">
              <a:latin typeface="Sarabun" panose="00000500000000000000" pitchFamily="2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64718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Sarabun" panose="00000500000000000000" pitchFamily="2" charset="-34"/>
              </a:defRPr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Sarabun" panose="00000500000000000000" pitchFamily="2" charset="-34"/>
              </a:defRPr>
            </a:lvl1pPr>
          </a:lstStyle>
          <a:p>
            <a:fld id="{CDEAEF8A-5BB8-41C8-B8C2-160617C17EF4}" type="datetimeFigureOut">
              <a:rPr lang="en-GB" smtClean="0"/>
              <a:pPr/>
              <a:t>28/10/2026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Sarabun" panose="00000500000000000000" pitchFamily="2" charset="-34"/>
              </a:defRPr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Sarabun" panose="00000500000000000000" pitchFamily="2" charset="-34"/>
              </a:defRPr>
            </a:lvl1pPr>
          </a:lstStyle>
          <a:p>
            <a:fld id="{4320660A-27FD-4528-AE7F-EC6080404E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21339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Sarabun" panose="00000500000000000000" pitchFamily="2" charset="-34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674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3458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305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E2EC76-D708-9C8B-90E0-14B3390136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5EF886-68BA-ECD6-720B-39416388D5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A85CC7-583D-C7CC-CCC5-1720829DB4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C308CD-9049-24FF-F9EC-E4207F52D9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1970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7368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18517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0497415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75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8169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6136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20660A-27FD-4528-AE7F-EC6080404EEB}" type="slidenum">
              <a:rPr lang="en-GB" smtClean="0"/>
              <a:pPr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644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5060" y="1688053"/>
            <a:ext cx="5073517" cy="1767394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>
              <a:lnSpc>
                <a:spcPct val="100000"/>
              </a:lnSpc>
              <a:defRPr sz="3600" b="0">
                <a:solidFill>
                  <a:srgbClr val="3B475E"/>
                </a:solidFill>
                <a:latin typeface="Sarabun" panose="00000500000000000000" pitchFamily="2" charset="-34"/>
              </a:defRPr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445061" y="3741620"/>
            <a:ext cx="5073516" cy="1024109"/>
          </a:xfrm>
        </p:spPr>
        <p:txBody>
          <a:bodyPr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2400" i="1" baseline="0">
                <a:solidFill>
                  <a:srgbClr val="3B475E"/>
                </a:solidFill>
                <a:latin typeface="Sarabun" panose="00000500000000000000" pitchFamily="2" charset="-34"/>
              </a:defRPr>
            </a:lvl1pPr>
          </a:lstStyle>
          <a:p>
            <a:pPr lvl="0"/>
            <a:r>
              <a:rPr lang="en-US"/>
              <a:t>Presenter</a:t>
            </a:r>
          </a:p>
        </p:txBody>
      </p:sp>
      <p:sp useBgFill="1">
        <p:nvSpPr>
          <p:cNvPr id="3" name="Rounded Rectangle 2"/>
          <p:cNvSpPr/>
          <p:nvPr userDrawn="1"/>
        </p:nvSpPr>
        <p:spPr>
          <a:xfrm>
            <a:off x="8616917" y="51470"/>
            <a:ext cx="405045" cy="27003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Sarabun" panose="00000500000000000000" pitchFamily="2" charset="-34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A7F93E-0AC9-4994-C087-EC47479093D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445060" y="577889"/>
            <a:ext cx="2186609" cy="734076"/>
          </a:xfrm>
          <a:prstGeom prst="rect">
            <a:avLst/>
          </a:prstGeom>
        </p:spPr>
      </p:pic>
      <p:sp>
        <p:nvSpPr>
          <p:cNvPr id="10" name="Media Placeholder 3">
            <a:extLst>
              <a:ext uri="{FF2B5EF4-FFF2-40B4-BE49-F238E27FC236}">
                <a16:creationId xmlns:a16="http://schemas.microsoft.com/office/drawing/2014/main" id="{A8C42A55-8D9A-E8BD-8457-92C7015F8BD3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6957391" y="0"/>
            <a:ext cx="2186609" cy="1311965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err="1"/>
              <a:t>PICinPIC</a:t>
            </a:r>
            <a:r>
              <a:rPr lang="en-GB"/>
              <a:t> WILL SHOW HERE, CONTENT COULD BE OBSCURED.  (invisible box)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D2228C3-8F95-166E-8A09-DC52EB61BD50}"/>
              </a:ext>
            </a:extLst>
          </p:cNvPr>
          <p:cNvSpPr/>
          <p:nvPr userDrawn="1"/>
        </p:nvSpPr>
        <p:spPr>
          <a:xfrm>
            <a:off x="72887" y="4813353"/>
            <a:ext cx="372173" cy="23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3804001-4A52-A7FB-FC2A-F450E7C6EB4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73349" y="1961586"/>
            <a:ext cx="2343568" cy="234356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F9ED9E2-3219-F619-9BA3-FFB47D247704}"/>
              </a:ext>
            </a:extLst>
          </p:cNvPr>
          <p:cNvSpPr/>
          <p:nvPr userDrawn="1"/>
        </p:nvSpPr>
        <p:spPr>
          <a:xfrm>
            <a:off x="7678522" y="4583477"/>
            <a:ext cx="1273321" cy="4644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612EFF5-B5C4-29F2-5FBE-E79CCD7FC086}"/>
              </a:ext>
            </a:extLst>
          </p:cNvPr>
          <p:cNvSpPr/>
          <p:nvPr userDrawn="1"/>
        </p:nvSpPr>
        <p:spPr>
          <a:xfrm>
            <a:off x="1159566" y="4813352"/>
            <a:ext cx="6155634" cy="23455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73736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0" hasCustomPrompt="1"/>
          </p:nvPr>
        </p:nvSpPr>
        <p:spPr>
          <a:xfrm>
            <a:off x="6723925" y="1417983"/>
            <a:ext cx="2127975" cy="308898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/>
            </a:lvl1pPr>
            <a:lvl2pPr marL="717550" indent="-355600">
              <a:buSzPct val="60000"/>
              <a:buFont typeface="Courier New" panose="02070309020205020404" pitchFamily="49" charset="0"/>
              <a:buChar char="o"/>
              <a:defRPr/>
            </a:lvl2pPr>
            <a:lvl3pPr marL="1079500" indent="-361950">
              <a:buFont typeface="Wingdings" panose="05000000000000000000" pitchFamily="2" charset="2"/>
              <a:buChar char="§"/>
              <a:defRPr/>
            </a:lvl3pPr>
            <a:lvl4pPr marL="1433513" indent="-354013">
              <a:buFont typeface="Calibri" panose="020F0502020204030204" pitchFamily="34" charset="0"/>
              <a:buChar char="–"/>
              <a:defRPr/>
            </a:lvl4pPr>
          </a:lstStyle>
          <a:p>
            <a:r>
              <a:rPr lang="da-DK"/>
              <a:t>Space here </a:t>
            </a:r>
            <a:br>
              <a:rPr lang="da-DK"/>
            </a:br>
            <a:r>
              <a:rPr lang="da-DK"/>
              <a:t>for code </a:t>
            </a:r>
            <a:r>
              <a:rPr lang="da-DK">
                <a:latin typeface="APL385 Unicode" panose="020B0709000202000203" pitchFamily="49" charset="0"/>
              </a:rPr>
              <a:t>{⍺×⍵}</a:t>
            </a:r>
            <a:br>
              <a:rPr lang="da-DK"/>
            </a:br>
            <a:r>
              <a:rPr lang="da-DK"/>
              <a:t>pictures</a:t>
            </a:r>
            <a:br>
              <a:rPr lang="da-DK"/>
            </a:br>
            <a:r>
              <a:rPr lang="da-DK"/>
              <a:t>etc.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6DBA27B-8304-4CFA-81F2-07D6954C9B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6092513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A13"/>
              </a:buClr>
              <a:defRPr/>
            </a:lvl1pPr>
            <a:lvl2pPr>
              <a:spcBef>
                <a:spcPts val="0"/>
              </a:spcBef>
              <a:buClr>
                <a:srgbClr val="FF6A13"/>
              </a:buClr>
              <a:defRPr/>
            </a:lvl2pPr>
            <a:lvl3pPr>
              <a:spcBef>
                <a:spcPts val="0"/>
              </a:spcBef>
              <a:buClr>
                <a:srgbClr val="FF6A13"/>
              </a:buClr>
              <a:defRPr/>
            </a:lvl3pPr>
            <a:lvl4pPr>
              <a:spcBef>
                <a:spcPts val="0"/>
              </a:spcBef>
              <a:buClr>
                <a:srgbClr val="FFA336"/>
              </a:buClr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228F4D49-482B-40A2-86AF-43C7452AA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267657"/>
            <a:ext cx="6507968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Media Placeholder 3">
            <a:extLst>
              <a:ext uri="{FF2B5EF4-FFF2-40B4-BE49-F238E27FC236}">
                <a16:creationId xmlns:a16="http://schemas.microsoft.com/office/drawing/2014/main" id="{41860E7C-CA2A-CCFE-19A9-6DCDEE29B22A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6957391" y="0"/>
            <a:ext cx="2186609" cy="1311965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err="1"/>
              <a:t>PICinPIC</a:t>
            </a:r>
            <a:r>
              <a:rPr lang="en-GB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2318352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E1C07FA-679D-46C0-86F7-8D17779A01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64925"/>
            <a:ext cx="4104000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1pPr>
            <a:lvl2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2pPr>
            <a:lvl3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3pPr>
            <a:lvl4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1378A4D6-E4A6-4021-9A3E-CD1962CFE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267657"/>
            <a:ext cx="6554350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Media Placeholder 3">
            <a:extLst>
              <a:ext uri="{FF2B5EF4-FFF2-40B4-BE49-F238E27FC236}">
                <a16:creationId xmlns:a16="http://schemas.microsoft.com/office/drawing/2014/main" id="{CFE9A372-03E3-E60F-6496-867B43D28DDD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6957391" y="0"/>
            <a:ext cx="2186609" cy="1311965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err="1"/>
              <a:t>PICinPIC</a:t>
            </a:r>
            <a:r>
              <a:rPr lang="en-GB"/>
              <a:t> WILL SHOW HERE, CONTENT COULD BE OBSCURED.  (invisible box)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524709DA-7321-C012-5950-141DDACE71D0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716475" y="1264925"/>
            <a:ext cx="4104000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1pPr>
            <a:lvl2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2pPr>
            <a:lvl3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3pPr>
            <a:lvl4pPr>
              <a:spcBef>
                <a:spcPts val="0"/>
              </a:spcBef>
              <a:buClr>
                <a:srgbClr val="FF6A13"/>
              </a:buClr>
              <a:defRPr>
                <a:latin typeface="Sarabun" panose="00000500000000000000" pitchFamily="2" charset="-34"/>
              </a:defRPr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143226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4C4900D4-E042-4F52-A837-0B504DD6A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267657"/>
            <a:ext cx="6527846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Media Placeholder 3">
            <a:extLst>
              <a:ext uri="{FF2B5EF4-FFF2-40B4-BE49-F238E27FC236}">
                <a16:creationId xmlns:a16="http://schemas.microsoft.com/office/drawing/2014/main" id="{6AE5AD0B-78DA-96AF-6F08-3574B654A51A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6957391" y="0"/>
            <a:ext cx="2186609" cy="1311965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err="1"/>
              <a:t>PICinPIC</a:t>
            </a:r>
            <a:r>
              <a:rPr lang="en-GB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42264723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3">
            <a:extLst>
              <a:ext uri="{FF2B5EF4-FFF2-40B4-BE49-F238E27FC236}">
                <a16:creationId xmlns:a16="http://schemas.microsoft.com/office/drawing/2014/main" id="{2ADF6038-2E5A-469C-35D8-0A0580CF19AD}"/>
              </a:ext>
            </a:extLst>
          </p:cNvPr>
          <p:cNvSpPr>
            <a:spLocks noGrp="1"/>
          </p:cNvSpPr>
          <p:nvPr>
            <p:ph type="media" sz="quarter" idx="11" hasCustomPrompt="1"/>
          </p:nvPr>
        </p:nvSpPr>
        <p:spPr>
          <a:xfrm>
            <a:off x="6957391" y="0"/>
            <a:ext cx="2186609" cy="1311965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>
                <a:srgbClr val="FF6600"/>
              </a:buClr>
              <a:buSzPct val="75000"/>
              <a:buFont typeface="Wingdings 2" panose="05020102010507070707" pitchFamily="18" charset="2"/>
              <a:buNone/>
              <a:tabLst/>
              <a:defRPr/>
            </a:pPr>
            <a:r>
              <a:rPr lang="en-GB" err="1"/>
              <a:t>PICinPIC</a:t>
            </a:r>
            <a:r>
              <a:rPr lang="en-GB"/>
              <a:t> WILL SHOW HERE, CONTENT COULD BE OBSCURED.  (invisible box)</a:t>
            </a:r>
          </a:p>
        </p:txBody>
      </p:sp>
    </p:spTree>
    <p:extLst>
      <p:ext uri="{BB962C8B-B14F-4D97-AF65-F5344CB8AC3E}">
        <p14:creationId xmlns:p14="http://schemas.microsoft.com/office/powerpoint/2010/main" val="14476942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528" y="267657"/>
            <a:ext cx="7005527" cy="685535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527" y="1264925"/>
            <a:ext cx="8528373" cy="3242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79B4391E-A2CA-4E7C-B5A9-A31CF000D3E5}"/>
              </a:ext>
            </a:extLst>
          </p:cNvPr>
          <p:cNvSpPr txBox="1">
            <a:spLocks/>
          </p:cNvSpPr>
          <p:nvPr userDrawn="1"/>
        </p:nvSpPr>
        <p:spPr>
          <a:xfrm>
            <a:off x="710852" y="4745354"/>
            <a:ext cx="7066640" cy="398145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717550" indent="-35560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SzPct val="60000"/>
              <a:buFont typeface="Courier New" panose="02070309020205020404" pitchFamily="49" charset="0"/>
              <a:buChar char="o"/>
              <a:defRPr sz="2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079500" indent="-361950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SzPct val="75000"/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433513" indent="-354013" algn="l" defTabSz="914400" rtl="0" eaLnBrk="1" latinLnBrk="0" hangingPunct="1">
              <a:lnSpc>
                <a:spcPct val="80000"/>
              </a:lnSpc>
              <a:spcBef>
                <a:spcPts val="400"/>
              </a:spcBef>
              <a:buClr>
                <a:srgbClr val="FF9421"/>
              </a:buClr>
              <a:buFont typeface="Calibri" panose="020F0502020204030204" pitchFamily="34" charset="0"/>
              <a:buChar char="–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Clr>
                <a:srgbClr val="FF9421"/>
              </a:buClr>
              <a:buFont typeface="Calibri" panose="020F050202020403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spcBef>
                <a:spcPts val="0"/>
              </a:spcBef>
            </a:pPr>
            <a:r>
              <a:rPr lang="en-US" sz="1600">
                <a:solidFill>
                  <a:srgbClr val="282828"/>
                </a:solidFill>
                <a:latin typeface="Sarabun" panose="00000500000000000000" pitchFamily="2" charset="-34"/>
              </a:rPr>
              <a:t>Welcome to Dyalog ‘26</a:t>
            </a:r>
          </a:p>
        </p:txBody>
      </p:sp>
      <p:sp>
        <p:nvSpPr>
          <p:cNvPr id="49" name="Date Placeholder 3"/>
          <p:cNvSpPr txBox="1">
            <a:spLocks/>
          </p:cNvSpPr>
          <p:nvPr userDrawn="1"/>
        </p:nvSpPr>
        <p:spPr>
          <a:xfrm>
            <a:off x="45720" y="4743900"/>
            <a:ext cx="665132" cy="399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2000" b="0" kern="1200">
                <a:solidFill>
                  <a:schemeClr val="bg1"/>
                </a:solidFill>
                <a:latin typeface="Klavika Medium" panose="02000603000000000000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fld id="{02EDF88B-1B61-4481-9BD6-D2E23BF0DCD8}" type="slidenum">
              <a:rPr lang="en-GB" sz="1600" baseline="0" smtClean="0">
                <a:solidFill>
                  <a:srgbClr val="FF6A13"/>
                </a:solidFill>
                <a:latin typeface="Sarabun" panose="00000500000000000000" pitchFamily="2" charset="-34"/>
              </a:rPr>
              <a:pPr algn="l"/>
              <a:t>‹#›</a:t>
            </a:fld>
            <a:endParaRPr lang="en-GB" sz="1600" baseline="0">
              <a:solidFill>
                <a:srgbClr val="FF6A13"/>
              </a:solidFill>
              <a:latin typeface="Sarabun" panose="00000500000000000000" pitchFamily="2" charset="-34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EC5741-2586-9026-BBB0-7FC530AB64E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699513" y="4665641"/>
            <a:ext cx="1152387" cy="386873"/>
          </a:xfrm>
          <a:prstGeom prst="rect">
            <a:avLst/>
          </a:prstGeom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B9ED5D-5652-ECE7-BCC6-63EFE93D812C}"/>
              </a:ext>
            </a:extLst>
          </p:cNvPr>
          <p:cNvCxnSpPr>
            <a:cxnSpLocks/>
          </p:cNvCxnSpPr>
          <p:nvPr userDrawn="1"/>
        </p:nvCxnSpPr>
        <p:spPr>
          <a:xfrm>
            <a:off x="0" y="5119690"/>
            <a:ext cx="9144000" cy="0"/>
          </a:xfrm>
          <a:prstGeom prst="line">
            <a:avLst/>
          </a:prstGeom>
          <a:ln w="508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1740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0" r:id="rId2"/>
    <p:sldLayoutId id="2147483652" r:id="rId3"/>
    <p:sldLayoutId id="2147483654" r:id="rId4"/>
    <p:sldLayoutId id="2147483655" r:id="rId5"/>
  </p:sldLayoutIdLst>
  <p:hf sldNum="0" hdr="0" dt="0"/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rgbClr val="3B475E"/>
          </a:solidFill>
          <a:latin typeface="Sarabun" panose="00000500000000000000" pitchFamily="2" charset="-34"/>
          <a:ea typeface="+mj-ea"/>
          <a:cs typeface="Calibri" panose="020F0502020204030204" pitchFamily="34" charset="0"/>
        </a:defRPr>
      </a:lvl1pPr>
    </p:titleStyle>
    <p:bodyStyle>
      <a:lvl1pPr marL="458788" indent="-458788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A13"/>
        </a:buClr>
        <a:buSzPct val="75000"/>
        <a:buFont typeface="Wingdings 2" panose="05020102010507070707" pitchFamily="18" charset="2"/>
        <a:buChar char=""/>
        <a:defRPr sz="24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1pPr>
      <a:lvl2pPr marL="858838" indent="-401638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A13"/>
        </a:buClr>
        <a:buSzPct val="75000"/>
        <a:buFont typeface="Wingdings 2" panose="05020102010507070707" pitchFamily="18" charset="2"/>
        <a:buChar char=""/>
        <a:defRPr lang="en-US" sz="2000" kern="1200" dirty="0" smtClean="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A13"/>
        </a:buClr>
        <a:buSzPct val="75000"/>
        <a:buFont typeface="Wingdings 2" panose="05020102010507070707" pitchFamily="18" charset="2"/>
        <a:buChar char=""/>
        <a:defRPr sz="18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3pPr>
      <a:lvl4pPr marL="1655763" indent="-284163" algn="l" defTabSz="914400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Clr>
          <a:srgbClr val="FF6A13"/>
        </a:buClr>
        <a:buSzPct val="75000"/>
        <a:buFont typeface="Wingdings 2" panose="05020102010507070707" pitchFamily="18" charset="2"/>
        <a:buChar char=""/>
        <a:defRPr sz="1400" kern="1200">
          <a:solidFill>
            <a:srgbClr val="3B475E"/>
          </a:solidFill>
          <a:latin typeface="Sarabun" panose="00000500000000000000" pitchFamily="2" charset="-34"/>
          <a:ea typeface="+mn-ea"/>
          <a:cs typeface="+mn-cs"/>
        </a:defRPr>
      </a:lvl4pPr>
      <a:lvl5pPr marL="1828800" indent="0" algn="l" defTabSz="914400" rtl="0" eaLnBrk="1" latinLnBrk="0" hangingPunct="1">
        <a:spcBef>
          <a:spcPct val="20000"/>
        </a:spcBef>
        <a:buClr>
          <a:srgbClr val="FF9421"/>
        </a:buClr>
        <a:buFont typeface="Calibri" panose="020F050202020403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nws@dyalog.com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yalogprod.gos.dyalog.com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s://challenge.dyalog.com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techristensen.rip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A6417-55D0-46BB-0DFF-8D4AA0A71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Welcome to Dyalog ‘26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68C988-130F-A25A-2390-AB59A78D532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Stine Kromberg</a:t>
            </a:r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F4559DFF-3665-0E31-55C7-92F3BEB5DA95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8887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111C602-3BD4-1D16-ABA6-41071FA2D291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693" y="1447795"/>
            <a:ext cx="2430780" cy="243078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C22F74-BBA2-3E28-4574-839D5F4800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CEO of Dyalog for 2.7 Years</a:t>
            </a:r>
          </a:p>
          <a:p>
            <a:r>
              <a:rPr lang="en-US" dirty="0"/>
              <a:t>Worked for Dyalog for 6 years</a:t>
            </a:r>
          </a:p>
          <a:p>
            <a:r>
              <a:rPr lang="en-US" dirty="0"/>
              <a:t>Tried to become a 2</a:t>
            </a:r>
            <a:r>
              <a:rPr lang="en-US" baseline="30000" dirty="0"/>
              <a:t>nd</a:t>
            </a:r>
            <a:r>
              <a:rPr lang="en-US" dirty="0"/>
              <a:t> generation </a:t>
            </a:r>
            <a:r>
              <a:rPr lang="en-US" dirty="0" err="1"/>
              <a:t>APL’er</a:t>
            </a:r>
            <a:endParaRPr lang="en-US" dirty="0"/>
          </a:p>
          <a:p>
            <a:r>
              <a:rPr lang="en-US" dirty="0"/>
              <a:t>Discovered that people were more interesting than computers</a:t>
            </a:r>
          </a:p>
          <a:p>
            <a:r>
              <a:rPr lang="en-US" dirty="0"/>
              <a:t>Everything not programming related</a:t>
            </a:r>
            <a:endParaRPr lang="en-DK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8367745-146E-9D5F-DF72-1780A5F9C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Stine Kromberg</a:t>
            </a:r>
            <a:endParaRPr lang="en-DK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C5CA6F2A-0480-BC22-F171-0BC557E0FCBF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48678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4C129F-0E1B-E948-C777-205E38C3FA6D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E01FEB-7F87-FAC7-674B-B29091E0DA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we do we sell?</a:t>
            </a:r>
          </a:p>
          <a:p>
            <a:r>
              <a:rPr lang="en-US" dirty="0"/>
              <a:t>Why are we here?</a:t>
            </a:r>
          </a:p>
          <a:p>
            <a:r>
              <a:rPr lang="en-US" dirty="0"/>
              <a:t>We need you to teach us something!</a:t>
            </a:r>
          </a:p>
          <a:p>
            <a:r>
              <a:rPr lang="en-US" dirty="0"/>
              <a:t>What are you using APL for?</a:t>
            </a:r>
          </a:p>
          <a:p>
            <a:r>
              <a:rPr lang="en-US" dirty="0"/>
              <a:t>Why are you using APL?</a:t>
            </a:r>
          </a:p>
          <a:p>
            <a:r>
              <a:rPr lang="en-US" dirty="0"/>
              <a:t>What can we do for you?</a:t>
            </a:r>
            <a:endParaRPr lang="en-DK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E9D5DC-113C-0C98-4C06-0BD48FC54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to Dyalog ’26</a:t>
            </a:r>
            <a:endParaRPr lang="en-DK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15178BE0-42F6-8107-52C6-B44B6A693773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DK"/>
          </a:p>
        </p:txBody>
      </p:sp>
    </p:spTree>
    <p:extLst>
      <p:ext uri="{BB962C8B-B14F-4D97-AF65-F5344CB8AC3E}">
        <p14:creationId xmlns:p14="http://schemas.microsoft.com/office/powerpoint/2010/main" val="98604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049157F-5D27-A7BB-7EA7-7AF4BF8E71C4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09E8EB6-47E1-153F-36A0-9BC3E42F2C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DK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C5CFE4E6-66FC-B847-056F-260323E77539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DK"/>
          </a:p>
        </p:txBody>
      </p:sp>
      <p:pic>
        <p:nvPicPr>
          <p:cNvPr id="6" name="Content Placeholder 5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E9FAEA22-4BAA-313C-D266-BE163B939C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02371" y="-254000"/>
            <a:ext cx="9246371" cy="597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3361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FAE0F58E-CA41-2092-D202-FA8FE945A379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667420" y="1415809"/>
            <a:ext cx="7815095" cy="321877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B6DEF6-AC1A-1570-BE4F-D382A8AD81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7" y="1285833"/>
            <a:ext cx="6399171" cy="322113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dirty="0">
                <a:latin typeface="Sarabun"/>
                <a:cs typeface="Sarabun"/>
              </a:rPr>
              <a:t>We are still working on the next generation</a:t>
            </a:r>
            <a:endParaRPr lang="en-US" dirty="0">
              <a:cs typeface="Sarabun" panose="00000500000000000000" pitchFamily="2" charset="-34"/>
            </a:endParaRPr>
          </a:p>
          <a:p>
            <a:pPr marL="458470" indent="-458470">
              <a:buFont typeface="Calibri" panose="05020102010507070707" pitchFamily="18" charset="2"/>
              <a:buChar char="-"/>
            </a:pPr>
            <a:r>
              <a:rPr lang="en-US" dirty="0">
                <a:latin typeface="Sarabun"/>
                <a:cs typeface="Sarabun"/>
              </a:rPr>
              <a:t>Soon we need to start on the next "next generation".</a:t>
            </a:r>
            <a:endParaRPr lang="en-US" dirty="0">
              <a:cs typeface="Sarabun" panose="00000500000000000000" pitchFamily="2" charset="-34"/>
            </a:endParaRPr>
          </a:p>
          <a:p>
            <a:pPr marL="0" indent="0">
              <a:buNone/>
            </a:pPr>
            <a:endParaRPr lang="en-US" dirty="0">
              <a:cs typeface="Sarabun" panose="00000500000000000000" pitchFamily="2" charset="-34"/>
            </a:endParaRPr>
          </a:p>
          <a:p>
            <a:pPr marL="0" indent="0">
              <a:buNone/>
            </a:pPr>
            <a:endParaRPr lang="en-US" dirty="0">
              <a:cs typeface="Sarabun" panose="00000500000000000000" pitchFamily="2" charset="-3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012FC6-083F-AF7E-BF8C-CAB47A6859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Sarabun"/>
                <a:cs typeface="Calibri"/>
              </a:rPr>
              <a:t>Dyalog</a:t>
            </a:r>
            <a:r>
              <a:rPr lang="en-US">
                <a:latin typeface="Sarabun"/>
                <a:cs typeface="Calibri"/>
              </a:rPr>
              <a:t> is growing</a:t>
            </a:r>
            <a:endParaRPr lang="en-US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D312B15D-52EA-656D-4173-73C7FCA1D719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9393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8E1B7-65A0-7E5C-7E04-E2AACFEA5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1F99FB0-7ED7-421B-48A3-C2FC470EC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Sarabun"/>
                <a:cs typeface="Calibri"/>
              </a:rPr>
              <a:t>New hires since last UM</a:t>
            </a:r>
            <a:endParaRPr lang="en-US" dirty="0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9BDCBBA7-3C2D-DBAF-BAAD-7F212B646C46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37A37C-A9A0-FF44-09EB-5F56712DF22A}"/>
              </a:ext>
            </a:extLst>
          </p:cNvPr>
          <p:cNvSpPr txBox="1"/>
          <p:nvPr/>
        </p:nvSpPr>
        <p:spPr>
          <a:xfrm>
            <a:off x="226256" y="1568746"/>
            <a:ext cx="144117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>
                <a:cs typeface="Sarabun"/>
              </a:rPr>
              <a:t>Developers: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ED6DAF-A293-B25A-91BD-D6B292638B4A}"/>
              </a:ext>
            </a:extLst>
          </p:cNvPr>
          <p:cNvSpPr txBox="1"/>
          <p:nvPr/>
        </p:nvSpPr>
        <p:spPr>
          <a:xfrm>
            <a:off x="323828" y="3206581"/>
            <a:ext cx="1664197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>
                <a:cs typeface="Sarabun"/>
              </a:rPr>
              <a:t>Business support: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A215BE-216F-1A19-5853-46BAEEF37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4499" y="2808714"/>
            <a:ext cx="1758014" cy="17580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8347F7F-6679-43AA-F9C2-93EFE246BF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1963" y="2808713"/>
            <a:ext cx="1756318" cy="175631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03ADD2-EC3E-065C-60AC-6D9F66C717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6762" y="894421"/>
            <a:ext cx="1756318" cy="175631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75C3A86-D8A8-C4A4-A6CE-C7C0E337AC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88531" y="896743"/>
            <a:ext cx="1756318" cy="175631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57A1FD4-758C-3580-9153-D73186EB3F7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0854" y="2808713"/>
            <a:ext cx="1756318" cy="1756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446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7229086-1DA4-FA09-08CD-CDC4D1677D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>
                <a:latin typeface="Sarabun"/>
                <a:cs typeface="Calibri"/>
              </a:rPr>
              <a:t>MORE growth: </a:t>
            </a:r>
            <a:endParaRPr lang="en-US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D3CB564C-446F-286A-0BF5-442B95452930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" name="Picture 5" descr="P25_gil-morten">
            <a:extLst>
              <a:ext uri="{FF2B5EF4-FFF2-40B4-BE49-F238E27FC236}">
                <a16:creationId xmlns:a16="http://schemas.microsoft.com/office/drawing/2014/main" id="{8D4C075D-15E8-1DE8-B0DE-8F170A1041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640" y="1177093"/>
            <a:ext cx="4233360" cy="2789314"/>
          </a:xfrm>
          <a:prstGeom prst="rect">
            <a:avLst/>
          </a:prstGeom>
        </p:spPr>
      </p:pic>
      <p:pic>
        <p:nvPicPr>
          <p:cNvPr id="7" name="Picture 6" descr="Karl">
            <a:extLst>
              <a:ext uri="{FF2B5EF4-FFF2-40B4-BE49-F238E27FC236}">
                <a16:creationId xmlns:a16="http://schemas.microsoft.com/office/drawing/2014/main" id="{4F707222-1343-95CF-EF4B-1F30E067E8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8629" y="1671750"/>
            <a:ext cx="1904132" cy="1800000"/>
          </a:xfrm>
          <a:prstGeom prst="rect">
            <a:avLst/>
          </a:prstGeom>
        </p:spPr>
      </p:pic>
      <p:pic>
        <p:nvPicPr>
          <p:cNvPr id="8" name="Picture 7" descr="Sandra">
            <a:extLst>
              <a:ext uri="{FF2B5EF4-FFF2-40B4-BE49-F238E27FC236}">
                <a16:creationId xmlns:a16="http://schemas.microsoft.com/office/drawing/2014/main" id="{9F736D71-0787-45D0-2EC6-985EED1E6E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629" y="1671750"/>
            <a:ext cx="1904132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165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3B438-35A0-84E2-62AE-8F0FDFF42A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846" y="1264925"/>
            <a:ext cx="4350073" cy="3242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8470" indent="-458470"/>
            <a:r>
              <a:rPr lang="en-US" dirty="0">
                <a:latin typeface="Sarabun"/>
                <a:cs typeface="Sarabun"/>
              </a:rPr>
              <a:t>Outreach</a:t>
            </a:r>
          </a:p>
          <a:p>
            <a:pPr marL="458470" indent="-458470"/>
            <a:r>
              <a:rPr lang="en-US" dirty="0">
                <a:latin typeface="Sarabun"/>
                <a:cs typeface="Sarabun"/>
              </a:rPr>
              <a:t>Host your own </a:t>
            </a:r>
            <a:r>
              <a:rPr lang="en-US" dirty="0" err="1">
                <a:latin typeface="Sarabun"/>
                <a:cs typeface="Sarabun"/>
              </a:rPr>
              <a:t>Dyalogger</a:t>
            </a:r>
            <a:r>
              <a:rPr lang="en-US" dirty="0">
                <a:latin typeface="Sarabun"/>
                <a:cs typeface="Sarabun"/>
              </a:rPr>
              <a:t>?</a:t>
            </a:r>
          </a:p>
          <a:p>
            <a:pPr marL="458470" indent="-458470"/>
            <a:r>
              <a:rPr lang="en-US" dirty="0">
                <a:latin typeface="Sarabun"/>
                <a:cs typeface="Sarabun"/>
              </a:rPr>
              <a:t>New website</a:t>
            </a:r>
          </a:p>
          <a:p>
            <a:pPr marL="458470" indent="-458470"/>
            <a:r>
              <a:rPr lang="en-US" dirty="0">
                <a:latin typeface="Sarabun"/>
                <a:cs typeface="Sarabun"/>
              </a:rPr>
              <a:t>Competitions</a:t>
            </a:r>
          </a:p>
          <a:p>
            <a:pPr marL="458470" indent="-458470"/>
            <a:r>
              <a:rPr lang="en-US" dirty="0">
                <a:latin typeface="Sarabun"/>
                <a:cs typeface="Sarabun"/>
              </a:rPr>
              <a:t>Customer events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D31590-F69B-ABC8-488D-38364B3EB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267657"/>
            <a:ext cx="6554350" cy="685535"/>
          </a:xfrm>
        </p:spPr>
        <p:txBody>
          <a:bodyPr anchor="b">
            <a:normAutofit/>
          </a:bodyPr>
          <a:lstStyle/>
          <a:p>
            <a:r>
              <a:rPr lang="en-US"/>
              <a:t>More users</a:t>
            </a:r>
          </a:p>
        </p:txBody>
      </p:sp>
      <p:sp>
        <p:nvSpPr>
          <p:cNvPr id="14" name="Media Placeholder 3">
            <a:extLst>
              <a:ext uri="{FF2B5EF4-FFF2-40B4-BE49-F238E27FC236}">
                <a16:creationId xmlns:a16="http://schemas.microsoft.com/office/drawing/2014/main" id="{2C1C0C31-5C6B-39CD-DB41-3179F6CE802B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>
          <a:xfrm>
            <a:off x="6957391" y="0"/>
            <a:ext cx="2186609" cy="1311965"/>
          </a:xfrm>
        </p:spPr>
        <p:txBody>
          <a:bodyPr/>
          <a:lstStyle/>
          <a:p>
            <a:endParaRPr lang="en-DK"/>
          </a:p>
        </p:txBody>
      </p:sp>
      <p:pic>
        <p:nvPicPr>
          <p:cNvPr id="9" name="Content Placeholder 8" descr="A group of people sitting in a classroom&#10;&#10;AI-generated content may be incorrect.">
            <a:extLst>
              <a:ext uri="{FF2B5EF4-FFF2-40B4-BE49-F238E27FC236}">
                <a16:creationId xmlns:a16="http://schemas.microsoft.com/office/drawing/2014/main" id="{630CBCE1-A1AA-6DEA-EB8E-D582C9A7C631}"/>
              </a:ext>
            </a:extLst>
          </p:cNvPr>
          <p:cNvPicPr>
            <a:picLocks noGrp="1" noChangeAspect="1"/>
          </p:cNvPicPr>
          <p:nvPr>
            <p:ph idx="12"/>
          </p:nvPr>
        </p:nvPicPr>
        <p:blipFill>
          <a:blip r:embed="rId3"/>
          <a:srcRect l="17897" r="10898"/>
          <a:stretch>
            <a:fillRect/>
          </a:stretch>
        </p:blipFill>
        <p:spPr>
          <a:xfrm>
            <a:off x="4572000" y="1264925"/>
            <a:ext cx="4104000" cy="301841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7253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B082A0F-BBD6-BCF0-79A3-304F6BFD7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349" y="-133734"/>
            <a:ext cx="9280979" cy="557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69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7CFFEA-F3B5-1F15-18A9-34B4BA02BEF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136907" y="1767158"/>
            <a:ext cx="2642151" cy="1608834"/>
          </a:xfrm>
          <a:ln w="57150">
            <a:solidFill>
              <a:srgbClr val="3B475E"/>
            </a:solidFill>
          </a:ln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Sarabun"/>
                <a:cs typeface="Sarabun"/>
              </a:rPr>
              <a:t>Feedback to: </a:t>
            </a:r>
          </a:p>
          <a:p>
            <a:r>
              <a:rPr lang="en-GB" dirty="0">
                <a:latin typeface="Sarabun"/>
                <a:cs typeface="Sarabun"/>
                <a:hlinkClick r:id="rId3"/>
              </a:rPr>
              <a:t>nws20@dyalog.com</a:t>
            </a:r>
            <a:r>
              <a:rPr lang="en-GB" dirty="0">
                <a:latin typeface="Sarabun"/>
                <a:cs typeface="Sarabun"/>
              </a:rPr>
              <a:t> </a:t>
            </a:r>
            <a:endParaRPr lang="en-GB" dirty="0"/>
          </a:p>
          <a:p>
            <a:r>
              <a:rPr lang="en-GB" dirty="0">
                <a:latin typeface="Sarabun"/>
                <a:cs typeface="Sarabun"/>
              </a:rPr>
              <a:t>or Mike during the UM.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21BE97-9418-CD30-939B-CAE22812E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9" y="1264924"/>
            <a:ext cx="6092513" cy="324204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458470" indent="-458470"/>
            <a:r>
              <a:rPr lang="en-GB" dirty="0">
                <a:latin typeface="Sarabun"/>
                <a:cs typeface="Sarabun"/>
              </a:rPr>
              <a:t>Almost done...</a:t>
            </a:r>
          </a:p>
          <a:p>
            <a:pPr marL="458470" indent="-458470"/>
            <a:r>
              <a:rPr lang="en-GB" dirty="0">
                <a:latin typeface="Sarabun"/>
                <a:cs typeface="Sarabun"/>
              </a:rPr>
              <a:t>Beta testing is you!</a:t>
            </a:r>
          </a:p>
          <a:p>
            <a:pPr marL="458470" indent="-458470"/>
            <a:r>
              <a:rPr lang="en-GB" dirty="0">
                <a:latin typeface="Sarabun"/>
                <a:cs typeface="Sarabun"/>
                <a:hlinkClick r:id="rId4"/>
              </a:rPr>
              <a:t>https://dyalogprod.gos.dyalog.com</a:t>
            </a:r>
            <a:r>
              <a:rPr lang="en-GB" dirty="0">
                <a:latin typeface="Sarabun"/>
                <a:cs typeface="Sarabun"/>
              </a:rPr>
              <a:t> </a:t>
            </a:r>
          </a:p>
          <a:p>
            <a:pPr marL="458470" indent="-458470"/>
            <a:r>
              <a:rPr lang="en-GB" dirty="0">
                <a:latin typeface="Sarabun"/>
                <a:cs typeface="Sarabun"/>
              </a:rPr>
              <a:t>Beware: Things will be changed, moved and updated.</a:t>
            </a:r>
          </a:p>
          <a:p>
            <a:pPr marL="458470" indent="-458470"/>
            <a:r>
              <a:rPr lang="en-GB" dirty="0">
                <a:latin typeface="Sarabun"/>
                <a:cs typeface="Sarabun"/>
              </a:rPr>
              <a:t>Once we go live this link will stop working.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74A3824-F934-1BD8-97EC-6BB4584789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012" y="267657"/>
            <a:ext cx="6868379" cy="685535"/>
          </a:xfrm>
        </p:spPr>
        <p:txBody>
          <a:bodyPr/>
          <a:lstStyle/>
          <a:p>
            <a:r>
              <a:rPr lang="en-GB">
                <a:latin typeface="Sarabun"/>
                <a:cs typeface="Calibri"/>
              </a:rPr>
              <a:t>New website </a:t>
            </a:r>
            <a:endParaRPr lang="en-US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2E0CAC94-7815-B571-FC27-D482B8977CB8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571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2455EB-9500-92BB-355E-E547F0BD7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002" y="184651"/>
            <a:ext cx="6825321" cy="4405948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en-US" sz="2600" b="1" dirty="0">
                <a:latin typeface="Sarabun"/>
                <a:cs typeface="Sarabun"/>
              </a:rPr>
              <a:t>Purpose:</a:t>
            </a:r>
          </a:p>
          <a:p>
            <a:pPr marL="0" indent="0">
              <a:buNone/>
            </a:pPr>
            <a:r>
              <a:rPr lang="en-US" sz="2600" dirty="0">
                <a:latin typeface="Sarabun"/>
                <a:cs typeface="Sarabun"/>
              </a:rPr>
              <a:t>Provide an easy, fun and gamified way to learn APL.</a:t>
            </a:r>
          </a:p>
          <a:p>
            <a:pPr marL="0" indent="0">
              <a:buNone/>
            </a:pPr>
            <a:r>
              <a:rPr lang="en-US" sz="2600" dirty="0">
                <a:latin typeface="Sarabun"/>
                <a:cs typeface="Sarabun"/>
              </a:rPr>
              <a:t>Each round is self-contained</a:t>
            </a:r>
          </a:p>
          <a:p>
            <a:pPr marL="0" indent="0">
              <a:buNone/>
            </a:pPr>
            <a:endParaRPr lang="en-US" sz="2600" dirty="0">
              <a:latin typeface="Sarabun"/>
              <a:cs typeface="Sarabun"/>
            </a:endParaRPr>
          </a:p>
          <a:p>
            <a:pPr marL="0" indent="0">
              <a:buNone/>
            </a:pPr>
            <a:r>
              <a:rPr lang="en-US" sz="2600" dirty="0">
                <a:latin typeface="Sarabun"/>
                <a:cs typeface="Sarabun"/>
              </a:rPr>
              <a:t>Where: </a:t>
            </a:r>
            <a:r>
              <a:rPr lang="en-US" sz="2600" dirty="0">
                <a:latin typeface="Sarabun"/>
                <a:cs typeface="Sarabun"/>
                <a:hlinkClick r:id="rId2"/>
              </a:rPr>
              <a:t>challenge.dyalog.com</a:t>
            </a:r>
            <a:endParaRPr lang="en-US" sz="2600" dirty="0">
              <a:latin typeface="Sarabun"/>
              <a:cs typeface="Sarabun"/>
            </a:endParaRPr>
          </a:p>
          <a:p>
            <a:pPr marL="0" indent="0">
              <a:buNone/>
            </a:pPr>
            <a:endParaRPr lang="en-US" sz="2600" dirty="0">
              <a:latin typeface="Sarabun"/>
              <a:cs typeface="Sarabun"/>
            </a:endParaRPr>
          </a:p>
          <a:p>
            <a:pPr marL="0" indent="0">
              <a:buNone/>
            </a:pPr>
            <a:r>
              <a:rPr lang="en-US" sz="2600" dirty="0">
                <a:latin typeface="Sarabun"/>
                <a:cs typeface="Sarabun"/>
              </a:rPr>
              <a:t>News: </a:t>
            </a:r>
          </a:p>
          <a:p>
            <a:pPr marL="0" indent="0">
              <a:buNone/>
            </a:pPr>
            <a:r>
              <a:rPr lang="en-US" sz="2600" dirty="0">
                <a:latin typeface="Sarabun"/>
                <a:cs typeface="Sarabun"/>
              </a:rPr>
              <a:t>New platform in 2026</a:t>
            </a:r>
            <a:endParaRPr lang="en-US" sz="2600" dirty="0">
              <a:cs typeface="Sarabun" panose="00000500000000000000" pitchFamily="2" charset="-34"/>
            </a:endParaRPr>
          </a:p>
          <a:p>
            <a:pPr marL="0" indent="0">
              <a:buNone/>
            </a:pPr>
            <a:r>
              <a:rPr lang="en-US" sz="2600" dirty="0">
                <a:latin typeface="Sarabun"/>
                <a:cs typeface="Sarabun"/>
              </a:rPr>
              <a:t>New languages in 2027!</a:t>
            </a:r>
            <a:endParaRPr lang="en-US" sz="2600" dirty="0">
              <a:cs typeface="Sarabun" panose="00000500000000000000" pitchFamily="2" charset="-34"/>
            </a:endParaRPr>
          </a:p>
          <a:p>
            <a:pPr marL="0" indent="0">
              <a:buNone/>
            </a:pPr>
            <a:endParaRPr lang="en-US" dirty="0">
              <a:cs typeface="Sarabun" panose="00000500000000000000" pitchFamily="2" charset="-34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D11789-AFEF-11BD-B8AA-724F4202B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7200874" y="1654996"/>
            <a:ext cx="1616050" cy="1309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16BB850-860A-A145-5DA4-921DF50F4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260688"/>
            <a:ext cx="137834" cy="692504"/>
          </a:xfrm>
        </p:spPr>
        <p:txBody>
          <a:bodyPr/>
          <a:lstStyle/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5498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946BD3-145B-13A8-7C29-4EED477B74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61C559-F727-B9F7-11F9-46481D55E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1045" y="184651"/>
            <a:ext cx="6643104" cy="440594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en-US">
              <a:latin typeface="Sarabun"/>
              <a:cs typeface="Sarabun"/>
            </a:endParaRPr>
          </a:p>
          <a:p>
            <a:pPr marL="0" indent="0">
              <a:buNone/>
            </a:pPr>
            <a:endParaRPr lang="en-US">
              <a:latin typeface="Sarabun"/>
              <a:cs typeface="Sarabun"/>
            </a:endParaRPr>
          </a:p>
          <a:p>
            <a:pPr marL="0" indent="0">
              <a:buNone/>
            </a:pPr>
            <a:endParaRPr lang="en-US">
              <a:latin typeface="Sarabun"/>
              <a:cs typeface="Sarabun"/>
            </a:endParaRPr>
          </a:p>
          <a:p>
            <a:pPr marL="0" indent="0">
              <a:buNone/>
            </a:pPr>
            <a:endParaRPr lang="en-US">
              <a:latin typeface="Sarabun"/>
              <a:cs typeface="Sarabun"/>
            </a:endParaRPr>
          </a:p>
          <a:p>
            <a:pPr marL="0" indent="0">
              <a:buNone/>
            </a:pPr>
            <a:endParaRPr lang="en-US">
              <a:latin typeface="Sarabun"/>
              <a:cs typeface="Sarabun"/>
            </a:endParaRPr>
          </a:p>
          <a:p>
            <a:pPr marL="0" indent="0">
              <a:buNone/>
            </a:pPr>
            <a:endParaRPr lang="en-US">
              <a:cs typeface="Sarabun" panose="00000500000000000000" pitchFamily="2" charset="-34"/>
            </a:endParaRPr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2D2D8E89-83AC-7F0E-58DA-C4FFA6D137C8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14821F5-B4AE-921A-2411-679DB360F5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260688"/>
            <a:ext cx="137834" cy="692504"/>
          </a:xfrm>
        </p:spPr>
        <p:txBody>
          <a:bodyPr/>
          <a:lstStyle/>
          <a:p>
            <a:r>
              <a:rPr lang="en-US"/>
              <a:t> 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54EC62C-3BD6-CDF8-6136-DC4B9F650D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3630" y="185170"/>
            <a:ext cx="4000500" cy="1220223"/>
          </a:xfrm>
          <a:prstGeom prst="rect">
            <a:avLst/>
          </a:prstGeom>
        </p:spPr>
      </p:pic>
      <p:pic>
        <p:nvPicPr>
          <p:cNvPr id="9" name="Picture 8" descr="A person with curly hair wearing glasses&#10;&#10;AI-generated content may be incorrect.">
            <a:extLst>
              <a:ext uri="{FF2B5EF4-FFF2-40B4-BE49-F238E27FC236}">
                <a16:creationId xmlns:a16="http://schemas.microsoft.com/office/drawing/2014/main" id="{ED3158FC-EDA2-BCA9-1482-4460BCF48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7391" y="1746124"/>
            <a:ext cx="1800000" cy="1800000"/>
          </a:xfrm>
          <a:prstGeom prst="rect">
            <a:avLst/>
          </a:prstGeom>
        </p:spPr>
      </p:pic>
      <p:pic>
        <p:nvPicPr>
          <p:cNvPr id="11" name="Content Placeholder 14">
            <a:extLst>
              <a:ext uri="{FF2B5EF4-FFF2-40B4-BE49-F238E27FC236}">
                <a16:creationId xmlns:a16="http://schemas.microsoft.com/office/drawing/2014/main" id="{5FFCC57D-1550-A744-D81C-053CD04E4EC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27865" y="2796079"/>
            <a:ext cx="1800000" cy="1800000"/>
          </a:xfrm>
          <a:prstGeom prst="rect">
            <a:avLst/>
          </a:prstGeom>
        </p:spPr>
      </p:pic>
      <p:pic>
        <p:nvPicPr>
          <p:cNvPr id="13" name="Picture 12" descr="A person wearing glasses and a blue shirt&#10;&#10;AI-generated content may be incorrect.">
            <a:extLst>
              <a:ext uri="{FF2B5EF4-FFF2-40B4-BE49-F238E27FC236}">
                <a16:creationId xmlns:a16="http://schemas.microsoft.com/office/drawing/2014/main" id="{814DFD33-D886-2284-D8C7-127C881772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3522" y="1745124"/>
            <a:ext cx="1800000" cy="1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76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B10B0B-8DEA-C281-536A-FEB930C1C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9" y="267657"/>
            <a:ext cx="6730992" cy="950376"/>
          </a:xfrm>
        </p:spPr>
        <p:txBody>
          <a:bodyPr/>
          <a:lstStyle/>
          <a:p>
            <a:r>
              <a:rPr lang="en-GB">
                <a:latin typeface="Sarabun"/>
                <a:cs typeface="Calibri"/>
              </a:rPr>
              <a:t>Meeting current and future users: </a:t>
            </a:r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46FD4926-2C48-3596-54E9-C3FD04C2895E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DFC5E3B-9848-B445-D56A-C7AA4BD426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4343" y="2624593"/>
            <a:ext cx="1614682" cy="161468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0C4AA33-0254-C98D-2F4D-1443E2AFBF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602" y="1788318"/>
            <a:ext cx="1309688" cy="1566863"/>
          </a:xfrm>
          <a:prstGeom prst="rect">
            <a:avLst/>
          </a:prstGeom>
        </p:spPr>
      </p:pic>
      <p:pic>
        <p:nvPicPr>
          <p:cNvPr id="3" name="Graphic 2" descr="Help with solid fill">
            <a:extLst>
              <a:ext uri="{FF2B5EF4-FFF2-40B4-BE49-F238E27FC236}">
                <a16:creationId xmlns:a16="http://schemas.microsoft.com/office/drawing/2014/main" id="{AFC5B6A3-FD1F-6A56-A2AC-FE7D4FEA1F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47967" y="1499440"/>
            <a:ext cx="2478505" cy="2478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453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ECEB95-2395-68F5-46C8-45890BA52773}"/>
              </a:ext>
            </a:extLst>
          </p:cNvPr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784F89-8AA9-31B0-A637-0CB3C5DD07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801" y="4366357"/>
            <a:ext cx="6092513" cy="279998"/>
          </a:xfr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marL="458470" indent="-458470"/>
            <a:r>
              <a:rPr lang="en-GB">
                <a:latin typeface="Sarabun"/>
                <a:cs typeface="Sarabun"/>
                <a:hlinkClick r:id="rId3"/>
              </a:rPr>
              <a:t>https://gittechristensen.rip/</a:t>
            </a:r>
            <a:endParaRPr lang="en-GB">
              <a:cs typeface="Sarabun" panose="00000500000000000000" pitchFamily="2" charset="-34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674741-39F7-6BB9-CAB3-7FFC52CAB5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Media Placeholder 4">
            <a:extLst>
              <a:ext uri="{FF2B5EF4-FFF2-40B4-BE49-F238E27FC236}">
                <a16:creationId xmlns:a16="http://schemas.microsoft.com/office/drawing/2014/main" id="{50863347-AC23-4F5A-5121-66883BBB5305}"/>
              </a:ext>
            </a:extLst>
          </p:cNvPr>
          <p:cNvSpPr>
            <a:spLocks noGrp="1"/>
          </p:cNvSpPr>
          <p:nvPr>
            <p:ph type="media" sz="quarter" idx="1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882807-E0DD-D63F-D887-F36AF2A59C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3724"/>
            <a:ext cx="9144000" cy="4327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1965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yalog 2025.6">
      <a:dk1>
        <a:srgbClr val="232222"/>
      </a:dk1>
      <a:lt1>
        <a:sysClr val="window" lastClr="FFFFFF"/>
      </a:lt1>
      <a:dk2>
        <a:srgbClr val="2A3244"/>
      </a:dk2>
      <a:lt2>
        <a:srgbClr val="F2F1F0"/>
      </a:lt2>
      <a:accent1>
        <a:srgbClr val="FF6A13"/>
      </a:accent1>
      <a:accent2>
        <a:srgbClr val="8986CA"/>
      </a:accent2>
      <a:accent3>
        <a:srgbClr val="003B5C"/>
      </a:accent3>
      <a:accent4>
        <a:srgbClr val="FFA300"/>
      </a:accent4>
      <a:accent5>
        <a:srgbClr val="CA2E51"/>
      </a:accent5>
      <a:accent6>
        <a:srgbClr val="FF6A13"/>
      </a:accent6>
      <a:hlink>
        <a:srgbClr val="FF6A13"/>
      </a:hlink>
      <a:folHlink>
        <a:srgbClr val="FF6A13"/>
      </a:folHlink>
    </a:clrScheme>
    <a:fontScheme name="Sarabun">
      <a:majorFont>
        <a:latin typeface="Sarabun"/>
        <a:ea typeface=""/>
        <a:cs typeface=""/>
      </a:majorFont>
      <a:minorFont>
        <a:latin typeface="Sarabu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yalog19_template_bold_calibri.potx" id="{F0C38D23-3AC9-47E9-8D0D-BEDB5EAFCAD2}" vid="{35320D08-F00A-4224-9D94-CDC48BBB4D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955</TotalTime>
  <Words>247</Words>
  <Application>Microsoft Office PowerPoint</Application>
  <PresentationFormat>On-screen Show (16:9)</PresentationFormat>
  <Paragraphs>65</Paragraphs>
  <Slides>14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Sarabun</vt:lpstr>
      <vt:lpstr>Arial</vt:lpstr>
      <vt:lpstr>Wingdings 2</vt:lpstr>
      <vt:lpstr>Wingdings</vt:lpstr>
      <vt:lpstr>Calibri</vt:lpstr>
      <vt:lpstr>APL385 Unicode</vt:lpstr>
      <vt:lpstr>Courier New</vt:lpstr>
      <vt:lpstr>Office Theme</vt:lpstr>
      <vt:lpstr>Welcome to Dyalog ‘26</vt:lpstr>
      <vt:lpstr>Stine Kromberg</vt:lpstr>
      <vt:lpstr>Welcome to Dyalog ’26</vt:lpstr>
      <vt:lpstr>PowerPoint Presentation</vt:lpstr>
      <vt:lpstr>Dyalog is growing</vt:lpstr>
      <vt:lpstr>New hires since last UM</vt:lpstr>
      <vt:lpstr>MORE growth: </vt:lpstr>
      <vt:lpstr>More users</vt:lpstr>
      <vt:lpstr>PowerPoint Presentation</vt:lpstr>
      <vt:lpstr>New website </vt:lpstr>
      <vt:lpstr> </vt:lpstr>
      <vt:lpstr> </vt:lpstr>
      <vt:lpstr>Meeting current and future users: 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Fiona Smith</dc:creator>
  <cp:lastModifiedBy>Fiona Smith</cp:lastModifiedBy>
  <cp:revision>87</cp:revision>
  <dcterms:created xsi:type="dcterms:W3CDTF">2019-07-25T11:46:05Z</dcterms:created>
  <dcterms:modified xsi:type="dcterms:W3CDTF">2026-10-28T09:26:03Z</dcterms:modified>
</cp:coreProperties>
</file>