
<file path=[Content_Types].xml><?xml version="1.0" encoding="utf-8"?>
<Types xmlns="http://schemas.openxmlformats.org/package/2006/content-types">
  <Default Extension="com&amp;_nc_gid=EsaqICrcthq3zAea25jAGw&amp;_nc_ss=7a22e&amp;oh=00_AQKle7JgFaY8jX6FRUGAlahX3IF_X1-SkfesqfaHstyeiA&amp;oe=6AA5B16D" ContentType="image/jpeg"/>
  <Default Extension="fntdata" ContentType="application/x-fontdata"/>
  <Default Extension="jpeg" ContentType="image/jpeg"/>
  <Default Extension="jpg" ContentType="image/jpeg"/>
  <Default Extension="mp4" ContentType="video/mp4"/>
  <Default Extension="org&amp;utm_campaign=index&amp;utm_content=thumbnail&amp;_=20260208113827" ContentType="image/png"/>
  <Default Extension="org&amp;utm_campaign=parser&amp;utm_content=thumbnail" ContentType="image/pn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257" r:id="rId2"/>
    <p:sldId id="261" r:id="rId3"/>
    <p:sldId id="300" r:id="rId4"/>
    <p:sldId id="377" r:id="rId5"/>
    <p:sldId id="378" r:id="rId6"/>
    <p:sldId id="271" r:id="rId7"/>
    <p:sldId id="258" r:id="rId8"/>
    <p:sldId id="359" r:id="rId9"/>
    <p:sldId id="346" r:id="rId10"/>
    <p:sldId id="375" r:id="rId11"/>
    <p:sldId id="265" r:id="rId12"/>
    <p:sldId id="264" r:id="rId13"/>
    <p:sldId id="326" r:id="rId14"/>
    <p:sldId id="325" r:id="rId15"/>
    <p:sldId id="347" r:id="rId16"/>
    <p:sldId id="284" r:id="rId17"/>
    <p:sldId id="334" r:id="rId18"/>
    <p:sldId id="353" r:id="rId19"/>
    <p:sldId id="381" r:id="rId20"/>
    <p:sldId id="382" r:id="rId21"/>
    <p:sldId id="383" r:id="rId22"/>
    <p:sldId id="349" r:id="rId23"/>
    <p:sldId id="310" r:id="rId24"/>
    <p:sldId id="311" r:id="rId25"/>
    <p:sldId id="358" r:id="rId26"/>
    <p:sldId id="348" r:id="rId27"/>
    <p:sldId id="340" r:id="rId28"/>
    <p:sldId id="379" r:id="rId29"/>
    <p:sldId id="386" r:id="rId30"/>
    <p:sldId id="351" r:id="rId31"/>
    <p:sldId id="290" r:id="rId32"/>
    <p:sldId id="345" r:id="rId33"/>
    <p:sldId id="303" r:id="rId34"/>
    <p:sldId id="343" r:id="rId35"/>
    <p:sldId id="360" r:id="rId36"/>
    <p:sldId id="324" r:id="rId37"/>
    <p:sldId id="268" r:id="rId38"/>
    <p:sldId id="298" r:id="rId39"/>
    <p:sldId id="396" r:id="rId40"/>
    <p:sldId id="332" r:id="rId41"/>
    <p:sldId id="393" r:id="rId42"/>
    <p:sldId id="394" r:id="rId43"/>
    <p:sldId id="395" r:id="rId44"/>
    <p:sldId id="388" r:id="rId45"/>
    <p:sldId id="391" r:id="rId46"/>
    <p:sldId id="384" r:id="rId47"/>
    <p:sldId id="291" r:id="rId48"/>
    <p:sldId id="274" r:id="rId49"/>
  </p:sldIdLst>
  <p:sldSz cx="9144000" cy="5143500" type="screen16x9"/>
  <p:notesSz cx="6858000" cy="9144000"/>
  <p:embeddedFontLst>
    <p:embeddedFont>
      <p:font typeface="Gill Sans MT" panose="020B0502020104020203" pitchFamily="34" charset="0"/>
      <p:regular r:id="rId52"/>
      <p:bold r:id="rId53"/>
      <p:italic r:id="rId54"/>
      <p:boldItalic r:id="rId55"/>
    </p:embeddedFont>
    <p:embeddedFont>
      <p:font typeface="Sarabun" panose="020B0604020202020204" charset="-34"/>
      <p:regular r:id="rId56"/>
      <p:bold r:id="rId57"/>
      <p:italic r:id="rId58"/>
      <p:boldItalic r:id="rId59"/>
    </p:embeddedFont>
    <p:embeddedFont>
      <p:font typeface="Wingdings 2" panose="05020102010507070707" pitchFamily="18" charset="2"/>
      <p:regular r:id="rId6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A04A00"/>
    <a:srgbClr val="000000"/>
    <a:srgbClr val="FEFEFE"/>
    <a:srgbClr val="5A6D8F"/>
    <a:srgbClr val="3B475E"/>
    <a:srgbClr val="ED7F00"/>
    <a:srgbClr val="FDFDF5"/>
    <a:srgbClr val="F6F6D9"/>
    <a:srgbClr val="BBB5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55" autoAdjust="0"/>
    <p:restoredTop sz="95097" autoAdjust="0"/>
  </p:normalViewPr>
  <p:slideViewPr>
    <p:cSldViewPr snapToGrid="0">
      <p:cViewPr varScale="1">
        <p:scale>
          <a:sx n="106" d="100"/>
          <a:sy n="106" d="100"/>
        </p:scale>
        <p:origin x="696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487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4.fntdata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5.fntdata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6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60" Type="http://schemas.openxmlformats.org/officeDocument/2006/relationships/font" Target="NUL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>
              <a:latin typeface="Sarabun" panose="00000500000000000000" pitchFamily="2" charset="-34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A6A3BD-28BD-4949-B52F-24E999822598}" type="datetimeFigureOut">
              <a:rPr lang="en-GB" smtClean="0">
                <a:latin typeface="Sarabun" panose="00000500000000000000" pitchFamily="2" charset="-34"/>
              </a:rPr>
              <a:t>28/10/2026</a:t>
            </a:fld>
            <a:endParaRPr lang="en-GB" dirty="0">
              <a:latin typeface="Sarabun" panose="00000500000000000000" pitchFamily="2" charset="-34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latin typeface="Sarabun" panose="00000500000000000000" pitchFamily="2" charset="-3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7370AB-76A5-41F1-9753-9FE7E667F0C0}" type="slidenum">
              <a:rPr lang="en-GB" smtClean="0">
                <a:latin typeface="Sarabun" panose="00000500000000000000" pitchFamily="2" charset="-34"/>
              </a:rPr>
              <a:t>‹#›</a:t>
            </a:fld>
            <a:endParaRPr lang="en-GB" dirty="0">
              <a:latin typeface="Sarabun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64718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arabun" panose="00000500000000000000" pitchFamily="2" charset="-34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arabun" panose="00000500000000000000" pitchFamily="2" charset="-34"/>
              </a:defRPr>
            </a:lvl1pPr>
          </a:lstStyle>
          <a:p>
            <a:fld id="{CDEAEF8A-5BB8-41C8-B8C2-160617C17EF4}" type="datetimeFigureOut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arabun" panose="00000500000000000000" pitchFamily="2" charset="-34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arabun" panose="00000500000000000000" pitchFamily="2" charset="-34"/>
              </a:defRPr>
            </a:lvl1pPr>
          </a:lstStyle>
          <a:p>
            <a:fld id="{4320660A-27FD-4528-AE7F-EC6080404EE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2133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arabun" panose="00000500000000000000" pitchFamily="2" charset="-34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arabun" panose="00000500000000000000" pitchFamily="2" charset="-34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arabun" panose="00000500000000000000" pitchFamily="2" charset="-34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arabun" panose="00000500000000000000" pitchFamily="2" charset="-34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arabun" panose="00000500000000000000" pitchFamily="2" charset="-34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0660A-27FD-4528-AE7F-EC6080404EEB}" type="slidenum">
              <a:rPr lang="en-GB" smtClean="0"/>
              <a:pPr/>
              <a:t>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7679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0660A-27FD-4528-AE7F-EC6080404EEB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127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0660A-27FD-4528-AE7F-EC6080404EEB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7939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0660A-27FD-4528-AE7F-EC6080404EEB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6449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0660A-27FD-4528-AE7F-EC6080404EEB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02063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0660A-27FD-4528-AE7F-EC6080404EEB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9477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0660A-27FD-4528-AE7F-EC6080404EEB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51437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2AB56-A3BA-0D74-EAC5-2F7689146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49B49B-0769-2FB3-4C55-35625CDBFB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640C23-2F4A-1C0C-D8FE-C5BA3B083D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7D80AC-B083-7B8B-995B-A5497F7F3E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0660A-27FD-4528-AE7F-EC6080404EEB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33174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0660A-27FD-4528-AE7F-EC6080404EEB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20523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A3512-BC65-74FB-3FA8-9B5EF73C8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F8CE78-CFCC-0C96-8974-0D0BCA19AE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CF38CD-6787-C197-45E1-219028C517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EA1896-D0A6-6EF0-DEDD-7A77A3A247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20660A-27FD-4528-AE7F-EC6080404EE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rabun" panose="00000500000000000000" pitchFamily="2" charset="-3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rabun" panose="00000500000000000000" pitchFamily="2" charset="-3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29974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BEF6E-73A3-6DCB-3E8B-55B39ADC2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140D1A-F033-D936-1499-32D2D208B6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50491A-63AA-82AF-6A49-1ED550220A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64ED48-656C-3962-7FEB-F7A8DFE6A5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20660A-27FD-4528-AE7F-EC6080404EE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rabun" panose="00000500000000000000" pitchFamily="2" charset="-3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rabun" panose="00000500000000000000" pitchFamily="2" charset="-3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10022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0660A-27FD-4528-AE7F-EC6080404EEB}" type="slidenum">
              <a:rPr lang="en-GB" smtClean="0"/>
              <a:pPr/>
              <a:t>31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39547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0660A-27FD-4528-AE7F-EC6080404EEB}" type="slidenum">
              <a:rPr lang="en-GB" smtClean="0"/>
              <a:pPr/>
              <a:t>32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11537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0660A-27FD-4528-AE7F-EC6080404EEB}" type="slidenum">
              <a:rPr lang="en-GB" smtClean="0"/>
              <a:pPr/>
              <a:t>33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89096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0660A-27FD-4528-AE7F-EC6080404EEB}" type="slidenum">
              <a:rPr lang="en-GB" smtClean="0"/>
              <a:pPr/>
              <a:t>35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79180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0660A-27FD-4528-AE7F-EC6080404EEB}" type="slidenum">
              <a:rPr lang="en-GB" smtClean="0"/>
              <a:pPr/>
              <a:t>39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941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5060" y="1688053"/>
            <a:ext cx="5073517" cy="176739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3600" b="0">
                <a:solidFill>
                  <a:srgbClr val="3B475E"/>
                </a:solidFill>
                <a:latin typeface="Sarabun" panose="00000500000000000000" pitchFamily="2" charset="-34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45061" y="3741620"/>
            <a:ext cx="5073516" cy="1024109"/>
          </a:xfrm>
        </p:spPr>
        <p:txBody>
          <a:bodyPr anchor="t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2400" i="1" baseline="0">
                <a:solidFill>
                  <a:srgbClr val="3B475E"/>
                </a:solidFill>
                <a:latin typeface="Sarabun" panose="00000500000000000000" pitchFamily="2" charset="-34"/>
              </a:defRPr>
            </a:lvl1pPr>
          </a:lstStyle>
          <a:p>
            <a:pPr lvl="0"/>
            <a:r>
              <a:rPr lang="en-US" dirty="0"/>
              <a:t>Presenter</a:t>
            </a:r>
          </a:p>
        </p:txBody>
      </p:sp>
      <p:sp useBgFill="1">
        <p:nvSpPr>
          <p:cNvPr id="3" name="Rounded Rectangle 2"/>
          <p:cNvSpPr/>
          <p:nvPr userDrawn="1"/>
        </p:nvSpPr>
        <p:spPr>
          <a:xfrm>
            <a:off x="8616917" y="51470"/>
            <a:ext cx="405045" cy="27003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Sarabun" panose="00000500000000000000" pitchFamily="2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7F93E-0AC9-4994-C087-EC47479093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45060" y="577889"/>
            <a:ext cx="2186609" cy="734076"/>
          </a:xfrm>
          <a:prstGeom prst="rect">
            <a:avLst/>
          </a:prstGeom>
        </p:spPr>
      </p:pic>
      <p:sp>
        <p:nvSpPr>
          <p:cNvPr id="10" name="Media Placeholder 3">
            <a:extLst>
              <a:ext uri="{FF2B5EF4-FFF2-40B4-BE49-F238E27FC236}">
                <a16:creationId xmlns:a16="http://schemas.microsoft.com/office/drawing/2014/main" id="{A8C42A55-8D9A-E8BD-8457-92C7015F8BD3}"/>
              </a:ext>
            </a:extLst>
          </p:cNvPr>
          <p:cNvSpPr>
            <a:spLocks noGrp="1"/>
          </p:cNvSpPr>
          <p:nvPr>
            <p:ph type="media" sz="quarter" idx="11" hasCustomPrompt="1"/>
          </p:nvPr>
        </p:nvSpPr>
        <p:spPr>
          <a:xfrm>
            <a:off x="6957391" y="0"/>
            <a:ext cx="2186609" cy="1311965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75000"/>
              <a:buFont typeface="Wingdings 2" panose="05020102010507070707" pitchFamily="18" charset="2"/>
              <a:buNone/>
              <a:tabLst/>
              <a:defRPr/>
            </a:pPr>
            <a:r>
              <a:rPr lang="en-GB" dirty="0" err="1"/>
              <a:t>PICinPIC</a:t>
            </a:r>
            <a:r>
              <a:rPr lang="en-GB" dirty="0"/>
              <a:t> WILL SHOW HERE, CONTENT COULD BE OBSCURED.  (invisible box)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2228C3-8F95-166E-8A09-DC52EB61BD50}"/>
              </a:ext>
            </a:extLst>
          </p:cNvPr>
          <p:cNvSpPr/>
          <p:nvPr userDrawn="1"/>
        </p:nvSpPr>
        <p:spPr>
          <a:xfrm>
            <a:off x="72887" y="4813353"/>
            <a:ext cx="372173" cy="234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3804001-4A52-A7FB-FC2A-F450E7C6EB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73349" y="1961586"/>
            <a:ext cx="2343568" cy="234356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F9ED9E2-3219-F619-9BA3-FFB47D247704}"/>
              </a:ext>
            </a:extLst>
          </p:cNvPr>
          <p:cNvSpPr/>
          <p:nvPr userDrawn="1"/>
        </p:nvSpPr>
        <p:spPr>
          <a:xfrm>
            <a:off x="7678522" y="4583477"/>
            <a:ext cx="1273321" cy="4644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12EFF5-B5C4-29F2-5FBE-E79CCD7FC086}"/>
              </a:ext>
            </a:extLst>
          </p:cNvPr>
          <p:cNvSpPr/>
          <p:nvPr userDrawn="1"/>
        </p:nvSpPr>
        <p:spPr>
          <a:xfrm>
            <a:off x="1159566" y="4813352"/>
            <a:ext cx="6155634" cy="234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3736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DBA27B-8304-4CFA-81F2-07D6954C9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365421"/>
            <a:ext cx="8493019" cy="3141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buClr>
                <a:srgbClr val="FF6A13"/>
              </a:buClr>
              <a:defRPr/>
            </a:lvl1pPr>
            <a:lvl2pPr>
              <a:spcBef>
                <a:spcPts val="0"/>
              </a:spcBef>
              <a:buClr>
                <a:srgbClr val="FF6A13"/>
              </a:buClr>
              <a:defRPr/>
            </a:lvl2pPr>
            <a:lvl3pPr>
              <a:spcBef>
                <a:spcPts val="0"/>
              </a:spcBef>
              <a:buClr>
                <a:srgbClr val="FF6A13"/>
              </a:buClr>
              <a:defRPr/>
            </a:lvl3pPr>
            <a:lvl4pPr>
              <a:spcBef>
                <a:spcPts val="0"/>
              </a:spcBef>
              <a:buClr>
                <a:srgbClr val="FFA336"/>
              </a:buClr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28F4D49-482B-40A2-86AF-43C7452A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9" y="267657"/>
            <a:ext cx="6507968" cy="68553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Media Placeholder 3">
            <a:extLst>
              <a:ext uri="{FF2B5EF4-FFF2-40B4-BE49-F238E27FC236}">
                <a16:creationId xmlns:a16="http://schemas.microsoft.com/office/drawing/2014/main" id="{41860E7C-CA2A-CCFE-19A9-6DCDEE29B22A}"/>
              </a:ext>
            </a:extLst>
          </p:cNvPr>
          <p:cNvSpPr>
            <a:spLocks noGrp="1"/>
          </p:cNvSpPr>
          <p:nvPr>
            <p:ph type="media" sz="quarter" idx="11" hasCustomPrompt="1"/>
          </p:nvPr>
        </p:nvSpPr>
        <p:spPr>
          <a:xfrm>
            <a:off x="6957391" y="0"/>
            <a:ext cx="2186609" cy="1311965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75000"/>
              <a:buFont typeface="Wingdings 2" panose="05020102010507070707" pitchFamily="18" charset="2"/>
              <a:buNone/>
              <a:tabLst/>
              <a:defRPr/>
            </a:pPr>
            <a:r>
              <a:rPr lang="en-GB" dirty="0" err="1"/>
              <a:t>PICinPIC</a:t>
            </a:r>
            <a:r>
              <a:rPr lang="en-GB" dirty="0"/>
              <a:t> WILL SHOW HERE, CONTENT COULD BE OBSCURED.  (invisible box)</a:t>
            </a:r>
          </a:p>
        </p:txBody>
      </p:sp>
    </p:spTree>
    <p:extLst>
      <p:ext uri="{BB962C8B-B14F-4D97-AF65-F5344CB8AC3E}">
        <p14:creationId xmlns:p14="http://schemas.microsoft.com/office/powerpoint/2010/main" val="2318352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E1C07FA-679D-46C0-86F7-8D17779A0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264925"/>
            <a:ext cx="4104000" cy="3242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buClr>
                <a:srgbClr val="FF6A13"/>
              </a:buClr>
              <a:defRPr>
                <a:latin typeface="Sarabun" panose="00000500000000000000" pitchFamily="2" charset="-34"/>
              </a:defRPr>
            </a:lvl1pPr>
            <a:lvl2pPr>
              <a:spcBef>
                <a:spcPts val="0"/>
              </a:spcBef>
              <a:buClr>
                <a:srgbClr val="FF6A13"/>
              </a:buClr>
              <a:defRPr>
                <a:latin typeface="Sarabun" panose="00000500000000000000" pitchFamily="2" charset="-34"/>
              </a:defRPr>
            </a:lvl2pPr>
            <a:lvl3pPr>
              <a:spcBef>
                <a:spcPts val="0"/>
              </a:spcBef>
              <a:buClr>
                <a:srgbClr val="FF6A13"/>
              </a:buClr>
              <a:defRPr>
                <a:latin typeface="Sarabun" panose="00000500000000000000" pitchFamily="2" charset="-34"/>
              </a:defRPr>
            </a:lvl3pPr>
            <a:lvl4pPr>
              <a:spcBef>
                <a:spcPts val="0"/>
              </a:spcBef>
              <a:buClr>
                <a:srgbClr val="FF6A13"/>
              </a:buClr>
              <a:defRPr>
                <a:latin typeface="Sarabun" panose="00000500000000000000" pitchFamily="2" charset="-34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1378A4D6-E4A6-4021-9A3E-CD1962CFE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9" y="267657"/>
            <a:ext cx="6554350" cy="68553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Media Placeholder 3">
            <a:extLst>
              <a:ext uri="{FF2B5EF4-FFF2-40B4-BE49-F238E27FC236}">
                <a16:creationId xmlns:a16="http://schemas.microsoft.com/office/drawing/2014/main" id="{CFE9A372-03E3-E60F-6496-867B43D28DDD}"/>
              </a:ext>
            </a:extLst>
          </p:cNvPr>
          <p:cNvSpPr>
            <a:spLocks noGrp="1"/>
          </p:cNvSpPr>
          <p:nvPr>
            <p:ph type="media" sz="quarter" idx="11" hasCustomPrompt="1"/>
          </p:nvPr>
        </p:nvSpPr>
        <p:spPr>
          <a:xfrm>
            <a:off x="6957391" y="0"/>
            <a:ext cx="2186609" cy="1311965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75000"/>
              <a:buFont typeface="Wingdings 2" panose="05020102010507070707" pitchFamily="18" charset="2"/>
              <a:buNone/>
              <a:tabLst/>
              <a:defRPr/>
            </a:pPr>
            <a:r>
              <a:rPr lang="en-GB" dirty="0" err="1"/>
              <a:t>PICinPIC</a:t>
            </a:r>
            <a:r>
              <a:rPr lang="en-GB" dirty="0"/>
              <a:t> WILL SHOW HERE, CONTENT COULD BE OBSCURED.  (invisible box)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524709DA-7321-C012-5950-141DDACE71D0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716475" y="1264925"/>
            <a:ext cx="4104000" cy="3242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buClr>
                <a:srgbClr val="FF6A13"/>
              </a:buClr>
              <a:defRPr>
                <a:latin typeface="Sarabun" panose="00000500000000000000" pitchFamily="2" charset="-34"/>
              </a:defRPr>
            </a:lvl1pPr>
            <a:lvl2pPr>
              <a:spcBef>
                <a:spcPts val="0"/>
              </a:spcBef>
              <a:buClr>
                <a:srgbClr val="FF6A13"/>
              </a:buClr>
              <a:defRPr>
                <a:latin typeface="Sarabun" panose="00000500000000000000" pitchFamily="2" charset="-34"/>
              </a:defRPr>
            </a:lvl2pPr>
            <a:lvl3pPr>
              <a:spcBef>
                <a:spcPts val="0"/>
              </a:spcBef>
              <a:buClr>
                <a:srgbClr val="FF6A13"/>
              </a:buClr>
              <a:defRPr>
                <a:latin typeface="Sarabun" panose="00000500000000000000" pitchFamily="2" charset="-34"/>
              </a:defRPr>
            </a:lvl3pPr>
            <a:lvl4pPr>
              <a:spcBef>
                <a:spcPts val="0"/>
              </a:spcBef>
              <a:buClr>
                <a:srgbClr val="FF6A13"/>
              </a:buClr>
              <a:defRPr>
                <a:latin typeface="Sarabun" panose="00000500000000000000" pitchFamily="2" charset="-34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4143226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4C4900D4-E042-4F52-A837-0B504DD6A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9" y="267657"/>
            <a:ext cx="6527846" cy="68553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Media Placeholder 3">
            <a:extLst>
              <a:ext uri="{FF2B5EF4-FFF2-40B4-BE49-F238E27FC236}">
                <a16:creationId xmlns:a16="http://schemas.microsoft.com/office/drawing/2014/main" id="{6AE5AD0B-78DA-96AF-6F08-3574B654A51A}"/>
              </a:ext>
            </a:extLst>
          </p:cNvPr>
          <p:cNvSpPr>
            <a:spLocks noGrp="1"/>
          </p:cNvSpPr>
          <p:nvPr>
            <p:ph type="media" sz="quarter" idx="11" hasCustomPrompt="1"/>
          </p:nvPr>
        </p:nvSpPr>
        <p:spPr>
          <a:xfrm>
            <a:off x="6957391" y="0"/>
            <a:ext cx="2186609" cy="1311965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75000"/>
              <a:buFont typeface="Wingdings 2" panose="05020102010507070707" pitchFamily="18" charset="2"/>
              <a:buNone/>
              <a:tabLst/>
              <a:defRPr/>
            </a:pPr>
            <a:r>
              <a:rPr lang="en-GB" dirty="0" err="1"/>
              <a:t>PICinPIC</a:t>
            </a:r>
            <a:r>
              <a:rPr lang="en-GB" dirty="0"/>
              <a:t> WILL SHOW HERE, CONTENT COULD BE OBSCURED.  (invisible box)</a:t>
            </a:r>
          </a:p>
        </p:txBody>
      </p:sp>
    </p:spTree>
    <p:extLst>
      <p:ext uri="{BB962C8B-B14F-4D97-AF65-F5344CB8AC3E}">
        <p14:creationId xmlns:p14="http://schemas.microsoft.com/office/powerpoint/2010/main" val="42264723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3">
            <a:extLst>
              <a:ext uri="{FF2B5EF4-FFF2-40B4-BE49-F238E27FC236}">
                <a16:creationId xmlns:a16="http://schemas.microsoft.com/office/drawing/2014/main" id="{2ADF6038-2E5A-469C-35D8-0A0580CF19AD}"/>
              </a:ext>
            </a:extLst>
          </p:cNvPr>
          <p:cNvSpPr>
            <a:spLocks noGrp="1"/>
          </p:cNvSpPr>
          <p:nvPr>
            <p:ph type="media" sz="quarter" idx="11" hasCustomPrompt="1"/>
          </p:nvPr>
        </p:nvSpPr>
        <p:spPr>
          <a:xfrm>
            <a:off x="6957391" y="0"/>
            <a:ext cx="2186609" cy="1311965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75000"/>
              <a:buFont typeface="Wingdings 2" panose="05020102010507070707" pitchFamily="18" charset="2"/>
              <a:buNone/>
              <a:tabLst/>
              <a:defRPr/>
            </a:pPr>
            <a:r>
              <a:rPr lang="en-GB" dirty="0" err="1"/>
              <a:t>PICinPIC</a:t>
            </a:r>
            <a:r>
              <a:rPr lang="en-GB" dirty="0"/>
              <a:t> WILL SHOW HERE, CONTENT COULD BE OBSCURED.  (invisible box)</a:t>
            </a:r>
          </a:p>
        </p:txBody>
      </p:sp>
    </p:spTree>
    <p:extLst>
      <p:ext uri="{BB962C8B-B14F-4D97-AF65-F5344CB8AC3E}">
        <p14:creationId xmlns:p14="http://schemas.microsoft.com/office/powerpoint/2010/main" val="14476942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3528" y="267657"/>
            <a:ext cx="7005527" cy="68553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527" y="1264925"/>
            <a:ext cx="8528373" cy="3242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9B4391E-A2CA-4E7C-B5A9-A31CF000D3E5}"/>
              </a:ext>
            </a:extLst>
          </p:cNvPr>
          <p:cNvSpPr txBox="1">
            <a:spLocks/>
          </p:cNvSpPr>
          <p:nvPr userDrawn="1"/>
        </p:nvSpPr>
        <p:spPr>
          <a:xfrm>
            <a:off x="710852" y="4745354"/>
            <a:ext cx="7066640" cy="39814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400"/>
              </a:spcBef>
              <a:buClr>
                <a:srgbClr val="FF9421"/>
              </a:buClr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7550" indent="-355600" algn="l" defTabSz="914400" rtl="0" eaLnBrk="1" latinLnBrk="0" hangingPunct="1">
              <a:lnSpc>
                <a:spcPct val="80000"/>
              </a:lnSpc>
              <a:spcBef>
                <a:spcPts val="400"/>
              </a:spcBef>
              <a:buClr>
                <a:srgbClr val="FF9421"/>
              </a:buClr>
              <a:buSzPct val="60000"/>
              <a:buFont typeface="Courier New" panose="02070309020205020404" pitchFamily="49" charset="0"/>
              <a:buChar char="o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79500" indent="-361950" algn="l" defTabSz="914400" rtl="0" eaLnBrk="1" latinLnBrk="0" hangingPunct="1">
              <a:lnSpc>
                <a:spcPct val="80000"/>
              </a:lnSpc>
              <a:spcBef>
                <a:spcPts val="400"/>
              </a:spcBef>
              <a:buClr>
                <a:srgbClr val="FF9421"/>
              </a:buClr>
              <a:buSzPct val="75000"/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33513" indent="-354013" algn="l" defTabSz="914400" rtl="0" eaLnBrk="1" latinLnBrk="0" hangingPunct="1">
              <a:lnSpc>
                <a:spcPct val="80000"/>
              </a:lnSpc>
              <a:spcBef>
                <a:spcPts val="400"/>
              </a:spcBef>
              <a:buClr>
                <a:srgbClr val="FF9421"/>
              </a:buClr>
              <a:buFont typeface="Calibri" panose="020F0502020204030204" pitchFamily="34" charset="0"/>
              <a:buChar char="–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>
              <a:spcBef>
                <a:spcPts val="0"/>
              </a:spcBef>
            </a:pPr>
            <a:r>
              <a:rPr lang="en-US" sz="1600" dirty="0">
                <a:solidFill>
                  <a:srgbClr val="282828"/>
                </a:solidFill>
                <a:latin typeface="Sarabun" panose="00000500000000000000" pitchFamily="2" charset="-34"/>
              </a:rPr>
              <a:t>APL Media Update 2026</a:t>
            </a:r>
          </a:p>
        </p:txBody>
      </p:sp>
      <p:sp>
        <p:nvSpPr>
          <p:cNvPr id="49" name="Date Placeholder 3"/>
          <p:cNvSpPr txBox="1">
            <a:spLocks/>
          </p:cNvSpPr>
          <p:nvPr userDrawn="1"/>
        </p:nvSpPr>
        <p:spPr>
          <a:xfrm>
            <a:off x="45720" y="4743900"/>
            <a:ext cx="665132" cy="39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000" b="0" kern="1200">
                <a:solidFill>
                  <a:schemeClr val="bg1"/>
                </a:solidFill>
                <a:latin typeface="Klavika Medium" panose="02000603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02EDF88B-1B61-4481-9BD6-D2E23BF0DCD8}" type="slidenum">
              <a:rPr lang="en-GB" sz="1600" baseline="0" smtClean="0">
                <a:solidFill>
                  <a:srgbClr val="FF6A13"/>
                </a:solidFill>
                <a:latin typeface="Sarabun" panose="00000500000000000000" pitchFamily="2" charset="-34"/>
              </a:rPr>
              <a:pPr algn="l"/>
              <a:t>‹#›</a:t>
            </a:fld>
            <a:endParaRPr lang="en-GB" sz="1600" baseline="0" dirty="0">
              <a:solidFill>
                <a:srgbClr val="FF6A13"/>
              </a:solidFill>
              <a:latin typeface="Sarabun" panose="00000500000000000000" pitchFamily="2" charset="-3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EC5741-2586-9026-BBB0-7FC530AB64E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699513" y="4665641"/>
            <a:ext cx="1152387" cy="386873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AB9ED5D-5652-ECE7-BCC6-63EFE93D812C}"/>
              </a:ext>
            </a:extLst>
          </p:cNvPr>
          <p:cNvCxnSpPr>
            <a:cxnSpLocks/>
          </p:cNvCxnSpPr>
          <p:nvPr userDrawn="1"/>
        </p:nvCxnSpPr>
        <p:spPr>
          <a:xfrm>
            <a:off x="0" y="5119690"/>
            <a:ext cx="914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1740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0" r:id="rId2"/>
    <p:sldLayoutId id="2147483652" r:id="rId3"/>
    <p:sldLayoutId id="2147483654" r:id="rId4"/>
    <p:sldLayoutId id="2147483655" r:id="rId5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rgbClr val="3B475E"/>
          </a:solidFill>
          <a:latin typeface="Sarabun" panose="00000500000000000000" pitchFamily="2" charset="-34"/>
          <a:ea typeface="+mj-ea"/>
          <a:cs typeface="Calibri" panose="020F0502020204030204" pitchFamily="34" charset="0"/>
        </a:defRPr>
      </a:lvl1pPr>
    </p:titleStyle>
    <p:bodyStyle>
      <a:lvl1pPr marL="458788" indent="-458788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rgbClr val="FF6A13"/>
        </a:buClr>
        <a:buSzPct val="75000"/>
        <a:buFont typeface="Wingdings 2" panose="05020102010507070707" pitchFamily="18" charset="2"/>
        <a:buChar char=""/>
        <a:defRPr sz="2400" kern="1200">
          <a:solidFill>
            <a:srgbClr val="3B475E"/>
          </a:solidFill>
          <a:latin typeface="Sarabun" panose="00000500000000000000" pitchFamily="2" charset="-34"/>
          <a:ea typeface="+mn-ea"/>
          <a:cs typeface="+mn-cs"/>
        </a:defRPr>
      </a:lvl1pPr>
      <a:lvl2pPr marL="858838" indent="-401638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rgbClr val="FF6A13"/>
        </a:buClr>
        <a:buSzPct val="75000"/>
        <a:buFont typeface="Wingdings 2" panose="05020102010507070707" pitchFamily="18" charset="2"/>
        <a:buChar char=""/>
        <a:defRPr lang="en-US" sz="2000" kern="1200" dirty="0" smtClean="0">
          <a:solidFill>
            <a:srgbClr val="3B475E"/>
          </a:solidFill>
          <a:latin typeface="Sarabun" panose="00000500000000000000" pitchFamily="2" charset="-34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rgbClr val="FF6A13"/>
        </a:buClr>
        <a:buSzPct val="75000"/>
        <a:buFont typeface="Wingdings 2" panose="05020102010507070707" pitchFamily="18" charset="2"/>
        <a:buChar char=""/>
        <a:defRPr sz="1800" kern="1200">
          <a:solidFill>
            <a:srgbClr val="3B475E"/>
          </a:solidFill>
          <a:latin typeface="Sarabun" panose="00000500000000000000" pitchFamily="2" charset="-34"/>
          <a:ea typeface="+mn-ea"/>
          <a:cs typeface="+mn-cs"/>
        </a:defRPr>
      </a:lvl3pPr>
      <a:lvl4pPr marL="1655763" indent="-284163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rgbClr val="FF6A13"/>
        </a:buClr>
        <a:buSzPct val="75000"/>
        <a:buFont typeface="Wingdings 2" panose="05020102010507070707" pitchFamily="18" charset="2"/>
        <a:buChar char=""/>
        <a:defRPr sz="1400" kern="1200">
          <a:solidFill>
            <a:srgbClr val="3B475E"/>
          </a:solidFill>
          <a:latin typeface="Sarabun" panose="00000500000000000000" pitchFamily="2" charset="-34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Clr>
          <a:srgbClr val="FF9421"/>
        </a:buClr>
        <a:buFont typeface="Calibri" panose="020F050202020403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com&amp;_nc_gid=EsaqICrcthq3zAea25jAGw&amp;_nc_ss=7a22e&amp;oh=00_AQKle7JgFaY8jX6FRUGAlahX3IF_X1-SkfesqfaHstyeiA&amp;oe=6AA5B16D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org&amp;utm_campaign=index&amp;utm_content=thumbnail&amp;_=20260208113827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g"/><Relationship Id="rId9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org&amp;utm_campaign=parser&amp;utm_content=thumbnai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feedback.dyalog.com/" TargetMode="External"/><Relationship Id="rId2" Type="http://schemas.openxmlformats.org/officeDocument/2006/relationships/image" Target="../media/image65.sv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A6417-55D0-46BB-0DFF-8D4AA0A71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APL Media Update 2026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68C988-130F-A25A-2390-AB59A78D53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Rich Park</a:t>
            </a:r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F4559DFF-3665-0E31-55C7-92F3BEB5DA95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8887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76F38-95E7-7623-45A2-734CC0EF9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GB" sz="3200" dirty="0">
                <a:solidFill>
                  <a:srgbClr val="FF6600"/>
                </a:solidFill>
              </a:rPr>
              <a:t>Dyalog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9C03228-C671-709D-ADB1-01CA02D45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</a:t>
            </a:r>
          </a:p>
        </p:txBody>
      </p:sp>
      <p:sp>
        <p:nvSpPr>
          <p:cNvPr id="6" name="Media Placeholder 5">
            <a:extLst>
              <a:ext uri="{FF2B5EF4-FFF2-40B4-BE49-F238E27FC236}">
                <a16:creationId xmlns:a16="http://schemas.microsoft.com/office/drawing/2014/main" id="{A6A7F4D1-1F66-B96B-49C7-D1CFBABAEE16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7B425F2-3F03-16C2-E03A-D7EDBE9A054C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GB" sz="3200" dirty="0"/>
              <a:t>Community</a:t>
            </a:r>
          </a:p>
        </p:txBody>
      </p:sp>
      <p:pic>
        <p:nvPicPr>
          <p:cNvPr id="5" name="Graphic 4" descr="Heart with solid fill">
            <a:extLst>
              <a:ext uri="{FF2B5EF4-FFF2-40B4-BE49-F238E27FC236}">
                <a16:creationId xmlns:a16="http://schemas.microsoft.com/office/drawing/2014/main" id="{4A06E3A8-40D5-C53C-5F4C-9865596A64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14800" y="21145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347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11552CA-A7C5-D7CA-A9AB-026B93B59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7E994A3-6C17-D2EA-883F-5EA5680B7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ED5AE1AB-0552-EEB2-D86C-6E949AF1601A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AF2DF3-8963-94DD-C290-31865FE53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687AE5-F685-5A13-390F-308AF94DD286}"/>
              </a:ext>
            </a:extLst>
          </p:cNvPr>
          <p:cNvSpPr txBox="1"/>
          <p:nvPr/>
        </p:nvSpPr>
        <p:spPr>
          <a:xfrm rot="20971532" flipH="1">
            <a:off x="1184452" y="425149"/>
            <a:ext cx="2697452" cy="461665"/>
          </a:xfrm>
          <a:prstGeom prst="homePlate">
            <a:avLst>
              <a:gd name="adj" fmla="val 7273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10 one-liners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365655-0974-130B-D9E2-D711A00FFED2}"/>
              </a:ext>
            </a:extLst>
          </p:cNvPr>
          <p:cNvSpPr txBox="1"/>
          <p:nvPr/>
        </p:nvSpPr>
        <p:spPr>
          <a:xfrm rot="705755" flipH="1">
            <a:off x="1183758" y="1309559"/>
            <a:ext cx="2691600" cy="461665"/>
          </a:xfrm>
          <a:prstGeom prst="homePlate">
            <a:avLst>
              <a:gd name="adj" fmla="val 7273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Hard problems</a:t>
            </a:r>
          </a:p>
        </p:txBody>
      </p:sp>
    </p:spTree>
    <p:extLst>
      <p:ext uri="{BB962C8B-B14F-4D97-AF65-F5344CB8AC3E}">
        <p14:creationId xmlns:p14="http://schemas.microsoft.com/office/powerpoint/2010/main" val="3811214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forge_video_03">
            <a:hlinkClick r:id="" action="ppaction://media"/>
            <a:extLst>
              <a:ext uri="{FF2B5EF4-FFF2-40B4-BE49-F238E27FC236}">
                <a16:creationId xmlns:a16="http://schemas.microsoft.com/office/drawing/2014/main" id="{062BF171-A5A5-16FD-FAAC-273D484F619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4762" y="0"/>
            <a:ext cx="9136062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BD9126-D879-CA03-F465-30E623220BFE}"/>
              </a:ext>
            </a:extLst>
          </p:cNvPr>
          <p:cNvSpPr txBox="1"/>
          <p:nvPr/>
        </p:nvSpPr>
        <p:spPr>
          <a:xfrm rot="1206551">
            <a:off x="6637803" y="2007453"/>
            <a:ext cx="1602932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r>
              <a:rPr lang="en-GB" dirty="0"/>
              <a:t>For APL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14A904-8797-687B-26E6-9E6CDF71B37B}"/>
              </a:ext>
            </a:extLst>
          </p:cNvPr>
          <p:cNvSpPr txBox="1"/>
          <p:nvPr/>
        </p:nvSpPr>
        <p:spPr>
          <a:xfrm rot="20848039">
            <a:off x="905891" y="1915300"/>
            <a:ext cx="1602932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r>
              <a:rPr lang="en-GB" dirty="0"/>
              <a:t>In APL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5318AF-1555-4FB4-1311-D476A3D1DEEE}"/>
              </a:ext>
            </a:extLst>
          </p:cNvPr>
          <p:cNvSpPr txBox="1"/>
          <p:nvPr/>
        </p:nvSpPr>
        <p:spPr>
          <a:xfrm>
            <a:off x="3419476" y="1748690"/>
            <a:ext cx="2305049" cy="461665"/>
          </a:xfrm>
          <a:prstGeom prst="leftRightArrow">
            <a:avLst>
              <a:gd name="adj1" fmla="val 100000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r>
              <a:rPr lang="en-GB" dirty="0"/>
              <a:t>2 categories</a:t>
            </a:r>
          </a:p>
        </p:txBody>
      </p:sp>
    </p:spTree>
    <p:extLst>
      <p:ext uri="{BB962C8B-B14F-4D97-AF65-F5344CB8AC3E}">
        <p14:creationId xmlns:p14="http://schemas.microsoft.com/office/powerpoint/2010/main" val="301280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BA19AD7-0D68-737A-A32C-5DB19E65EB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AAB6DC4-8D86-AB8F-AD23-F868BBC3E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F314513-20E9-1A6A-DA1C-DEECE557B8B3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108CBA-1650-19FF-7A66-346E776B8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15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95A0697-F9BD-EFB9-6D32-F34BFAC4C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4B9967-C1BF-9FD1-953F-D381B0B22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643A5FFD-FB7B-B3C3-4C5E-CC5702C86EE0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2DBE95-9220-C850-1BAF-711CBBCB0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A7CB6E-4651-D8D4-9739-4F8831B2E2F1}"/>
              </a:ext>
            </a:extLst>
          </p:cNvPr>
          <p:cNvSpPr txBox="1"/>
          <p:nvPr/>
        </p:nvSpPr>
        <p:spPr>
          <a:xfrm rot="20848039">
            <a:off x="1795108" y="1356883"/>
            <a:ext cx="1602932" cy="91940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r>
              <a:rPr lang="en-GB" dirty="0"/>
              <a:t>110 Problems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DD3111-4EA2-2E35-1B6E-0F45E1C9C280}"/>
              </a:ext>
            </a:extLst>
          </p:cNvPr>
          <p:cNvSpPr txBox="1"/>
          <p:nvPr/>
        </p:nvSpPr>
        <p:spPr>
          <a:xfrm rot="1171197">
            <a:off x="5948543" y="1462225"/>
            <a:ext cx="1602932" cy="91940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r>
              <a:rPr lang="en-GB" dirty="0"/>
              <a:t>Countless solutions</a:t>
            </a:r>
          </a:p>
        </p:txBody>
      </p:sp>
    </p:spTree>
    <p:extLst>
      <p:ext uri="{BB962C8B-B14F-4D97-AF65-F5344CB8AC3E}">
        <p14:creationId xmlns:p14="http://schemas.microsoft.com/office/powerpoint/2010/main" val="151928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73771BC-42BD-2FBA-5C82-D9E4070109E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723925" y="1417983"/>
            <a:ext cx="2127975" cy="3088981"/>
          </a:xfrm>
        </p:spPr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8EA08-035C-83D4-6F57-3467D03E00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B2F554C-C316-F887-6370-CE8E34BCF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5FC84B4F-317C-2029-E524-E1E826FC60A3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465032-62D1-AB01-3436-A676BC76E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395E28-EACC-69DC-9C32-F56D6B4DCA77}"/>
              </a:ext>
            </a:extLst>
          </p:cNvPr>
          <p:cNvSpPr txBox="1"/>
          <p:nvPr/>
        </p:nvSpPr>
        <p:spPr>
          <a:xfrm rot="21288249">
            <a:off x="954783" y="1401757"/>
            <a:ext cx="2006201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r>
              <a:rPr lang="en-GB" dirty="0"/>
              <a:t>Since 2024!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37F77F-CF8B-8217-7D1A-61B2B6B06C92}"/>
              </a:ext>
            </a:extLst>
          </p:cNvPr>
          <p:cNvSpPr txBox="1"/>
          <p:nvPr/>
        </p:nvSpPr>
        <p:spPr>
          <a:xfrm rot="1153963">
            <a:off x="6279271" y="2914959"/>
            <a:ext cx="1627762" cy="91940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r>
              <a:rPr lang="en-GB" dirty="0"/>
              <a:t>Over 30 winners!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C3B039-A48D-681C-D091-A5B3EC81A6C8}"/>
              </a:ext>
            </a:extLst>
          </p:cNvPr>
          <p:cNvSpPr txBox="1"/>
          <p:nvPr/>
        </p:nvSpPr>
        <p:spPr>
          <a:xfrm rot="577418">
            <a:off x="5434149" y="1093990"/>
            <a:ext cx="1627762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r>
              <a:rPr lang="en-GB" dirty="0"/>
              <a:t>12 rounds!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3CB5A8-6FF5-4110-B174-47C1152C651B}"/>
              </a:ext>
            </a:extLst>
          </p:cNvPr>
          <p:cNvSpPr txBox="1"/>
          <p:nvPr/>
        </p:nvSpPr>
        <p:spPr>
          <a:xfrm rot="20848039">
            <a:off x="259109" y="2984474"/>
            <a:ext cx="2976172" cy="91940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r>
              <a:rPr lang="en-GB" dirty="0"/>
              <a:t>≈200 participants/round!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2B910D-B73B-D3D6-C2DA-B465CBB540A1}"/>
              </a:ext>
            </a:extLst>
          </p:cNvPr>
          <p:cNvSpPr txBox="1"/>
          <p:nvPr/>
        </p:nvSpPr>
        <p:spPr>
          <a:xfrm>
            <a:off x="3284051" y="3446131"/>
            <a:ext cx="2305742" cy="91940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r>
              <a:rPr lang="en-GB" dirty="0"/>
              <a:t>Over 50000 solutions!</a:t>
            </a:r>
          </a:p>
        </p:txBody>
      </p:sp>
    </p:spTree>
    <p:extLst>
      <p:ext uri="{BB962C8B-B14F-4D97-AF65-F5344CB8AC3E}">
        <p14:creationId xmlns:p14="http://schemas.microsoft.com/office/powerpoint/2010/main" val="64560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1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DD3F1DA-AFC4-9A2F-ABB0-009D0C5E84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22"/>
          <a:stretch>
            <a:fillRect/>
          </a:stretch>
        </p:blipFill>
        <p:spPr>
          <a:xfrm>
            <a:off x="-1" y="0"/>
            <a:ext cx="9144001" cy="51478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8C9471-16DF-1597-B85E-7E45452A3790}"/>
              </a:ext>
            </a:extLst>
          </p:cNvPr>
          <p:cNvSpPr txBox="1"/>
          <p:nvPr/>
        </p:nvSpPr>
        <p:spPr>
          <a:xfrm>
            <a:off x="2750319" y="2833203"/>
            <a:ext cx="3643362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lvl="0">
              <a:defRPr/>
            </a:pPr>
            <a:r>
              <a:rPr lang="en-GB" dirty="0">
                <a:solidFill>
                  <a:srgbClr val="232222"/>
                </a:solidFill>
              </a:rPr>
              <a:t>xpqz.github.io/</a:t>
            </a:r>
            <a:r>
              <a:rPr lang="en-GB" dirty="0" err="1">
                <a:solidFill>
                  <a:srgbClr val="232222"/>
                </a:solidFill>
              </a:rPr>
              <a:t>learnapl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232222"/>
              </a:solidFill>
              <a:effectLst/>
              <a:uLnTx/>
              <a:uFillTx/>
              <a:latin typeface="Sarabu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173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1344777-4D87-A743-916C-CEF9158A7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7031041-C244-77B2-B5EE-296568416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E77ACF36-3905-9554-B3BF-1725ECF75B0B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D4628A-C1B5-384D-5117-3FCCAFFCF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17D64B-2454-0EEF-F063-D2C26559328F}"/>
              </a:ext>
            </a:extLst>
          </p:cNvPr>
          <p:cNvSpPr txBox="1"/>
          <p:nvPr/>
        </p:nvSpPr>
        <p:spPr>
          <a:xfrm>
            <a:off x="3668294" y="2680803"/>
            <a:ext cx="1803484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232222"/>
                </a:solidFill>
                <a:latin typeface="Sarabun"/>
              </a:rPr>
              <a:t>a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232222"/>
                </a:solidFill>
                <a:effectLst/>
                <a:uLnTx/>
                <a:uFillTx/>
                <a:latin typeface="Sarabun"/>
                <a:ea typeface="+mn-ea"/>
                <a:cs typeface="+mn-cs"/>
              </a:rPr>
              <a:t>plmooc.fi</a:t>
            </a:r>
          </a:p>
        </p:txBody>
      </p:sp>
    </p:spTree>
    <p:extLst>
      <p:ext uri="{BB962C8B-B14F-4D97-AF65-F5344CB8AC3E}">
        <p14:creationId xmlns:p14="http://schemas.microsoft.com/office/powerpoint/2010/main" val="396733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1FAF8-949A-DE90-4F5D-6CD9B4C61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CB8EE04-A8B9-5CB7-3A6D-8EBE8A8BD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0519" y="1237442"/>
            <a:ext cx="3622963" cy="26686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b="1" dirty="0"/>
              <a:t>Teaching &amp; Learning</a:t>
            </a:r>
          </a:p>
          <a:p>
            <a:pPr marL="0" indent="0">
              <a:buNone/>
            </a:pPr>
            <a:r>
              <a:rPr lang="en-GB" dirty="0">
                <a:solidFill>
                  <a:srgbClr val="FF6600"/>
                </a:solidFill>
              </a:rPr>
              <a:t>APL Challenge</a:t>
            </a:r>
            <a:br>
              <a:rPr lang="en-GB" dirty="0">
                <a:solidFill>
                  <a:srgbClr val="FF6600"/>
                </a:solidFill>
              </a:rPr>
            </a:br>
            <a:r>
              <a:rPr lang="en-GB" dirty="0">
                <a:solidFill>
                  <a:srgbClr val="FF6600"/>
                </a:solidFill>
              </a:rPr>
              <a:t>APL Forge</a:t>
            </a:r>
            <a:br>
              <a:rPr lang="en-GB" dirty="0">
                <a:solidFill>
                  <a:srgbClr val="FF6600"/>
                </a:solidFill>
              </a:rPr>
            </a:br>
            <a:r>
              <a:rPr lang="en-GB" dirty="0">
                <a:solidFill>
                  <a:srgbClr val="FF6600"/>
                </a:solidFill>
              </a:rPr>
              <a:t>APL Quest</a:t>
            </a:r>
            <a:br>
              <a:rPr lang="en-GB" dirty="0"/>
            </a:br>
            <a:r>
              <a:rPr lang="en-GB" dirty="0" err="1"/>
              <a:t>xpqz</a:t>
            </a:r>
            <a:r>
              <a:rPr lang="en-GB" dirty="0"/>
              <a:t>: Learning APL</a:t>
            </a:r>
            <a:br>
              <a:rPr lang="en-GB" dirty="0"/>
            </a:br>
            <a:r>
              <a:rPr lang="en-GB" dirty="0" err="1"/>
              <a:t>APL</a:t>
            </a:r>
            <a:r>
              <a:rPr lang="en-GB" dirty="0"/>
              <a:t> MOOC</a:t>
            </a:r>
          </a:p>
        </p:txBody>
      </p:sp>
    </p:spTree>
    <p:extLst>
      <p:ext uri="{BB962C8B-B14F-4D97-AF65-F5344CB8AC3E}">
        <p14:creationId xmlns:p14="http://schemas.microsoft.com/office/powerpoint/2010/main" val="3733062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6B1D356-7E23-7A79-9631-7F3D8A1D97C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723925" y="1417983"/>
            <a:ext cx="2127975" cy="3088981"/>
          </a:xfrm>
        </p:spPr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3F784-98FF-37FE-921A-140C9DF0F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7C4D2D-3700-D0F4-628C-E629BCC09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969CE2A0-6261-0DA7-E47D-49BF624F7C6B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FCC671-82BB-BBD8-D97A-98F76F2F0F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11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9782CC5-3883-1D0B-7F9C-1B8CD1FADF8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723925" y="1417983"/>
            <a:ext cx="2127975" cy="3088981"/>
          </a:xfrm>
        </p:spPr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A5D71-4F55-4ACE-4BA7-EA509508F4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3E89B36-B959-19D4-B1AF-D0D50CCE7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DEABECFF-C3D3-504E-DA4A-D480CE9718B2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32B1C6-EE80-EEF6-64EB-75CCD213B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6C47BDD-292E-6B18-84B5-B70D4227A21D}"/>
              </a:ext>
            </a:extLst>
          </p:cNvPr>
          <p:cNvSpPr txBox="1"/>
          <p:nvPr/>
        </p:nvSpPr>
        <p:spPr>
          <a:xfrm rot="160461">
            <a:off x="2645442" y="629086"/>
            <a:ext cx="4176413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abrudz.github.io/runemaster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A32A5C-BC99-DF8C-1E22-193BD3670988}"/>
              </a:ext>
            </a:extLst>
          </p:cNvPr>
          <p:cNvSpPr txBox="1"/>
          <p:nvPr/>
        </p:nvSpPr>
        <p:spPr>
          <a:xfrm rot="21288249">
            <a:off x="2050967" y="2063223"/>
            <a:ext cx="2006201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r>
              <a:rPr lang="en-GB" dirty="0"/>
              <a:t>20 levels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1DDCC2-A6EB-5554-C735-B2F3AEA1748F}"/>
              </a:ext>
            </a:extLst>
          </p:cNvPr>
          <p:cNvSpPr txBox="1"/>
          <p:nvPr/>
        </p:nvSpPr>
        <p:spPr>
          <a:xfrm rot="687711">
            <a:off x="3248149" y="3466278"/>
            <a:ext cx="2006201" cy="91940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r>
              <a:rPr lang="en-GB" dirty="0"/>
              <a:t>73 language elements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6C08F5-F42F-87A9-1220-6AE16E05DEAE}"/>
              </a:ext>
            </a:extLst>
          </p:cNvPr>
          <p:cNvSpPr txBox="1"/>
          <p:nvPr/>
        </p:nvSpPr>
        <p:spPr>
          <a:xfrm rot="687711">
            <a:off x="5545750" y="2421996"/>
            <a:ext cx="2006201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r>
              <a:rPr lang="en-GB" dirty="0"/>
              <a:t>66 primitives</a:t>
            </a:r>
          </a:p>
        </p:txBody>
      </p:sp>
    </p:spTree>
    <p:extLst>
      <p:ext uri="{BB962C8B-B14F-4D97-AF65-F5344CB8AC3E}">
        <p14:creationId xmlns:p14="http://schemas.microsoft.com/office/powerpoint/2010/main" val="338118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FDF00-8F89-2477-46E4-361722FAF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4EB67E-7DEA-CAC5-DE21-FCC0166C882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723925" y="1417983"/>
            <a:ext cx="2127975" cy="3088981"/>
          </a:xfrm>
        </p:spPr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9E3BE-E2CB-3E68-3544-031FE05CB7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5FEEF9-6C3F-D461-DE65-BEA77225C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8C91CE9F-BA55-3AA8-7474-CC71B5BB9FB4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ABAB2D-BA31-0B2D-ADCC-8DC5FA738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828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568EE64B-1139-5E10-FB38-1742E3396804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2C39C98-A06A-6FD0-D3BE-A8EDC452A0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15437">
            <a:off x="-19329" y="128870"/>
            <a:ext cx="4880550" cy="2745309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14B9CDD0-79AA-4766-6163-0183B55EC42C}"/>
              </a:ext>
            </a:extLst>
          </p:cNvPr>
          <p:cNvGrpSpPr>
            <a:grpSpLocks noChangeAspect="1"/>
          </p:cNvGrpSpPr>
          <p:nvPr/>
        </p:nvGrpSpPr>
        <p:grpSpPr>
          <a:xfrm rot="436400">
            <a:off x="4786355" y="90757"/>
            <a:ext cx="4342071" cy="2442415"/>
            <a:chOff x="0" y="-1"/>
            <a:chExt cx="9144000" cy="514350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5677492-E718-845F-E279-29D6853BF7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C658710-B063-DDA3-396B-C751DB810751}"/>
                </a:ext>
              </a:extLst>
            </p:cNvPr>
            <p:cNvSpPr/>
            <p:nvPr/>
          </p:nvSpPr>
          <p:spPr>
            <a:xfrm>
              <a:off x="6831497" y="-1"/>
              <a:ext cx="2312503" cy="12096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DA416492-C838-6534-F30C-BCCF3579EA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8235">
            <a:off x="-60023" y="2066658"/>
            <a:ext cx="5059636" cy="2954195"/>
          </a:xfrm>
          <a:prstGeom prst="roundRect">
            <a:avLst>
              <a:gd name="adj" fmla="val 670"/>
            </a:avLst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54E94CE-4B2B-E3BD-4D06-31E779A4D99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9865">
            <a:off x="4218129" y="2100325"/>
            <a:ext cx="5060154" cy="296820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D4C47B8-D1A3-01B6-5372-F6E3719EE711}"/>
              </a:ext>
            </a:extLst>
          </p:cNvPr>
          <p:cNvGrpSpPr/>
          <p:nvPr/>
        </p:nvGrpSpPr>
        <p:grpSpPr>
          <a:xfrm>
            <a:off x="717209" y="1562178"/>
            <a:ext cx="7568553" cy="2524191"/>
            <a:chOff x="1000125" y="1739391"/>
            <a:chExt cx="4953000" cy="165187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F11B5E7-CB3D-C41A-4F1A-478B14DF00C7}"/>
                </a:ext>
              </a:extLst>
            </p:cNvPr>
            <p:cNvSpPr txBox="1"/>
            <p:nvPr/>
          </p:nvSpPr>
          <p:spPr>
            <a:xfrm>
              <a:off x="1000125" y="1739391"/>
              <a:ext cx="4953000" cy="165187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400"/>
              </a:lvl1pPr>
            </a:lstStyle>
            <a:p>
              <a:endParaRPr lang="en-GB" dirty="0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97B811F-F591-A622-95F3-845ED5E8637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76325" y="1884589"/>
              <a:ext cx="4810125" cy="13743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95615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C901C1F-3DF8-E97E-D867-B93B7CEAD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1CEF9EF-924C-A1B1-F0C7-4F3098D16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9668C171-7540-697F-8BD9-65DCFB0D5A3A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26E853-1954-2A69-32C1-A86B7C5A11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964" y="1"/>
            <a:ext cx="9145964" cy="514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895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F1DAA-B6E7-FB84-2F75-AA21E3E9F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7732866-8488-798F-2CD8-48350640B5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ADB1C41-3394-5DC6-FFB6-B942ED0CE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555DBED0-C819-B524-3D0B-89BD27D7CA01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8AEEC3-BCEC-9764-AE98-6225ECA81E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984870">
            <a:off x="-194326" y="79546"/>
            <a:ext cx="4572000" cy="25717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B5E3B3-50F7-C0ED-E420-59F2049869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11852">
            <a:off x="4339734" y="81670"/>
            <a:ext cx="4968300" cy="27946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7F635A2-A4BB-E442-6772-69E29344351C}"/>
              </a:ext>
            </a:extLst>
          </p:cNvPr>
          <p:cNvSpPr txBox="1"/>
          <p:nvPr/>
        </p:nvSpPr>
        <p:spPr>
          <a:xfrm rot="21304754">
            <a:off x="751695" y="762237"/>
            <a:ext cx="2176443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Array Cast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306B04-3428-196F-C607-427004A33D9A}"/>
              </a:ext>
            </a:extLst>
          </p:cNvPr>
          <p:cNvSpPr txBox="1"/>
          <p:nvPr/>
        </p:nvSpPr>
        <p:spPr>
          <a:xfrm rot="260986">
            <a:off x="4586905" y="1045327"/>
            <a:ext cx="3260058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1x Developer Podcast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84DF75F-0F9D-6AFC-8742-BAEE69F933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360" y="2154144"/>
            <a:ext cx="7972331" cy="298842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570EF3E-7818-8E61-ECBC-E67E4B64EE8F}"/>
              </a:ext>
            </a:extLst>
          </p:cNvPr>
          <p:cNvSpPr txBox="1"/>
          <p:nvPr/>
        </p:nvSpPr>
        <p:spPr>
          <a:xfrm>
            <a:off x="2956876" y="3001996"/>
            <a:ext cx="3260058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 err="1"/>
              <a:t>TankorSmash</a:t>
            </a:r>
            <a:endParaRPr lang="en-GB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C1C06C-F9CD-708F-4B51-99EE0AD35393}"/>
              </a:ext>
            </a:extLst>
          </p:cNvPr>
          <p:cNvSpPr txBox="1"/>
          <p:nvPr/>
        </p:nvSpPr>
        <p:spPr>
          <a:xfrm>
            <a:off x="855114" y="1444933"/>
            <a:ext cx="2241339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232222"/>
                </a:solidFill>
                <a:effectLst/>
                <a:uLnTx/>
                <a:uFillTx/>
                <a:latin typeface="Sarabun"/>
                <a:ea typeface="+mn-ea"/>
                <a:cs typeface="+mn-cs"/>
              </a:rPr>
              <a:t>130 episodes!</a:t>
            </a:r>
          </a:p>
        </p:txBody>
      </p:sp>
    </p:spTree>
    <p:extLst>
      <p:ext uri="{BB962C8B-B14F-4D97-AF65-F5344CB8AC3E}">
        <p14:creationId xmlns:p14="http://schemas.microsoft.com/office/powerpoint/2010/main" val="37697788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191FB-8DF7-4E3B-392B-07D97373C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B0FA91B-FCA5-CBD6-1DA4-98125D9B4B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0124">
            <a:off x="-86239" y="250104"/>
            <a:ext cx="4852882" cy="272974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C637C82-03C0-8ED9-A19A-8D9C116AC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071258D6-A51A-09BA-C173-4F4B7B20C8CB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B06E4-FC39-CF86-23AC-BC1F5006F0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8560">
            <a:off x="4507083" y="227916"/>
            <a:ext cx="4931779" cy="277412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DD42DF-77C2-3C0E-3076-D35165E686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691" y="2514980"/>
            <a:ext cx="5133281" cy="288747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9199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7E25D4-39B9-B58E-A7DB-2EF4251B0C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9B25E7-D103-0788-EB97-75E5527C8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2474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0ECCC-94A8-D0D2-5FC6-1632304CB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3579E2D-A970-3AAB-D34E-D534B2B32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595" y="191542"/>
            <a:ext cx="1911667" cy="18742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500" b="1" dirty="0"/>
              <a:t>Teaching &amp; Learning</a:t>
            </a:r>
          </a:p>
          <a:p>
            <a:pPr marL="0" indent="0">
              <a:buNone/>
            </a:pPr>
            <a:r>
              <a:rPr lang="en-GB" sz="1500" dirty="0">
                <a:solidFill>
                  <a:srgbClr val="FF6600"/>
                </a:solidFill>
              </a:rPr>
              <a:t>APL Challenge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APL Forge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APL Quest</a:t>
            </a:r>
            <a:br>
              <a:rPr lang="en-GB" sz="1500" dirty="0"/>
            </a:br>
            <a:r>
              <a:rPr lang="en-GB" sz="1500" dirty="0" err="1"/>
              <a:t>xpqz</a:t>
            </a:r>
            <a:r>
              <a:rPr lang="en-GB" sz="1500" dirty="0"/>
              <a:t>: Learning APL</a:t>
            </a:r>
            <a:br>
              <a:rPr lang="en-GB" sz="1500" dirty="0"/>
            </a:br>
            <a:r>
              <a:rPr lang="en-GB" sz="1500" dirty="0" err="1"/>
              <a:t>APL</a:t>
            </a:r>
            <a:r>
              <a:rPr lang="en-GB" sz="1500" dirty="0"/>
              <a:t> MOOC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CD5AE4AD-FA61-2F28-AC76-754627E73123}"/>
              </a:ext>
            </a:extLst>
          </p:cNvPr>
          <p:cNvSpPr txBox="1">
            <a:spLocks/>
          </p:cNvSpPr>
          <p:nvPr/>
        </p:nvSpPr>
        <p:spPr>
          <a:xfrm>
            <a:off x="2538747" y="1381646"/>
            <a:ext cx="4066506" cy="2380208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GB" b="1" dirty="0"/>
              <a:t>Games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GB" dirty="0"/>
              <a:t>Runemaster</a:t>
            </a:r>
            <a:br>
              <a:rPr lang="en-GB" dirty="0"/>
            </a:br>
            <a:r>
              <a:rPr lang="en-GB" dirty="0" err="1"/>
              <a:t>raylibAPL</a:t>
            </a:r>
            <a:br>
              <a:rPr lang="en-GB" dirty="0"/>
            </a:br>
            <a:r>
              <a:rPr lang="en-GB" dirty="0"/>
              <a:t>A Voxel Game</a:t>
            </a:r>
            <a:br>
              <a:rPr lang="en-GB" dirty="0"/>
            </a:br>
            <a:r>
              <a:rPr lang="en-GB" dirty="0"/>
              <a:t>Betraying the Intertwined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64261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499A9-4159-69B9-FB5E-ADBC22CAA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1AF4CD-F758-3004-6FD4-65971250E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595" y="191542"/>
            <a:ext cx="1911667" cy="18742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500" b="1" dirty="0"/>
              <a:t>Teaching &amp; Learning</a:t>
            </a:r>
          </a:p>
          <a:p>
            <a:pPr marL="0" indent="0">
              <a:buNone/>
            </a:pPr>
            <a:r>
              <a:rPr lang="en-GB" sz="1500" dirty="0">
                <a:solidFill>
                  <a:srgbClr val="FF6600"/>
                </a:solidFill>
              </a:rPr>
              <a:t>APL Challenge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APL Forge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APL Quest</a:t>
            </a:r>
            <a:br>
              <a:rPr lang="en-GB" sz="1500" dirty="0"/>
            </a:br>
            <a:r>
              <a:rPr lang="en-GB" sz="1500" dirty="0" err="1"/>
              <a:t>xpqz</a:t>
            </a:r>
            <a:r>
              <a:rPr lang="en-GB" sz="1500" dirty="0"/>
              <a:t>: Learning APL</a:t>
            </a:r>
            <a:br>
              <a:rPr lang="en-GB" sz="1500" dirty="0"/>
            </a:br>
            <a:r>
              <a:rPr lang="en-GB" sz="1500" dirty="0" err="1"/>
              <a:t>APL</a:t>
            </a:r>
            <a:r>
              <a:rPr lang="en-GB" sz="1500" dirty="0"/>
              <a:t> MOOC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E1BD1FB9-0A61-D401-0548-98C08883C88B}"/>
              </a:ext>
            </a:extLst>
          </p:cNvPr>
          <p:cNvSpPr txBox="1">
            <a:spLocks/>
          </p:cNvSpPr>
          <p:nvPr/>
        </p:nvSpPr>
        <p:spPr>
          <a:xfrm>
            <a:off x="3067941" y="191542"/>
            <a:ext cx="2422769" cy="15096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GB" sz="1500" b="1" dirty="0"/>
              <a:t>Games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GB" sz="1500" dirty="0"/>
              <a:t>Runemaster</a:t>
            </a:r>
            <a:br>
              <a:rPr lang="en-GB" sz="1500" dirty="0"/>
            </a:br>
            <a:r>
              <a:rPr lang="en-GB" sz="1500" dirty="0" err="1"/>
              <a:t>raylibAPL</a:t>
            </a:r>
            <a:br>
              <a:rPr lang="en-GB" sz="1500" dirty="0"/>
            </a:br>
            <a:r>
              <a:rPr lang="en-GB" sz="1500" dirty="0"/>
              <a:t>A Voxel Game</a:t>
            </a:r>
            <a:br>
              <a:rPr lang="en-GB" sz="1500" dirty="0"/>
            </a:br>
            <a:r>
              <a:rPr lang="en-GB" sz="1500" dirty="0"/>
              <a:t>Betraying the Intertwined</a:t>
            </a:r>
            <a:br>
              <a:rPr lang="en-GB" sz="1500" dirty="0"/>
            </a:br>
            <a:endParaRPr lang="en-GB" sz="1500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017F65F7-4B7D-83AF-1516-F7ADB4DC7F88}"/>
              </a:ext>
            </a:extLst>
          </p:cNvPr>
          <p:cNvSpPr txBox="1">
            <a:spLocks/>
          </p:cNvSpPr>
          <p:nvPr/>
        </p:nvSpPr>
        <p:spPr>
          <a:xfrm>
            <a:off x="2228890" y="1083270"/>
            <a:ext cx="4686220" cy="2976960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GB" b="1" dirty="0"/>
              <a:t>Videos &amp; Podcasts</a:t>
            </a:r>
          </a:p>
          <a:p>
            <a:pPr marL="0" indent="0">
              <a:buNone/>
            </a:pPr>
            <a:r>
              <a:rPr lang="en-GB" dirty="0" err="1"/>
              <a:t>ArrayCast</a:t>
            </a:r>
            <a:br>
              <a:rPr lang="en-GB" dirty="0"/>
            </a:br>
            <a:r>
              <a:rPr lang="en-GB" dirty="0"/>
              <a:t>1xDeveloper</a:t>
            </a:r>
            <a:br>
              <a:rPr lang="en-GB" dirty="0"/>
            </a:br>
            <a:r>
              <a:rPr lang="en-GB" dirty="0" err="1"/>
              <a:t>TankorSmash</a:t>
            </a:r>
            <a:br>
              <a:rPr lang="en-GB" dirty="0"/>
            </a:br>
            <a:r>
              <a:rPr lang="en-GB" dirty="0">
                <a:solidFill>
                  <a:srgbClr val="FF6600"/>
                </a:solidFill>
              </a:rPr>
              <a:t>YouTube/@DyalogLtd</a:t>
            </a:r>
            <a:br>
              <a:rPr lang="en-GB" dirty="0">
                <a:solidFill>
                  <a:srgbClr val="FF6600"/>
                </a:solidFill>
              </a:rPr>
            </a:br>
            <a:r>
              <a:rPr lang="en-GB" dirty="0">
                <a:solidFill>
                  <a:srgbClr val="FF6600"/>
                </a:solidFill>
              </a:rPr>
              <a:t>YouTube/@DyalogUserMeeting</a:t>
            </a:r>
            <a:br>
              <a:rPr lang="en-GB" dirty="0">
                <a:solidFill>
                  <a:srgbClr val="FF6600"/>
                </a:solidFill>
              </a:rPr>
            </a:br>
            <a:r>
              <a:rPr lang="en-GB" dirty="0">
                <a:solidFill>
                  <a:srgbClr val="FF6600"/>
                </a:solidFill>
              </a:rPr>
              <a:t>Video Library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75478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1F297-CAB6-8A16-026C-B77E8298B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F9194F1-B5C0-5BE5-A0C7-AA205E457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595" y="191542"/>
            <a:ext cx="1911667" cy="18742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500" b="1" dirty="0"/>
              <a:t>Teaching &amp; Learning</a:t>
            </a:r>
          </a:p>
          <a:p>
            <a:pPr marL="0" indent="0">
              <a:buNone/>
            </a:pPr>
            <a:r>
              <a:rPr lang="en-GB" sz="1500" dirty="0">
                <a:solidFill>
                  <a:srgbClr val="FF6600"/>
                </a:solidFill>
              </a:rPr>
              <a:t>APL Challenge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APL Forge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APL Quest</a:t>
            </a:r>
            <a:br>
              <a:rPr lang="en-GB" sz="1500" dirty="0"/>
            </a:br>
            <a:r>
              <a:rPr lang="en-GB" sz="1500" dirty="0" err="1"/>
              <a:t>xpqz</a:t>
            </a:r>
            <a:r>
              <a:rPr lang="en-GB" sz="1500" dirty="0"/>
              <a:t>: Learning APL</a:t>
            </a:r>
            <a:br>
              <a:rPr lang="en-GB" sz="1500" dirty="0"/>
            </a:br>
            <a:r>
              <a:rPr lang="en-GB" sz="1500" dirty="0" err="1"/>
              <a:t>APL</a:t>
            </a:r>
            <a:r>
              <a:rPr lang="en-GB" sz="1500" dirty="0"/>
              <a:t> MOOC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BBE3FE4E-A577-5E87-B54A-E511DB6EEF3A}"/>
              </a:ext>
            </a:extLst>
          </p:cNvPr>
          <p:cNvSpPr txBox="1">
            <a:spLocks/>
          </p:cNvSpPr>
          <p:nvPr/>
        </p:nvSpPr>
        <p:spPr>
          <a:xfrm>
            <a:off x="3067941" y="191542"/>
            <a:ext cx="2422769" cy="15096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GB" sz="1500" b="1" dirty="0"/>
              <a:t>Games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GB" sz="1500" dirty="0"/>
              <a:t>Runemaster</a:t>
            </a:r>
            <a:br>
              <a:rPr lang="en-GB" sz="1500" dirty="0"/>
            </a:br>
            <a:r>
              <a:rPr lang="en-GB" sz="1500" dirty="0" err="1"/>
              <a:t>raylibAPL</a:t>
            </a:r>
            <a:br>
              <a:rPr lang="en-GB" sz="1500" dirty="0"/>
            </a:br>
            <a:r>
              <a:rPr lang="en-GB" sz="1500" dirty="0"/>
              <a:t>A Voxel Game</a:t>
            </a:r>
            <a:br>
              <a:rPr lang="en-GB" sz="1500" dirty="0"/>
            </a:br>
            <a:r>
              <a:rPr lang="en-GB" sz="1500" dirty="0"/>
              <a:t>Betraying the Intertwined</a:t>
            </a:r>
            <a:br>
              <a:rPr lang="en-GB" sz="1500" dirty="0"/>
            </a:br>
            <a:endParaRPr lang="en-GB" sz="1500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71A0CEA3-8FDC-A989-936B-F3D59BD760FC}"/>
              </a:ext>
            </a:extLst>
          </p:cNvPr>
          <p:cNvSpPr txBox="1">
            <a:spLocks/>
          </p:cNvSpPr>
          <p:nvPr/>
        </p:nvSpPr>
        <p:spPr>
          <a:xfrm>
            <a:off x="6134986" y="191542"/>
            <a:ext cx="2857420" cy="18742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GB" sz="1500" b="1" dirty="0"/>
              <a:t>Videos &amp; Podcasts</a:t>
            </a:r>
          </a:p>
          <a:p>
            <a:pPr marL="0" indent="0">
              <a:buNone/>
            </a:pPr>
            <a:r>
              <a:rPr lang="en-GB" sz="1500" dirty="0" err="1"/>
              <a:t>ArrayCast</a:t>
            </a:r>
            <a:br>
              <a:rPr lang="en-GB" sz="1500" dirty="0"/>
            </a:br>
            <a:r>
              <a:rPr lang="en-GB" sz="1500" dirty="0"/>
              <a:t>1xDeveloper</a:t>
            </a:r>
            <a:br>
              <a:rPr lang="en-GB" sz="1500" dirty="0"/>
            </a:br>
            <a:r>
              <a:rPr lang="en-GB" sz="1500" dirty="0" err="1"/>
              <a:t>TankorSmash</a:t>
            </a:r>
            <a:br>
              <a:rPr lang="en-GB" sz="1500" dirty="0"/>
            </a:br>
            <a:r>
              <a:rPr lang="en-GB" sz="1500" dirty="0">
                <a:solidFill>
                  <a:srgbClr val="FF6600"/>
                </a:solidFill>
              </a:rPr>
              <a:t>YouTube/@DyalogLtd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YouTube/@DyalogUserMeeting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Video Library</a:t>
            </a:r>
            <a:br>
              <a:rPr lang="en-GB" sz="1500" dirty="0"/>
            </a:br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1602224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4FB7D-91CB-1ECF-0F56-96D5A9A94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1C5A01-9C77-A25E-7A7D-1AB99869C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823A2AB-DCB1-68D2-A81A-D0062B9B9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C7EDA91D-A4EB-950D-A987-4897ED636F5B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D9AA8DA-7FED-6FCA-3336-A6FDCA576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011263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3D537-31D8-62F7-32AF-5BEE9048A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4B46DDE-8567-F835-E801-D4A30AB3F5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DD1AD6-B07E-206A-0E00-1C7612451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F3AF2BAC-75F4-A9B3-0676-CD615E368728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F5F1416-36B9-9BB5-99F6-8A422D375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7AB09D4-3C93-FFB4-C6A9-67583CCAC9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492" t="34467" r="66328" b="51031"/>
          <a:stretch>
            <a:fillRect/>
          </a:stretch>
        </p:blipFill>
        <p:spPr>
          <a:xfrm>
            <a:off x="1993557" y="1312731"/>
            <a:ext cx="1633378" cy="16292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A829A54-1CAB-240B-4EF1-EAF6B520CFA6}"/>
              </a:ext>
            </a:extLst>
          </p:cNvPr>
          <p:cNvSpPr txBox="1"/>
          <p:nvPr/>
        </p:nvSpPr>
        <p:spPr>
          <a:xfrm rot="20496343">
            <a:off x="39006" y="1564059"/>
            <a:ext cx="1627762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2222"/>
                </a:solidFill>
                <a:effectLst/>
                <a:uLnTx/>
                <a:uFillTx/>
                <a:latin typeface="Sarabun"/>
                <a:ea typeface="+mn-ea"/>
                <a:cs typeface="+mn-cs"/>
              </a:rPr>
              <a:t>apl.wiki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232222"/>
              </a:solidFill>
              <a:effectLst/>
              <a:uLnTx/>
              <a:uFillTx/>
              <a:latin typeface="Sarabu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8335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E23A7-B976-DBAC-6E2E-8E01993F2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792C014-5F4F-69EC-F8A4-814D2D6645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35B5621-6CF0-2D54-37D9-50DAEE923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565EA805-CA9F-48C5-3173-29A2F01956BA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7EF761-8E8C-D185-E148-84B83EDC8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58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2D5BB-CFAD-64F2-2FC3-17D94E80E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30BA169-877D-E30E-6B4F-F571EAAFE0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5B79568-1118-E49C-FB76-FB62E82F7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75BD2A1-0EE0-B42A-7D4C-75A59B6BF3CA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CD6AEC-DE7D-FA86-0F0C-8870E9654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065ED9-1134-084A-6188-D57AE2274E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487" r="14188"/>
          <a:stretch>
            <a:fillRect/>
          </a:stretch>
        </p:blipFill>
        <p:spPr>
          <a:xfrm rot="21017106">
            <a:off x="3830596" y="885568"/>
            <a:ext cx="6796217" cy="51435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E25DFAF-17E6-5095-8954-74BFA7C10613}"/>
              </a:ext>
            </a:extLst>
          </p:cNvPr>
          <p:cNvSpPr txBox="1"/>
          <p:nvPr/>
        </p:nvSpPr>
        <p:spPr>
          <a:xfrm rot="428545">
            <a:off x="6831497" y="3253006"/>
            <a:ext cx="1627762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2222"/>
                </a:solidFill>
                <a:effectLst/>
                <a:uLnTx/>
                <a:uFillTx/>
                <a:latin typeface="Sarabun"/>
                <a:ea typeface="+mn-ea"/>
                <a:cs typeface="+mn-cs"/>
              </a:rPr>
              <a:t>apl.news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232222"/>
              </a:solidFill>
              <a:effectLst/>
              <a:uLnTx/>
              <a:uFillTx/>
              <a:latin typeface="Sarabu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241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42CE80E-7D8F-3E60-F20E-2706E99D7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EF807C-C7A7-A76F-6A57-8BC53EA7A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73684721-0379-438A-DCFF-995DBD8E2237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2FE341-B7C0-9362-E203-A112A6951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4366911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94115-E7E8-CAF2-F38E-6976A7CCB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1A672F5-7DCF-C2DC-3C82-2184078872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6CED0D-5893-9F1A-3FE7-CD9F3BE00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DC97E38-566F-FEB0-9452-0675F40397D6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51B639D-5B38-E0CC-7D06-96A8449BE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20870">
            <a:off x="-386236" y="-354728"/>
            <a:ext cx="5120000" cy="2880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D4944C7-1EFC-2E26-879C-13FA2BC405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99414">
            <a:off x="4483306" y="-312180"/>
            <a:ext cx="5120000" cy="2880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603A40F-839E-7B08-D1B3-B44A92B207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09152">
            <a:off x="-185998" y="2372565"/>
            <a:ext cx="5120000" cy="2880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651F00A-1AC0-A42F-AACB-EFB7C6686C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8912">
            <a:off x="4388693" y="2403699"/>
            <a:ext cx="5120000" cy="2880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A16DC6B-F80D-0DD2-063E-759FC22F865E}"/>
              </a:ext>
            </a:extLst>
          </p:cNvPr>
          <p:cNvSpPr txBox="1"/>
          <p:nvPr/>
        </p:nvSpPr>
        <p:spPr>
          <a:xfrm rot="21258846">
            <a:off x="1774275" y="3061928"/>
            <a:ext cx="4176413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232222"/>
                </a:solidFill>
                <a:effectLst/>
                <a:uLnTx/>
                <a:uFillTx/>
                <a:latin typeface="Sarabun"/>
                <a:ea typeface="+mn-ea"/>
                <a:cs typeface="+mn-cs"/>
              </a:rPr>
              <a:t>Monthly technical blog posts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77E04B-7BF0-6C90-D4F6-1F9034A64BBF}"/>
              </a:ext>
            </a:extLst>
          </p:cNvPr>
          <p:cNvSpPr txBox="1"/>
          <p:nvPr/>
        </p:nvSpPr>
        <p:spPr>
          <a:xfrm rot="274705">
            <a:off x="4570036" y="913181"/>
            <a:ext cx="4176413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232222"/>
                </a:solidFill>
                <a:effectLst/>
                <a:uLnTx/>
                <a:uFillTx/>
                <a:latin typeface="Sarabun"/>
                <a:ea typeface="+mn-ea"/>
                <a:cs typeface="+mn-cs"/>
              </a:rPr>
              <a:t>20 posts in 2026 (so far)</a:t>
            </a:r>
          </a:p>
        </p:txBody>
      </p:sp>
    </p:spTree>
    <p:extLst>
      <p:ext uri="{BB962C8B-B14F-4D97-AF65-F5344CB8AC3E}">
        <p14:creationId xmlns:p14="http://schemas.microsoft.com/office/powerpoint/2010/main" val="30843653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5084B-216A-0189-CB57-73C03F46F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A1C5F40-3F09-D1FA-E3BD-C34D5C270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595" y="191542"/>
            <a:ext cx="1911667" cy="18742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500" b="1" dirty="0"/>
              <a:t>Teaching &amp; Learning</a:t>
            </a:r>
          </a:p>
          <a:p>
            <a:pPr marL="0" indent="0">
              <a:buNone/>
            </a:pPr>
            <a:r>
              <a:rPr lang="en-GB" sz="1500" dirty="0">
                <a:solidFill>
                  <a:srgbClr val="FF6600"/>
                </a:solidFill>
              </a:rPr>
              <a:t>APL Challenge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APL Forge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APL Quest</a:t>
            </a:r>
            <a:br>
              <a:rPr lang="en-GB" sz="1500" dirty="0"/>
            </a:br>
            <a:r>
              <a:rPr lang="en-GB" sz="1500" dirty="0" err="1"/>
              <a:t>xpqz</a:t>
            </a:r>
            <a:r>
              <a:rPr lang="en-GB" sz="1500" dirty="0"/>
              <a:t>: Learning APL</a:t>
            </a:r>
            <a:br>
              <a:rPr lang="en-GB" sz="1500" dirty="0"/>
            </a:br>
            <a:r>
              <a:rPr lang="en-GB" sz="1500" dirty="0" err="1"/>
              <a:t>APL</a:t>
            </a:r>
            <a:r>
              <a:rPr lang="en-GB" sz="1500" dirty="0"/>
              <a:t> MOOC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7D4842DE-187F-7D48-584C-287061656277}"/>
              </a:ext>
            </a:extLst>
          </p:cNvPr>
          <p:cNvSpPr txBox="1">
            <a:spLocks/>
          </p:cNvSpPr>
          <p:nvPr/>
        </p:nvSpPr>
        <p:spPr>
          <a:xfrm>
            <a:off x="3067941" y="191542"/>
            <a:ext cx="2422769" cy="15096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GB" sz="1500" b="1" dirty="0"/>
              <a:t>Games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GB" sz="1500" dirty="0"/>
              <a:t>Runemaster</a:t>
            </a:r>
            <a:br>
              <a:rPr lang="en-GB" sz="1500" dirty="0"/>
            </a:br>
            <a:r>
              <a:rPr lang="en-GB" sz="1500" dirty="0" err="1"/>
              <a:t>raylibAPL</a:t>
            </a:r>
            <a:br>
              <a:rPr lang="en-GB" sz="1500" dirty="0"/>
            </a:br>
            <a:r>
              <a:rPr lang="en-GB" sz="1500" dirty="0"/>
              <a:t>A Voxel Game</a:t>
            </a:r>
            <a:br>
              <a:rPr lang="en-GB" sz="1500" dirty="0"/>
            </a:br>
            <a:r>
              <a:rPr lang="en-GB" sz="1500" dirty="0"/>
              <a:t>Betraying the Intertwined</a:t>
            </a:r>
            <a:br>
              <a:rPr lang="en-GB" sz="1500" dirty="0"/>
            </a:br>
            <a:endParaRPr lang="en-GB" sz="1500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84631B1F-E8F3-0341-8692-33ACFD09CB0F}"/>
              </a:ext>
            </a:extLst>
          </p:cNvPr>
          <p:cNvSpPr txBox="1">
            <a:spLocks/>
          </p:cNvSpPr>
          <p:nvPr/>
        </p:nvSpPr>
        <p:spPr>
          <a:xfrm>
            <a:off x="6134986" y="191542"/>
            <a:ext cx="2857420" cy="18742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GB" sz="1500" b="1" dirty="0"/>
              <a:t>Videos &amp; Podcasts</a:t>
            </a:r>
          </a:p>
          <a:p>
            <a:pPr marL="0" indent="0">
              <a:buNone/>
            </a:pPr>
            <a:r>
              <a:rPr lang="en-GB" sz="1500" dirty="0" err="1"/>
              <a:t>ArrayCast</a:t>
            </a:r>
            <a:br>
              <a:rPr lang="en-GB" sz="1500" dirty="0"/>
            </a:br>
            <a:r>
              <a:rPr lang="en-GB" sz="1500" dirty="0"/>
              <a:t>1xDeveloper</a:t>
            </a:r>
            <a:br>
              <a:rPr lang="en-GB" sz="1500" dirty="0"/>
            </a:br>
            <a:r>
              <a:rPr lang="en-GB" sz="1500" dirty="0" err="1"/>
              <a:t>TankorSmash</a:t>
            </a:r>
            <a:br>
              <a:rPr lang="en-GB" sz="1500" dirty="0"/>
            </a:br>
            <a:r>
              <a:rPr lang="en-GB" sz="1500" dirty="0">
                <a:solidFill>
                  <a:srgbClr val="FF6600"/>
                </a:solidFill>
              </a:rPr>
              <a:t>YouTube/@DyalogLtd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YouTube/@DyalogUserMeeting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Video Library</a:t>
            </a:r>
            <a:br>
              <a:rPr lang="en-GB" sz="1500" dirty="0"/>
            </a:br>
            <a:endParaRPr lang="en-GB" sz="1500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10873539-0AA6-4022-A9E9-56A97024E70C}"/>
              </a:ext>
            </a:extLst>
          </p:cNvPr>
          <p:cNvSpPr txBox="1">
            <a:spLocks/>
          </p:cNvSpPr>
          <p:nvPr/>
        </p:nvSpPr>
        <p:spPr>
          <a:xfrm>
            <a:off x="2528239" y="1440941"/>
            <a:ext cx="4087522" cy="2261619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GB" b="1" dirty="0"/>
              <a:t>Written Content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GB" dirty="0">
                <a:solidFill>
                  <a:srgbClr val="FF6600"/>
                </a:solidFill>
              </a:rPr>
              <a:t>Dyalog Blog</a:t>
            </a:r>
            <a:br>
              <a:rPr lang="en-GB" dirty="0"/>
            </a:br>
            <a:r>
              <a:rPr lang="en-GB" dirty="0"/>
              <a:t>Community blogs/websites</a:t>
            </a:r>
            <a:br>
              <a:rPr lang="en-GB" dirty="0"/>
            </a:br>
            <a:r>
              <a:rPr lang="en-GB" dirty="0"/>
              <a:t>APL Wiki</a:t>
            </a:r>
            <a:br>
              <a:rPr lang="en-GB" dirty="0"/>
            </a:br>
            <a:r>
              <a:rPr lang="en-GB" dirty="0"/>
              <a:t>Sign of the Times (</a:t>
            </a:r>
            <a:r>
              <a:rPr lang="en-GB" dirty="0" err="1"/>
              <a:t>apl.news</a:t>
            </a:r>
            <a:r>
              <a:rPr lang="en-GB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136502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941F4-28A9-3587-7FC0-EA4119B32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1DE845B-E41E-C547-A3C4-A7F811436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595" y="191542"/>
            <a:ext cx="1911667" cy="18742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500" b="1" dirty="0"/>
              <a:t>Teaching &amp; Learning</a:t>
            </a:r>
          </a:p>
          <a:p>
            <a:pPr marL="0" indent="0">
              <a:buNone/>
            </a:pPr>
            <a:r>
              <a:rPr lang="en-GB" sz="1500" dirty="0">
                <a:solidFill>
                  <a:srgbClr val="FF6600"/>
                </a:solidFill>
              </a:rPr>
              <a:t>APL Challenge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APL Forge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APL Quest</a:t>
            </a:r>
            <a:br>
              <a:rPr lang="en-GB" sz="1500" dirty="0"/>
            </a:br>
            <a:r>
              <a:rPr lang="en-GB" sz="1500" dirty="0" err="1"/>
              <a:t>xpqz</a:t>
            </a:r>
            <a:r>
              <a:rPr lang="en-GB" sz="1500" dirty="0"/>
              <a:t>: Learning APL</a:t>
            </a:r>
            <a:br>
              <a:rPr lang="en-GB" sz="1500" dirty="0"/>
            </a:br>
            <a:r>
              <a:rPr lang="en-GB" sz="1500" dirty="0" err="1"/>
              <a:t>APL</a:t>
            </a:r>
            <a:r>
              <a:rPr lang="en-GB" sz="1500" dirty="0"/>
              <a:t> MOOC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522C71A0-4EFC-4FA3-A754-9A610EDE0EC5}"/>
              </a:ext>
            </a:extLst>
          </p:cNvPr>
          <p:cNvSpPr txBox="1">
            <a:spLocks/>
          </p:cNvSpPr>
          <p:nvPr/>
        </p:nvSpPr>
        <p:spPr>
          <a:xfrm>
            <a:off x="3067941" y="191542"/>
            <a:ext cx="2422769" cy="15096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GB" sz="1500" b="1" dirty="0"/>
              <a:t>Games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GB" sz="1500" dirty="0"/>
              <a:t>Runemaster</a:t>
            </a:r>
            <a:br>
              <a:rPr lang="en-GB" sz="1500" dirty="0"/>
            </a:br>
            <a:r>
              <a:rPr lang="en-GB" sz="1500" dirty="0" err="1"/>
              <a:t>raylibAPL</a:t>
            </a:r>
            <a:br>
              <a:rPr lang="en-GB" sz="1500" dirty="0"/>
            </a:br>
            <a:r>
              <a:rPr lang="en-GB" sz="1500" dirty="0"/>
              <a:t>A Voxel Game</a:t>
            </a:r>
            <a:br>
              <a:rPr lang="en-GB" sz="1500" dirty="0"/>
            </a:br>
            <a:r>
              <a:rPr lang="en-GB" sz="1500" dirty="0"/>
              <a:t>Betraying the Intertwined</a:t>
            </a:r>
            <a:br>
              <a:rPr lang="en-GB" sz="1500" dirty="0"/>
            </a:br>
            <a:endParaRPr lang="en-GB" sz="1500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047BAA90-65F1-40B4-AA7A-B6BD884A0819}"/>
              </a:ext>
            </a:extLst>
          </p:cNvPr>
          <p:cNvSpPr txBox="1">
            <a:spLocks/>
          </p:cNvSpPr>
          <p:nvPr/>
        </p:nvSpPr>
        <p:spPr>
          <a:xfrm>
            <a:off x="6134986" y="191542"/>
            <a:ext cx="2857420" cy="18742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GB" sz="1500" b="1" dirty="0"/>
              <a:t>Videos &amp; Podcasts</a:t>
            </a:r>
          </a:p>
          <a:p>
            <a:pPr marL="0" indent="0">
              <a:buNone/>
            </a:pPr>
            <a:r>
              <a:rPr lang="en-GB" sz="1500" dirty="0" err="1"/>
              <a:t>ArrayCast</a:t>
            </a:r>
            <a:br>
              <a:rPr lang="en-GB" sz="1500" dirty="0"/>
            </a:br>
            <a:r>
              <a:rPr lang="en-GB" sz="1500" dirty="0"/>
              <a:t>1xDeveloper</a:t>
            </a:r>
            <a:br>
              <a:rPr lang="en-GB" sz="1500" dirty="0"/>
            </a:br>
            <a:r>
              <a:rPr lang="en-GB" sz="1500" dirty="0" err="1"/>
              <a:t>TankorSmash</a:t>
            </a:r>
            <a:br>
              <a:rPr lang="en-GB" sz="1500" dirty="0"/>
            </a:br>
            <a:r>
              <a:rPr lang="en-GB" sz="1500" dirty="0">
                <a:solidFill>
                  <a:srgbClr val="FF6600"/>
                </a:solidFill>
              </a:rPr>
              <a:t>YouTube/@DyalogLtd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YouTube/@DyalogUserMeeting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Video Library</a:t>
            </a:r>
            <a:br>
              <a:rPr lang="en-GB" sz="1500" dirty="0"/>
            </a:br>
            <a:endParaRPr lang="en-GB" sz="1500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F4D32BE2-53F3-A094-5B2C-94B7DAE0DAB3}"/>
              </a:ext>
            </a:extLst>
          </p:cNvPr>
          <p:cNvSpPr txBox="1">
            <a:spLocks/>
          </p:cNvSpPr>
          <p:nvPr/>
        </p:nvSpPr>
        <p:spPr>
          <a:xfrm>
            <a:off x="6134986" y="2065832"/>
            <a:ext cx="2524536" cy="14513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GB" sz="1500" b="1" dirty="0"/>
              <a:t>Written Content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GB" sz="1500" dirty="0">
                <a:solidFill>
                  <a:srgbClr val="FF6600"/>
                </a:solidFill>
              </a:rPr>
              <a:t>Dyalog Blog</a:t>
            </a:r>
            <a:br>
              <a:rPr lang="en-GB" sz="1500" dirty="0"/>
            </a:br>
            <a:r>
              <a:rPr lang="en-GB" sz="1500" dirty="0"/>
              <a:t>Community blogs/websites</a:t>
            </a:r>
            <a:br>
              <a:rPr lang="en-GB" sz="1500" dirty="0"/>
            </a:br>
            <a:r>
              <a:rPr lang="en-GB" sz="1500" dirty="0"/>
              <a:t>APL Wiki</a:t>
            </a:r>
            <a:br>
              <a:rPr lang="en-GB" sz="1500" dirty="0"/>
            </a:br>
            <a:r>
              <a:rPr lang="en-GB" sz="1500" dirty="0"/>
              <a:t>Sign of the Times (</a:t>
            </a:r>
            <a:r>
              <a:rPr lang="en-GB" sz="1500" dirty="0" err="1"/>
              <a:t>apl.news</a:t>
            </a:r>
            <a:r>
              <a:rPr lang="en-GB" sz="15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936986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CA751CC-7281-4349-5B1A-5680B1CEB3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5FD9C2E-1CE7-1D5E-E4F7-B57A6DE26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90F2452A-4907-10FD-B16D-1EEF262EA3DC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733903-6F91-E651-C57F-3066CDF1E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5497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3AE62FD-AFCF-DE4C-C396-60EEF91B4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EB079F6-8862-2056-DB83-7EC8989D6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3D21E6-2AE5-31EF-8749-19457198A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ACABD323-0B21-E217-4D99-C3B71F93281D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01E48D-384B-DDE6-1C6B-3958B27E3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FE5075-0208-46E3-67B0-CE893793E26F}"/>
              </a:ext>
            </a:extLst>
          </p:cNvPr>
          <p:cNvSpPr txBox="1"/>
          <p:nvPr/>
        </p:nvSpPr>
        <p:spPr>
          <a:xfrm>
            <a:off x="6451600" y="2112049"/>
            <a:ext cx="2241339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232222"/>
                </a:solidFill>
                <a:effectLst/>
                <a:uLnTx/>
                <a:uFillTx/>
                <a:latin typeface="Sarabun"/>
                <a:ea typeface="+mn-ea"/>
                <a:cs typeface="+mn-cs"/>
              </a:rPr>
              <a:t>129 episodes!</a:t>
            </a:r>
          </a:p>
        </p:txBody>
      </p:sp>
    </p:spTree>
    <p:extLst>
      <p:ext uri="{BB962C8B-B14F-4D97-AF65-F5344CB8AC3E}">
        <p14:creationId xmlns:p14="http://schemas.microsoft.com/office/powerpoint/2010/main" val="281114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347BBF8-B964-80C5-8554-55AA4019A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278AEEB-8A44-1D31-0531-60425A169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28D40DBC-E97E-B9C3-3A08-F6936C266663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F40CEB-BF82-DA68-E300-3C763FAA8A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7530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990B3-B96A-1848-FA86-C183A8996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DF0376C-2490-E352-D1E8-B6ADB1B44E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823357">
            <a:off x="354684" y="396787"/>
            <a:ext cx="5118483" cy="2880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263ACA5-41F5-0EE6-94EE-480DDFC2D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28328">
            <a:off x="1820817" y="-16738"/>
            <a:ext cx="5120001" cy="2880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8D6AD6-3F00-CB6E-4C19-6240E6FD0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05072">
            <a:off x="4983288" y="374269"/>
            <a:ext cx="5120000" cy="2880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644617-12F6-8924-73A9-AA5FA11874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783626">
            <a:off x="1273464" y="1079838"/>
            <a:ext cx="5120000" cy="2880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60D24C-5724-D0D5-799C-B8034C0C23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376401">
            <a:off x="2571315" y="1835594"/>
            <a:ext cx="5120000" cy="2880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 descr="https://scontent-lhr11-1.cdninstagram.com/v/t51.82787-15/626072348_18076856156608096_1705895155752582436_n.jpg?stp=dst-jpg_e35_tt6&amp;_nc_cat=104&amp;ig_cache_key=MzgyMzQyNDkzNzMzMjEzNzY3Ng%3D%3D.3-ccb7-5&amp;ccb=7-5&amp;_nc_sid=58cdad&amp;efg=eyJ2ZW5jb2RlX3RhZyI6IkZFRUQueHBpZHMuMTA4MC5zZHIucmVndWxhcl9waG90by5DMyJ9&amp;_nc_ohc=7N0pQ6w5-XwQ7kNvwGce9c4&amp;_nc_oc=Adrc_olaSallYDxJmdEJskUOqA1Pv2SWo-2aiLjmhPf2HiwO6OQrOTu8cTF3oeA5yLk&amp;_nc_ad=z-m&amp;_nc_cid=0&amp;_nc_zt=23&amp;_nc_ht=scontent-lhr11-1.cdninstagram.com&amp;_nc_gid=EsaqICrcthq3zAea25jAGw&amp;_nc_ss=7a22e&amp;oh=00_AQKle7JgFaY8jX6FRUGAlahX3IF_X1-SkfesqfaHstyeiA&amp;oe=6AA5B16D">
            <a:extLst>
              <a:ext uri="{FF2B5EF4-FFF2-40B4-BE49-F238E27FC236}">
                <a16:creationId xmlns:a16="http://schemas.microsoft.com/office/drawing/2014/main" id="{5C2F28DA-E5BB-9353-5A8C-D75A08C018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018522">
            <a:off x="814666" y="287067"/>
            <a:ext cx="3396840" cy="42460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65441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43EF4-0AB8-039E-229A-AD57B0BCB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2AE6D18-0B40-61B5-0EF2-68EDC2232F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8DFD1FD-344F-6737-4E53-0F24ACB4E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⌈</a:t>
            </a:r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2574DBBA-3666-D790-8AD5-5C8AA9D4EFFB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E00246-4664-01E6-9C53-981076E058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8421" y="-22080"/>
            <a:ext cx="5165579" cy="51655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CBFDE42-F37F-7544-9093-FF951133FAE7}"/>
              </a:ext>
            </a:extLst>
          </p:cNvPr>
          <p:cNvSpPr txBox="1"/>
          <p:nvPr/>
        </p:nvSpPr>
        <p:spPr>
          <a:xfrm>
            <a:off x="0" y="-1"/>
            <a:ext cx="3978421" cy="5218771"/>
          </a:xfrm>
          <a:prstGeom prst="rect">
            <a:avLst/>
          </a:prstGeom>
          <a:solidFill>
            <a:srgbClr val="A04A00"/>
          </a:solidFill>
        </p:spPr>
        <p:txBody>
          <a:bodyPr wrap="square" rtlCol="0">
            <a:noAutofit/>
          </a:bodyPr>
          <a:lstStyle/>
          <a:p>
            <a:r>
              <a:rPr lang="en-GB" sz="2400" i="1" dirty="0">
                <a:solidFill>
                  <a:schemeClr val="bg1"/>
                </a:solidFill>
                <a:latin typeface="Gill Sans MT" panose="020B0502020104020203" pitchFamily="34" charset="0"/>
              </a:rPr>
              <a:t>Computing at York: the Beginning</a:t>
            </a:r>
          </a:p>
          <a:p>
            <a:endParaRPr lang="en-GB" sz="2400" i="1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endParaRPr lang="en-GB" sz="2400" i="1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endParaRPr lang="en-GB" sz="2400" i="1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endParaRPr lang="en-GB" sz="2400" i="1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r>
              <a:rPr lang="en-GB" sz="2000" i="1" dirty="0">
                <a:solidFill>
                  <a:schemeClr val="bg1"/>
                </a:solidFill>
                <a:latin typeface="Gill Sans MT" panose="020B0502020104020203" pitchFamily="34" charset="0"/>
              </a:rPr>
              <a:t>E</a:t>
            </a:r>
            <a:r>
              <a:rPr lang="en-GB" sz="2000" dirty="0">
                <a:solidFill>
                  <a:schemeClr val="bg1"/>
                </a:solidFill>
                <a:latin typeface="Gill Sans MT" panose="020B0502020104020203" pitchFamily="34" charset="0"/>
              </a:rPr>
              <a:t>xhibition by the York University Computer Museum (</a:t>
            </a:r>
            <a:r>
              <a:rPr lang="en-GB" sz="2000" dirty="0" err="1">
                <a:solidFill>
                  <a:schemeClr val="bg1"/>
                </a:solidFill>
                <a:latin typeface="Gill Sans MT" panose="020B0502020104020203" pitchFamily="34" charset="0"/>
              </a:rPr>
              <a:t>YUCoM</a:t>
            </a:r>
            <a:r>
              <a:rPr lang="en-GB" sz="2000" dirty="0">
                <a:solidFill>
                  <a:schemeClr val="bg1"/>
                </a:solidFill>
                <a:latin typeface="Gill Sans MT" panose="020B0502020104020203" pitchFamily="34" charset="0"/>
              </a:rPr>
              <a:t>) and the York University Libraries</a:t>
            </a:r>
          </a:p>
          <a:p>
            <a:endParaRPr lang="en-GB" sz="2400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endParaRPr lang="en-GB" sz="2400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endParaRPr lang="en-GB" sz="2400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Gill Sans MT" panose="020B0502020104020203" pitchFamily="34" charset="0"/>
              </a:rPr>
              <a:t>Sponsorship from Dyalog Ltd., Gitte Christensen and Morten Kromberg of Insight Systems</a:t>
            </a:r>
          </a:p>
        </p:txBody>
      </p:sp>
      <p:pic>
        <p:nvPicPr>
          <p:cNvPr id="6" name="Picture 5" descr="File:Flag of Canada (Pantone).svg">
            <a:extLst>
              <a:ext uri="{FF2B5EF4-FFF2-40B4-BE49-F238E27FC236}">
                <a16:creationId xmlns:a16="http://schemas.microsoft.com/office/drawing/2014/main" id="{8DC264AD-E8B4-3CF3-F015-D0C05418DA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147" y="587806"/>
            <a:ext cx="2286001" cy="114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771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54BD21-9906-CB49-1DB3-3247610B0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E243974-DEAD-ED11-30B5-769256DB3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F89C4454-19EF-F5F3-A2CD-E6C6D828151D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https://i.ytimg.com/vi/SICZhrKZ2Oc/maxresdefault.jpg">
            <a:extLst>
              <a:ext uri="{FF2B5EF4-FFF2-40B4-BE49-F238E27FC236}">
                <a16:creationId xmlns:a16="http://schemas.microsoft.com/office/drawing/2014/main" id="{66C1871E-532C-BB37-7EBF-354D179653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748" y="0"/>
            <a:ext cx="9158747" cy="515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6324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945545-F14B-1FA3-9C46-1BA315436E5B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FB22D00A-866E-8AB4-CD7D-DA00D3780F71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2BB045-D0FB-FDC2-2D61-F3CBA236D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https://www.dyalog.com/blog/wp-content/uploads/2025/09/blog_jsm-2025-introducing-apl-and-tamstat-to-statisticians_01.jpg">
            <a:extLst>
              <a:ext uri="{FF2B5EF4-FFF2-40B4-BE49-F238E27FC236}">
                <a16:creationId xmlns:a16="http://schemas.microsoft.com/office/drawing/2014/main" id="{87860022-2E67-2CC5-AB6F-1167027625F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6150"/>
          <a:stretch>
            <a:fillRect/>
          </a:stretch>
        </p:blipFill>
        <p:spPr>
          <a:xfrm rot="232544">
            <a:off x="5251813" y="143051"/>
            <a:ext cx="3728460" cy="233444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DF8E38-9376-D60C-4055-4B9EE39527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858398">
            <a:off x="80946" y="734048"/>
            <a:ext cx="4875070" cy="274222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FBF3553-05F1-4445-3BD1-1B6461FBD68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3794">
            <a:off x="3832894" y="1832773"/>
            <a:ext cx="1239157" cy="12391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071E4EE-026C-E6C5-7EAE-0F25B5851C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369278">
            <a:off x="71939" y="2540328"/>
            <a:ext cx="4782065" cy="26899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03B5AF45-DB54-4658-4DD2-41806AA1E82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6203">
            <a:off x="3740171" y="3935825"/>
            <a:ext cx="1158930" cy="11589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C32938-8841-0133-5BE5-9D018E21FA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409061">
            <a:off x="3829552" y="2477286"/>
            <a:ext cx="4633784" cy="260650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63330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F93CA8-AE44-11E0-DEB7-5786134DA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2024</a:t>
            </a:r>
          </a:p>
          <a:p>
            <a:r>
              <a:rPr lang="en-GB" dirty="0"/>
              <a:t>Spring &amp; Autumn 2025</a:t>
            </a:r>
          </a:p>
          <a:p>
            <a:r>
              <a:rPr lang="en-GB" dirty="0"/>
              <a:t>2026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CBC47B-DE10-DBC5-E414-2BE9A12B6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DYNA</a:t>
            </a:r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64083760-6428-3231-B00E-B7B4694C4FB3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970C27-2BA4-1A8B-937C-8B6A03B4EC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0727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EA783D1-E85A-002B-7D2E-2E2698E9E8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520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298048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5CC039F-CE3D-23FA-F598-FCA042527E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F3EAB38-6264-5B27-4A4D-04FC8D3B0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6F59F447-25AC-11C6-4CC5-8B5E90A78407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CDCA65-5B35-111A-8CCC-E2ED8B861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61"/>
            <a:ext cx="9144000" cy="51435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9804550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1281AA9-C11C-0841-54EF-B71D2FA3009C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339E9B-EC07-4CC7-90F6-4A7461BA5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4060">
            <a:off x="-29285" y="311961"/>
            <a:ext cx="4822613" cy="271272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35F58664-9D3F-38F9-6137-04D069CAE83C}"/>
              </a:ext>
            </a:extLst>
          </p:cNvPr>
          <p:cNvGrpSpPr/>
          <p:nvPr/>
        </p:nvGrpSpPr>
        <p:grpSpPr>
          <a:xfrm rot="21168918">
            <a:off x="4643110" y="171035"/>
            <a:ext cx="4572000" cy="2571750"/>
            <a:chOff x="-1588" y="0"/>
            <a:chExt cx="9144000" cy="51435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E555AD0-2F2A-546C-5204-2998BE2F6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588" y="0"/>
              <a:ext cx="9144000" cy="5143500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8271E37-D6BF-6163-3A5E-F69E0765DC32}"/>
                </a:ext>
              </a:extLst>
            </p:cNvPr>
            <p:cNvGrpSpPr/>
            <p:nvPr/>
          </p:nvGrpSpPr>
          <p:grpSpPr>
            <a:xfrm>
              <a:off x="197635" y="195264"/>
              <a:ext cx="1226780" cy="830319"/>
              <a:chOff x="2098005" y="2324704"/>
              <a:chExt cx="1226780" cy="830319"/>
            </a:xfrm>
            <a:effectLst>
              <a:glow rad="101600">
                <a:schemeClr val="bg1">
                  <a:alpha val="60000"/>
                </a:schemeClr>
              </a:glow>
            </a:effectLst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EE03197F-DEC9-0EAB-CBA7-6763921B4587}"/>
                  </a:ext>
                </a:extLst>
              </p:cNvPr>
              <p:cNvSpPr/>
              <p:nvPr/>
            </p:nvSpPr>
            <p:spPr>
              <a:xfrm>
                <a:off x="2585244" y="2324704"/>
                <a:ext cx="239371" cy="94348"/>
              </a:xfrm>
              <a:custGeom>
                <a:avLst/>
                <a:gdLst>
                  <a:gd name="csX0" fmla="*/ 0 w 239371"/>
                  <a:gd name="csY0" fmla="*/ 0 h 94348"/>
                  <a:gd name="csX1" fmla="*/ 239371 w 239371"/>
                  <a:gd name="csY1" fmla="*/ 0 h 94348"/>
                  <a:gd name="csX2" fmla="*/ 239371 w 239371"/>
                  <a:gd name="csY2" fmla="*/ 94349 h 94348"/>
                  <a:gd name="csX3" fmla="*/ 0 w 239371"/>
                  <a:gd name="csY3" fmla="*/ 94349 h 943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239371" h="94348">
                    <a:moveTo>
                      <a:pt x="0" y="0"/>
                    </a:moveTo>
                    <a:lnTo>
                      <a:pt x="239371" y="0"/>
                    </a:lnTo>
                    <a:lnTo>
                      <a:pt x="239371" y="94349"/>
                    </a:lnTo>
                    <a:lnTo>
                      <a:pt x="0" y="94349"/>
                    </a:lnTo>
                    <a:close/>
                  </a:path>
                </a:pathLst>
              </a:custGeom>
              <a:solidFill>
                <a:srgbClr val="004E96"/>
              </a:solidFill>
              <a:ln w="6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4E8D05D6-977D-C78A-5004-7E68A901F506}"/>
                  </a:ext>
                </a:extLst>
              </p:cNvPr>
              <p:cNvSpPr/>
              <p:nvPr/>
            </p:nvSpPr>
            <p:spPr>
              <a:xfrm>
                <a:off x="2667381" y="2324704"/>
                <a:ext cx="271002" cy="423635"/>
              </a:xfrm>
              <a:custGeom>
                <a:avLst/>
                <a:gdLst>
                  <a:gd name="csX0" fmla="*/ 157645 w 271002"/>
                  <a:gd name="csY0" fmla="*/ 0 h 423635"/>
                  <a:gd name="csX1" fmla="*/ 260080 w 271002"/>
                  <a:gd name="csY1" fmla="*/ 148286 h 423635"/>
                  <a:gd name="csX2" fmla="*/ 261681 w 271002"/>
                  <a:gd name="csY2" fmla="*/ 215871 h 423635"/>
                  <a:gd name="csX3" fmla="*/ 132113 w 271002"/>
                  <a:gd name="csY3" fmla="*/ 423636 h 423635"/>
                  <a:gd name="csX4" fmla="*/ 0 w 271002"/>
                  <a:gd name="csY4" fmla="*/ 423636 h 423635"/>
                  <a:gd name="csX5" fmla="*/ 157624 w 271002"/>
                  <a:gd name="csY5" fmla="*/ 0 h 42363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271002" h="423635">
                    <a:moveTo>
                      <a:pt x="157645" y="0"/>
                    </a:moveTo>
                    <a:lnTo>
                      <a:pt x="260080" y="148286"/>
                    </a:lnTo>
                    <a:cubicBezTo>
                      <a:pt x="274040" y="168481"/>
                      <a:pt x="274669" y="195038"/>
                      <a:pt x="261681" y="215871"/>
                    </a:cubicBezTo>
                    <a:lnTo>
                      <a:pt x="132113" y="423636"/>
                    </a:lnTo>
                    <a:lnTo>
                      <a:pt x="0" y="423636"/>
                    </a:lnTo>
                    <a:lnTo>
                      <a:pt x="157624" y="0"/>
                    </a:lnTo>
                    <a:close/>
                  </a:path>
                </a:pathLst>
              </a:custGeom>
              <a:solidFill>
                <a:srgbClr val="0061BA"/>
              </a:solidFill>
              <a:ln w="6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B7CDAEE2-2211-B1B8-5899-5F22A3B3AC4F}"/>
                  </a:ext>
                </a:extLst>
              </p:cNvPr>
              <p:cNvSpPr/>
              <p:nvPr/>
            </p:nvSpPr>
            <p:spPr>
              <a:xfrm>
                <a:off x="2516406" y="2777587"/>
                <a:ext cx="377435" cy="377436"/>
              </a:xfrm>
              <a:custGeom>
                <a:avLst/>
                <a:gdLst>
                  <a:gd name="csX0" fmla="*/ 188718 w 377435"/>
                  <a:gd name="csY0" fmla="*/ 377436 h 377436"/>
                  <a:gd name="csX1" fmla="*/ 377436 w 377435"/>
                  <a:gd name="csY1" fmla="*/ 188718 h 377436"/>
                  <a:gd name="csX2" fmla="*/ 188718 w 377435"/>
                  <a:gd name="csY2" fmla="*/ 0 h 377436"/>
                  <a:gd name="csX3" fmla="*/ 0 w 377435"/>
                  <a:gd name="csY3" fmla="*/ 188718 h 377436"/>
                  <a:gd name="csX4" fmla="*/ 188718 w 377435"/>
                  <a:gd name="csY4" fmla="*/ 377436 h 377436"/>
                  <a:gd name="csX5" fmla="*/ 188718 w 377435"/>
                  <a:gd name="csY5" fmla="*/ 31279 h 377436"/>
                  <a:gd name="csX6" fmla="*/ 31268 w 377435"/>
                  <a:gd name="csY6" fmla="*/ 188728 h 377436"/>
                  <a:gd name="csX7" fmla="*/ 188718 w 377435"/>
                  <a:gd name="csY7" fmla="*/ 346178 h 377436"/>
                  <a:gd name="csX8" fmla="*/ 346168 w 377435"/>
                  <a:gd name="csY8" fmla="*/ 188728 h 377436"/>
                  <a:gd name="csX9" fmla="*/ 188718 w 377435"/>
                  <a:gd name="csY9" fmla="*/ 31279 h 377436"/>
                  <a:gd name="csX10" fmla="*/ 67606 w 377435"/>
                  <a:gd name="csY10" fmla="*/ 188718 h 377436"/>
                  <a:gd name="csX11" fmla="*/ 187151 w 377435"/>
                  <a:gd name="csY11" fmla="*/ 66019 h 377436"/>
                  <a:gd name="csX12" fmla="*/ 309850 w 377435"/>
                  <a:gd name="csY12" fmla="*/ 185565 h 377436"/>
                  <a:gd name="csX13" fmla="*/ 309850 w 377435"/>
                  <a:gd name="csY13" fmla="*/ 188718 h 377436"/>
                  <a:gd name="csX14" fmla="*/ 187151 w 377435"/>
                  <a:gd name="csY14" fmla="*/ 308264 h 377436"/>
                  <a:gd name="csX15" fmla="*/ 67606 w 377435"/>
                  <a:gd name="csY15" fmla="*/ 188718 h 3774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377435" h="377436">
                    <a:moveTo>
                      <a:pt x="188718" y="377436"/>
                    </a:moveTo>
                    <a:cubicBezTo>
                      <a:pt x="292944" y="377436"/>
                      <a:pt x="377436" y="292944"/>
                      <a:pt x="377436" y="188718"/>
                    </a:cubicBezTo>
                    <a:cubicBezTo>
                      <a:pt x="377436" y="84492"/>
                      <a:pt x="292944" y="0"/>
                      <a:pt x="188718" y="0"/>
                    </a:cubicBezTo>
                    <a:cubicBezTo>
                      <a:pt x="84492" y="0"/>
                      <a:pt x="0" y="84492"/>
                      <a:pt x="0" y="188718"/>
                    </a:cubicBezTo>
                    <a:cubicBezTo>
                      <a:pt x="0" y="292944"/>
                      <a:pt x="84492" y="377436"/>
                      <a:pt x="188718" y="377436"/>
                    </a:cubicBezTo>
                    <a:close/>
                    <a:moveTo>
                      <a:pt x="188718" y="31279"/>
                    </a:moveTo>
                    <a:cubicBezTo>
                      <a:pt x="101761" y="31279"/>
                      <a:pt x="31268" y="101771"/>
                      <a:pt x="31268" y="188728"/>
                    </a:cubicBezTo>
                    <a:cubicBezTo>
                      <a:pt x="31268" y="275686"/>
                      <a:pt x="101761" y="346178"/>
                      <a:pt x="188718" y="346178"/>
                    </a:cubicBezTo>
                    <a:cubicBezTo>
                      <a:pt x="275675" y="346178"/>
                      <a:pt x="346168" y="275686"/>
                      <a:pt x="346168" y="188728"/>
                    </a:cubicBezTo>
                    <a:cubicBezTo>
                      <a:pt x="346168" y="101771"/>
                      <a:pt x="275675" y="31279"/>
                      <a:pt x="188718" y="31279"/>
                    </a:cubicBezTo>
                    <a:close/>
                    <a:moveTo>
                      <a:pt x="67606" y="188718"/>
                    </a:moveTo>
                    <a:cubicBezTo>
                      <a:pt x="66735" y="121824"/>
                      <a:pt x="120258" y="66890"/>
                      <a:pt x="187151" y="66019"/>
                    </a:cubicBezTo>
                    <a:cubicBezTo>
                      <a:pt x="254045" y="65148"/>
                      <a:pt x="308980" y="118671"/>
                      <a:pt x="309850" y="185565"/>
                    </a:cubicBezTo>
                    <a:cubicBezTo>
                      <a:pt x="309864" y="186616"/>
                      <a:pt x="309864" y="187667"/>
                      <a:pt x="309850" y="188718"/>
                    </a:cubicBezTo>
                    <a:cubicBezTo>
                      <a:pt x="308980" y="255612"/>
                      <a:pt x="254045" y="309135"/>
                      <a:pt x="187151" y="308264"/>
                    </a:cubicBezTo>
                    <a:cubicBezTo>
                      <a:pt x="121486" y="307409"/>
                      <a:pt x="68461" y="254384"/>
                      <a:pt x="67606" y="188718"/>
                    </a:cubicBezTo>
                    <a:close/>
                  </a:path>
                </a:pathLst>
              </a:custGeom>
              <a:solidFill>
                <a:srgbClr val="F7CC46"/>
              </a:solidFill>
              <a:ln w="6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F91C179B-2FA8-A370-397D-9A764ADDD363}"/>
                  </a:ext>
                </a:extLst>
              </p:cNvPr>
              <p:cNvSpPr/>
              <p:nvPr/>
            </p:nvSpPr>
            <p:spPr>
              <a:xfrm>
                <a:off x="2471876" y="2324704"/>
                <a:ext cx="270992" cy="423635"/>
              </a:xfrm>
              <a:custGeom>
                <a:avLst/>
                <a:gdLst>
                  <a:gd name="csX0" fmla="*/ 10912 w 270992"/>
                  <a:gd name="csY0" fmla="*/ 148286 h 423635"/>
                  <a:gd name="csX1" fmla="*/ 113368 w 270992"/>
                  <a:gd name="csY1" fmla="*/ 0 h 423635"/>
                  <a:gd name="csX2" fmla="*/ 214551 w 270992"/>
                  <a:gd name="csY2" fmla="*/ 271922 h 423635"/>
                  <a:gd name="csX3" fmla="*/ 157761 w 270992"/>
                  <a:gd name="csY3" fmla="*/ 423636 h 423635"/>
                  <a:gd name="csX4" fmla="*/ 138900 w 270992"/>
                  <a:gd name="csY4" fmla="*/ 423636 h 423635"/>
                  <a:gd name="csX5" fmla="*/ 9332 w 270992"/>
                  <a:gd name="csY5" fmla="*/ 215871 h 423635"/>
                  <a:gd name="csX6" fmla="*/ 10912 w 270992"/>
                  <a:gd name="csY6" fmla="*/ 148286 h 423635"/>
                  <a:gd name="csX7" fmla="*/ 195505 w 270992"/>
                  <a:gd name="csY7" fmla="*/ 423636 h 423635"/>
                  <a:gd name="csX8" fmla="*/ 270992 w 270992"/>
                  <a:gd name="csY8" fmla="*/ 423636 h 423635"/>
                  <a:gd name="csX9" fmla="*/ 233351 w 270992"/>
                  <a:gd name="csY9" fmla="*/ 322494 h 423635"/>
                  <a:gd name="csX10" fmla="*/ 195505 w 270992"/>
                  <a:gd name="csY10" fmla="*/ 423636 h 42363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70992" h="423635">
                    <a:moveTo>
                      <a:pt x="10912" y="148286"/>
                    </a:moveTo>
                    <a:lnTo>
                      <a:pt x="113368" y="0"/>
                    </a:lnTo>
                    <a:lnTo>
                      <a:pt x="214551" y="271922"/>
                    </a:lnTo>
                    <a:lnTo>
                      <a:pt x="157761" y="423636"/>
                    </a:lnTo>
                    <a:lnTo>
                      <a:pt x="138900" y="423636"/>
                    </a:lnTo>
                    <a:lnTo>
                      <a:pt x="9332" y="215871"/>
                    </a:lnTo>
                    <a:cubicBezTo>
                      <a:pt x="-3662" y="195042"/>
                      <a:pt x="-3041" y="168485"/>
                      <a:pt x="10912" y="148286"/>
                    </a:cubicBezTo>
                    <a:close/>
                    <a:moveTo>
                      <a:pt x="195505" y="423636"/>
                    </a:moveTo>
                    <a:lnTo>
                      <a:pt x="270992" y="423636"/>
                    </a:lnTo>
                    <a:lnTo>
                      <a:pt x="233351" y="322494"/>
                    </a:lnTo>
                    <a:lnTo>
                      <a:pt x="195505" y="423636"/>
                    </a:lnTo>
                    <a:close/>
                  </a:path>
                </a:pathLst>
              </a:custGeom>
              <a:solidFill>
                <a:srgbClr val="0061BA"/>
              </a:solidFill>
              <a:ln w="6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E4089E90-75E0-28BD-61E5-02C5914E1E7C}"/>
                  </a:ext>
                </a:extLst>
              </p:cNvPr>
              <p:cNvSpPr/>
              <p:nvPr/>
            </p:nvSpPr>
            <p:spPr>
              <a:xfrm>
                <a:off x="2098005" y="2374866"/>
                <a:ext cx="1226780" cy="748859"/>
              </a:xfrm>
              <a:custGeom>
                <a:avLst/>
                <a:gdLst>
                  <a:gd name="csX0" fmla="*/ 923230 w 1226780"/>
                  <a:gd name="csY0" fmla="*/ 0 h 748859"/>
                  <a:gd name="csX1" fmla="*/ 955904 w 1226780"/>
                  <a:gd name="csY1" fmla="*/ 0 h 748859"/>
                  <a:gd name="csX2" fmla="*/ 1077940 w 1226780"/>
                  <a:gd name="csY2" fmla="*/ 27010 h 748859"/>
                  <a:gd name="csX3" fmla="*/ 1116874 w 1226780"/>
                  <a:gd name="csY3" fmla="*/ 123657 h 748859"/>
                  <a:gd name="csX4" fmla="*/ 1115150 w 1226780"/>
                  <a:gd name="csY4" fmla="*/ 165444 h 748859"/>
                  <a:gd name="csX5" fmla="*/ 1111681 w 1226780"/>
                  <a:gd name="csY5" fmla="*/ 201156 h 748859"/>
                  <a:gd name="csX6" fmla="*/ 1108213 w 1226780"/>
                  <a:gd name="csY6" fmla="*/ 235123 h 748859"/>
                  <a:gd name="csX7" fmla="*/ 1107351 w 1226780"/>
                  <a:gd name="csY7" fmla="*/ 272559 h 748859"/>
                  <a:gd name="csX8" fmla="*/ 1112543 w 1226780"/>
                  <a:gd name="csY8" fmla="*/ 295197 h 748859"/>
                  <a:gd name="csX9" fmla="*/ 1131589 w 1226780"/>
                  <a:gd name="csY9" fmla="*/ 316090 h 748859"/>
                  <a:gd name="csX10" fmla="*/ 1167917 w 1226780"/>
                  <a:gd name="csY10" fmla="*/ 330888 h 748859"/>
                  <a:gd name="csX11" fmla="*/ 1189426 w 1226780"/>
                  <a:gd name="csY11" fmla="*/ 334480 h 748859"/>
                  <a:gd name="csX12" fmla="*/ 1226780 w 1226780"/>
                  <a:gd name="csY12" fmla="*/ 374440 h 748859"/>
                  <a:gd name="csX13" fmla="*/ 1189467 w 1226780"/>
                  <a:gd name="csY13" fmla="*/ 414667 h 748859"/>
                  <a:gd name="csX14" fmla="*/ 1167917 w 1226780"/>
                  <a:gd name="csY14" fmla="*/ 418833 h 748859"/>
                  <a:gd name="csX15" fmla="*/ 1131589 w 1226780"/>
                  <a:gd name="csY15" fmla="*/ 433652 h 748859"/>
                  <a:gd name="csX16" fmla="*/ 1112543 w 1226780"/>
                  <a:gd name="csY16" fmla="*/ 453683 h 748859"/>
                  <a:gd name="csX17" fmla="*/ 1107351 w 1226780"/>
                  <a:gd name="csY17" fmla="*/ 476300 h 748859"/>
                  <a:gd name="csX18" fmla="*/ 1108213 w 1226780"/>
                  <a:gd name="csY18" fmla="*/ 514619 h 748859"/>
                  <a:gd name="csX19" fmla="*/ 1111702 w 1226780"/>
                  <a:gd name="csY19" fmla="*/ 548586 h 748859"/>
                  <a:gd name="csX20" fmla="*/ 1115150 w 1226780"/>
                  <a:gd name="csY20" fmla="*/ 583415 h 748859"/>
                  <a:gd name="csX21" fmla="*/ 1116874 w 1226780"/>
                  <a:gd name="csY21" fmla="*/ 625202 h 748859"/>
                  <a:gd name="csX22" fmla="*/ 1077940 w 1226780"/>
                  <a:gd name="csY22" fmla="*/ 721870 h 748859"/>
                  <a:gd name="csX23" fmla="*/ 955904 w 1226780"/>
                  <a:gd name="csY23" fmla="*/ 748859 h 748859"/>
                  <a:gd name="csX24" fmla="*/ 923230 w 1226780"/>
                  <a:gd name="csY24" fmla="*/ 748859 h 748859"/>
                  <a:gd name="csX25" fmla="*/ 889263 w 1226780"/>
                  <a:gd name="csY25" fmla="*/ 714892 h 748859"/>
                  <a:gd name="csX26" fmla="*/ 923230 w 1226780"/>
                  <a:gd name="csY26" fmla="*/ 680925 h 748859"/>
                  <a:gd name="csX27" fmla="*/ 924749 w 1226780"/>
                  <a:gd name="csY27" fmla="*/ 680925 h 748859"/>
                  <a:gd name="csX28" fmla="*/ 924749 w 1226780"/>
                  <a:gd name="csY28" fmla="*/ 680945 h 748859"/>
                  <a:gd name="csX29" fmla="*/ 968034 w 1226780"/>
                  <a:gd name="csY29" fmla="*/ 678318 h 748859"/>
                  <a:gd name="csX30" fmla="*/ 994859 w 1226780"/>
                  <a:gd name="csY30" fmla="*/ 668754 h 748859"/>
                  <a:gd name="csX31" fmla="*/ 1007830 w 1226780"/>
                  <a:gd name="csY31" fmla="*/ 649585 h 748859"/>
                  <a:gd name="csX32" fmla="*/ 1012160 w 1226780"/>
                  <a:gd name="csY32" fmla="*/ 619989 h 748859"/>
                  <a:gd name="csX33" fmla="*/ 1010436 w 1226780"/>
                  <a:gd name="csY33" fmla="*/ 551193 h 748859"/>
                  <a:gd name="csX34" fmla="*/ 1008692 w 1226780"/>
                  <a:gd name="csY34" fmla="*/ 478045 h 748859"/>
                  <a:gd name="csX35" fmla="*/ 1028600 w 1226780"/>
                  <a:gd name="csY35" fmla="*/ 406642 h 748859"/>
                  <a:gd name="csX36" fmla="*/ 1093517 w 1226780"/>
                  <a:gd name="csY36" fmla="*/ 376472 h 748859"/>
                  <a:gd name="csX37" fmla="*/ 1095241 w 1226780"/>
                  <a:gd name="csY37" fmla="*/ 374419 h 748859"/>
                  <a:gd name="csX38" fmla="*/ 1093517 w 1226780"/>
                  <a:gd name="csY38" fmla="*/ 372387 h 748859"/>
                  <a:gd name="csX39" fmla="*/ 1028600 w 1226780"/>
                  <a:gd name="csY39" fmla="*/ 343079 h 748859"/>
                  <a:gd name="csX40" fmla="*/ 1008692 w 1226780"/>
                  <a:gd name="csY40" fmla="*/ 270814 h 748859"/>
                  <a:gd name="csX41" fmla="*/ 1010436 w 1226780"/>
                  <a:gd name="csY41" fmla="*/ 197667 h 748859"/>
                  <a:gd name="csX42" fmla="*/ 1012160 w 1226780"/>
                  <a:gd name="csY42" fmla="*/ 128870 h 748859"/>
                  <a:gd name="csX43" fmla="*/ 1007850 w 1226780"/>
                  <a:gd name="csY43" fmla="*/ 99275 h 748859"/>
                  <a:gd name="csX44" fmla="*/ 994859 w 1226780"/>
                  <a:gd name="csY44" fmla="*/ 80126 h 748859"/>
                  <a:gd name="csX45" fmla="*/ 968034 w 1226780"/>
                  <a:gd name="csY45" fmla="*/ 70541 h 748859"/>
                  <a:gd name="csX46" fmla="*/ 924749 w 1226780"/>
                  <a:gd name="csY46" fmla="*/ 67934 h 748859"/>
                  <a:gd name="csX47" fmla="*/ 923230 w 1226780"/>
                  <a:gd name="csY47" fmla="*/ 67934 h 748859"/>
                  <a:gd name="csX48" fmla="*/ 889263 w 1226780"/>
                  <a:gd name="csY48" fmla="*/ 33967 h 748859"/>
                  <a:gd name="csX49" fmla="*/ 923230 w 1226780"/>
                  <a:gd name="csY49" fmla="*/ 0 h 748859"/>
                  <a:gd name="csX50" fmla="*/ 270875 w 1226780"/>
                  <a:gd name="csY50" fmla="*/ 0 h 748859"/>
                  <a:gd name="csX51" fmla="*/ 303550 w 1226780"/>
                  <a:gd name="csY51" fmla="*/ 0 h 748859"/>
                  <a:gd name="csX52" fmla="*/ 337517 w 1226780"/>
                  <a:gd name="csY52" fmla="*/ 33967 h 748859"/>
                  <a:gd name="csX53" fmla="*/ 303550 w 1226780"/>
                  <a:gd name="csY53" fmla="*/ 67934 h 748859"/>
                  <a:gd name="csX54" fmla="*/ 302031 w 1226780"/>
                  <a:gd name="csY54" fmla="*/ 67934 h 748859"/>
                  <a:gd name="csX55" fmla="*/ 258766 w 1226780"/>
                  <a:gd name="csY55" fmla="*/ 70541 h 748859"/>
                  <a:gd name="csX56" fmla="*/ 231941 w 1226780"/>
                  <a:gd name="csY56" fmla="*/ 80126 h 748859"/>
                  <a:gd name="csX57" fmla="*/ 218950 w 1226780"/>
                  <a:gd name="csY57" fmla="*/ 99275 h 748859"/>
                  <a:gd name="csX58" fmla="*/ 214619 w 1226780"/>
                  <a:gd name="csY58" fmla="*/ 128870 h 748859"/>
                  <a:gd name="csX59" fmla="*/ 216364 w 1226780"/>
                  <a:gd name="csY59" fmla="*/ 197667 h 748859"/>
                  <a:gd name="csX60" fmla="*/ 218088 w 1226780"/>
                  <a:gd name="csY60" fmla="*/ 270814 h 748859"/>
                  <a:gd name="csX61" fmla="*/ 198180 w 1226780"/>
                  <a:gd name="csY61" fmla="*/ 343079 h 748859"/>
                  <a:gd name="csX62" fmla="*/ 133262 w 1226780"/>
                  <a:gd name="csY62" fmla="*/ 372387 h 748859"/>
                  <a:gd name="csX63" fmla="*/ 131538 w 1226780"/>
                  <a:gd name="csY63" fmla="*/ 374419 h 748859"/>
                  <a:gd name="csX64" fmla="*/ 133262 w 1226780"/>
                  <a:gd name="csY64" fmla="*/ 376472 h 748859"/>
                  <a:gd name="csX65" fmla="*/ 198180 w 1226780"/>
                  <a:gd name="csY65" fmla="*/ 406642 h 748859"/>
                  <a:gd name="csX66" fmla="*/ 218088 w 1226780"/>
                  <a:gd name="csY66" fmla="*/ 478045 h 748859"/>
                  <a:gd name="csX67" fmla="*/ 216364 w 1226780"/>
                  <a:gd name="csY67" fmla="*/ 551193 h 748859"/>
                  <a:gd name="csX68" fmla="*/ 214640 w 1226780"/>
                  <a:gd name="csY68" fmla="*/ 619989 h 748859"/>
                  <a:gd name="csX69" fmla="*/ 218950 w 1226780"/>
                  <a:gd name="csY69" fmla="*/ 649585 h 748859"/>
                  <a:gd name="csX70" fmla="*/ 231921 w 1226780"/>
                  <a:gd name="csY70" fmla="*/ 668754 h 748859"/>
                  <a:gd name="csX71" fmla="*/ 258766 w 1226780"/>
                  <a:gd name="csY71" fmla="*/ 678318 h 748859"/>
                  <a:gd name="csX72" fmla="*/ 302031 w 1226780"/>
                  <a:gd name="csY72" fmla="*/ 680945 h 748859"/>
                  <a:gd name="csX73" fmla="*/ 302031 w 1226780"/>
                  <a:gd name="csY73" fmla="*/ 680925 h 748859"/>
                  <a:gd name="csX74" fmla="*/ 303550 w 1226780"/>
                  <a:gd name="csY74" fmla="*/ 680925 h 748859"/>
                  <a:gd name="csX75" fmla="*/ 337517 w 1226780"/>
                  <a:gd name="csY75" fmla="*/ 714892 h 748859"/>
                  <a:gd name="csX76" fmla="*/ 303550 w 1226780"/>
                  <a:gd name="csY76" fmla="*/ 748859 h 748859"/>
                  <a:gd name="csX77" fmla="*/ 270875 w 1226780"/>
                  <a:gd name="csY77" fmla="*/ 748859 h 748859"/>
                  <a:gd name="csX78" fmla="*/ 148860 w 1226780"/>
                  <a:gd name="csY78" fmla="*/ 721870 h 748859"/>
                  <a:gd name="csX79" fmla="*/ 109906 w 1226780"/>
                  <a:gd name="csY79" fmla="*/ 625202 h 748859"/>
                  <a:gd name="csX80" fmla="*/ 111630 w 1226780"/>
                  <a:gd name="csY80" fmla="*/ 583415 h 748859"/>
                  <a:gd name="csX81" fmla="*/ 115098 w 1226780"/>
                  <a:gd name="csY81" fmla="*/ 548586 h 748859"/>
                  <a:gd name="csX82" fmla="*/ 118567 w 1226780"/>
                  <a:gd name="csY82" fmla="*/ 514619 h 748859"/>
                  <a:gd name="csX83" fmla="*/ 119429 w 1226780"/>
                  <a:gd name="csY83" fmla="*/ 476300 h 748859"/>
                  <a:gd name="csX84" fmla="*/ 114236 w 1226780"/>
                  <a:gd name="csY84" fmla="*/ 453683 h 748859"/>
                  <a:gd name="csX85" fmla="*/ 95190 w 1226780"/>
                  <a:gd name="csY85" fmla="*/ 433652 h 748859"/>
                  <a:gd name="csX86" fmla="*/ 58863 w 1226780"/>
                  <a:gd name="csY86" fmla="*/ 418833 h 748859"/>
                  <a:gd name="csX87" fmla="*/ 37313 w 1226780"/>
                  <a:gd name="csY87" fmla="*/ 414667 h 748859"/>
                  <a:gd name="csX88" fmla="*/ 0 w 1226780"/>
                  <a:gd name="csY88" fmla="*/ 374440 h 748859"/>
                  <a:gd name="csX89" fmla="*/ 37354 w 1226780"/>
                  <a:gd name="csY89" fmla="*/ 334459 h 748859"/>
                  <a:gd name="csX90" fmla="*/ 58863 w 1226780"/>
                  <a:gd name="csY90" fmla="*/ 330867 h 748859"/>
                  <a:gd name="csX91" fmla="*/ 95190 w 1226780"/>
                  <a:gd name="csY91" fmla="*/ 316070 h 748859"/>
                  <a:gd name="csX92" fmla="*/ 114236 w 1226780"/>
                  <a:gd name="csY92" fmla="*/ 295176 h 748859"/>
                  <a:gd name="csX93" fmla="*/ 119429 w 1226780"/>
                  <a:gd name="csY93" fmla="*/ 272538 h 748859"/>
                  <a:gd name="csX94" fmla="*/ 118567 w 1226780"/>
                  <a:gd name="csY94" fmla="*/ 235102 h 748859"/>
                  <a:gd name="csX95" fmla="*/ 115119 w 1226780"/>
                  <a:gd name="csY95" fmla="*/ 201135 h 748859"/>
                  <a:gd name="csX96" fmla="*/ 111630 w 1226780"/>
                  <a:gd name="csY96" fmla="*/ 165423 h 748859"/>
                  <a:gd name="csX97" fmla="*/ 109906 w 1226780"/>
                  <a:gd name="csY97" fmla="*/ 123637 h 748859"/>
                  <a:gd name="csX98" fmla="*/ 148860 w 1226780"/>
                  <a:gd name="csY98" fmla="*/ 27010 h 748859"/>
                  <a:gd name="csX99" fmla="*/ 270875 w 1226780"/>
                  <a:gd name="csY99" fmla="*/ 0 h 7488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</a:cxnLst>
                <a:rect l="l" t="t" r="r" b="b"/>
                <a:pathLst>
                  <a:path w="1226780" h="748859">
                    <a:moveTo>
                      <a:pt x="923230" y="0"/>
                    </a:moveTo>
                    <a:lnTo>
                      <a:pt x="955904" y="0"/>
                    </a:lnTo>
                    <a:cubicBezTo>
                      <a:pt x="1011298" y="0"/>
                      <a:pt x="1051956" y="9010"/>
                      <a:pt x="1077940" y="27010"/>
                    </a:cubicBezTo>
                    <a:cubicBezTo>
                      <a:pt x="1103903" y="44414"/>
                      <a:pt x="1116874" y="76637"/>
                      <a:pt x="1116874" y="123657"/>
                    </a:cubicBezTo>
                    <a:cubicBezTo>
                      <a:pt x="1116874" y="138742"/>
                      <a:pt x="1116299" y="152678"/>
                      <a:pt x="1115150" y="165444"/>
                    </a:cubicBezTo>
                    <a:cubicBezTo>
                      <a:pt x="1114594" y="177399"/>
                      <a:pt x="1113436" y="189318"/>
                      <a:pt x="1111681" y="201156"/>
                    </a:cubicBezTo>
                    <a:cubicBezTo>
                      <a:pt x="1110495" y="212475"/>
                      <a:pt x="1109339" y="223797"/>
                      <a:pt x="1108213" y="235123"/>
                    </a:cubicBezTo>
                    <a:cubicBezTo>
                      <a:pt x="1107617" y="247593"/>
                      <a:pt x="1107329" y="260075"/>
                      <a:pt x="1107351" y="272559"/>
                    </a:cubicBezTo>
                    <a:cubicBezTo>
                      <a:pt x="1107351" y="280091"/>
                      <a:pt x="1109095" y="287644"/>
                      <a:pt x="1112543" y="295197"/>
                    </a:cubicBezTo>
                    <a:cubicBezTo>
                      <a:pt x="1116012" y="302750"/>
                      <a:pt x="1122354" y="309707"/>
                      <a:pt x="1131589" y="316090"/>
                    </a:cubicBezTo>
                    <a:cubicBezTo>
                      <a:pt x="1140825" y="321898"/>
                      <a:pt x="1152934" y="326824"/>
                      <a:pt x="1167917" y="330888"/>
                    </a:cubicBezTo>
                    <a:cubicBezTo>
                      <a:pt x="1174402" y="332325"/>
                      <a:pt x="1181565" y="333556"/>
                      <a:pt x="1189426" y="334480"/>
                    </a:cubicBezTo>
                    <a:cubicBezTo>
                      <a:pt x="1210114" y="336963"/>
                      <a:pt x="1226780" y="353608"/>
                      <a:pt x="1226780" y="374440"/>
                    </a:cubicBezTo>
                    <a:cubicBezTo>
                      <a:pt x="1226780" y="395251"/>
                      <a:pt x="1210094" y="411835"/>
                      <a:pt x="1189467" y="414667"/>
                    </a:cubicBezTo>
                    <a:cubicBezTo>
                      <a:pt x="1181586" y="415755"/>
                      <a:pt x="1174423" y="417150"/>
                      <a:pt x="1167917" y="418833"/>
                    </a:cubicBezTo>
                    <a:cubicBezTo>
                      <a:pt x="1152934" y="422322"/>
                      <a:pt x="1140825" y="427248"/>
                      <a:pt x="1131589" y="433652"/>
                    </a:cubicBezTo>
                    <a:cubicBezTo>
                      <a:pt x="1122354" y="439460"/>
                      <a:pt x="1116012" y="446130"/>
                      <a:pt x="1112543" y="453683"/>
                    </a:cubicBezTo>
                    <a:cubicBezTo>
                      <a:pt x="1109191" y="460756"/>
                      <a:pt x="1107419" y="468474"/>
                      <a:pt x="1107351" y="476300"/>
                    </a:cubicBezTo>
                    <a:cubicBezTo>
                      <a:pt x="1107351" y="490257"/>
                      <a:pt x="1107638" y="503023"/>
                      <a:pt x="1108213" y="514619"/>
                    </a:cubicBezTo>
                    <a:cubicBezTo>
                      <a:pt x="1109383" y="525661"/>
                      <a:pt x="1110532" y="536990"/>
                      <a:pt x="1111702" y="548586"/>
                    </a:cubicBezTo>
                    <a:cubicBezTo>
                      <a:pt x="1113426" y="559607"/>
                      <a:pt x="1114575" y="571224"/>
                      <a:pt x="1115150" y="583415"/>
                    </a:cubicBezTo>
                    <a:cubicBezTo>
                      <a:pt x="1116299" y="595607"/>
                      <a:pt x="1116874" y="609542"/>
                      <a:pt x="1116874" y="625202"/>
                    </a:cubicBezTo>
                    <a:cubicBezTo>
                      <a:pt x="1116874" y="672223"/>
                      <a:pt x="1103903" y="704445"/>
                      <a:pt x="1077940" y="721870"/>
                    </a:cubicBezTo>
                    <a:cubicBezTo>
                      <a:pt x="1051977" y="739870"/>
                      <a:pt x="1011298" y="748859"/>
                      <a:pt x="955904" y="748859"/>
                    </a:cubicBezTo>
                    <a:lnTo>
                      <a:pt x="923230" y="748859"/>
                    </a:lnTo>
                    <a:cubicBezTo>
                      <a:pt x="904470" y="748859"/>
                      <a:pt x="889263" y="733652"/>
                      <a:pt x="889263" y="714892"/>
                    </a:cubicBezTo>
                    <a:cubicBezTo>
                      <a:pt x="889263" y="696132"/>
                      <a:pt x="904471" y="680925"/>
                      <a:pt x="923230" y="680925"/>
                    </a:cubicBezTo>
                    <a:lnTo>
                      <a:pt x="924749" y="680925"/>
                    </a:lnTo>
                    <a:lnTo>
                      <a:pt x="924749" y="680945"/>
                    </a:lnTo>
                    <a:cubicBezTo>
                      <a:pt x="942646" y="680945"/>
                      <a:pt x="957074" y="680063"/>
                      <a:pt x="968034" y="678318"/>
                    </a:cubicBezTo>
                    <a:cubicBezTo>
                      <a:pt x="979568" y="676594"/>
                      <a:pt x="988517" y="673392"/>
                      <a:pt x="994859" y="668754"/>
                    </a:cubicBezTo>
                    <a:cubicBezTo>
                      <a:pt x="1001201" y="664116"/>
                      <a:pt x="1005531" y="657712"/>
                      <a:pt x="1007830" y="649585"/>
                    </a:cubicBezTo>
                    <a:cubicBezTo>
                      <a:pt x="1010703" y="642052"/>
                      <a:pt x="1012160" y="632180"/>
                      <a:pt x="1012160" y="619989"/>
                    </a:cubicBezTo>
                    <a:cubicBezTo>
                      <a:pt x="1012160" y="596181"/>
                      <a:pt x="1011586" y="573256"/>
                      <a:pt x="1010436" y="551193"/>
                    </a:cubicBezTo>
                    <a:cubicBezTo>
                      <a:pt x="1009221" y="526829"/>
                      <a:pt x="1008639" y="502439"/>
                      <a:pt x="1008692" y="478045"/>
                    </a:cubicBezTo>
                    <a:cubicBezTo>
                      <a:pt x="1008692" y="444960"/>
                      <a:pt x="1015342" y="421173"/>
                      <a:pt x="1028600" y="406642"/>
                    </a:cubicBezTo>
                    <a:cubicBezTo>
                      <a:pt x="1041633" y="391844"/>
                      <a:pt x="1063286" y="381767"/>
                      <a:pt x="1093517" y="376472"/>
                    </a:cubicBezTo>
                    <a:cubicBezTo>
                      <a:pt x="1094517" y="376301"/>
                      <a:pt x="1095246" y="375433"/>
                      <a:pt x="1095241" y="374419"/>
                    </a:cubicBezTo>
                    <a:cubicBezTo>
                      <a:pt x="1095236" y="373413"/>
                      <a:pt x="1094509" y="372557"/>
                      <a:pt x="1093517" y="372387"/>
                    </a:cubicBezTo>
                    <a:cubicBezTo>
                      <a:pt x="1063265" y="367092"/>
                      <a:pt x="1041633" y="357323"/>
                      <a:pt x="1028600" y="343079"/>
                    </a:cubicBezTo>
                    <a:cubicBezTo>
                      <a:pt x="1015342" y="327994"/>
                      <a:pt x="1008692" y="303899"/>
                      <a:pt x="1008692" y="270814"/>
                    </a:cubicBezTo>
                    <a:cubicBezTo>
                      <a:pt x="1008692" y="244687"/>
                      <a:pt x="1009287" y="220325"/>
                      <a:pt x="1010436" y="197667"/>
                    </a:cubicBezTo>
                    <a:cubicBezTo>
                      <a:pt x="1011586" y="175029"/>
                      <a:pt x="1012160" y="152103"/>
                      <a:pt x="1012160" y="128870"/>
                    </a:cubicBezTo>
                    <a:cubicBezTo>
                      <a:pt x="1012160" y="116679"/>
                      <a:pt x="1010724" y="106827"/>
                      <a:pt x="1007850" y="99275"/>
                    </a:cubicBezTo>
                    <a:cubicBezTo>
                      <a:pt x="1005839" y="91593"/>
                      <a:pt x="1001253" y="84833"/>
                      <a:pt x="994859" y="80126"/>
                    </a:cubicBezTo>
                    <a:cubicBezTo>
                      <a:pt x="988496" y="75467"/>
                      <a:pt x="979568" y="72286"/>
                      <a:pt x="968034" y="70541"/>
                    </a:cubicBezTo>
                    <a:cubicBezTo>
                      <a:pt x="957074" y="68796"/>
                      <a:pt x="942646" y="67934"/>
                      <a:pt x="924749" y="67934"/>
                    </a:cubicBezTo>
                    <a:lnTo>
                      <a:pt x="923230" y="67934"/>
                    </a:lnTo>
                    <a:cubicBezTo>
                      <a:pt x="904470" y="67934"/>
                      <a:pt x="889263" y="52727"/>
                      <a:pt x="889263" y="33967"/>
                    </a:cubicBezTo>
                    <a:cubicBezTo>
                      <a:pt x="889263" y="15208"/>
                      <a:pt x="904471" y="0"/>
                      <a:pt x="923230" y="0"/>
                    </a:cubicBezTo>
                    <a:close/>
                    <a:moveTo>
                      <a:pt x="270875" y="0"/>
                    </a:moveTo>
                    <a:lnTo>
                      <a:pt x="303550" y="0"/>
                    </a:lnTo>
                    <a:cubicBezTo>
                      <a:pt x="322309" y="0"/>
                      <a:pt x="337517" y="15208"/>
                      <a:pt x="337517" y="33967"/>
                    </a:cubicBezTo>
                    <a:cubicBezTo>
                      <a:pt x="337517" y="52727"/>
                      <a:pt x="322309" y="67934"/>
                      <a:pt x="303550" y="67934"/>
                    </a:cubicBezTo>
                    <a:lnTo>
                      <a:pt x="302031" y="67934"/>
                    </a:lnTo>
                    <a:cubicBezTo>
                      <a:pt x="284134" y="67934"/>
                      <a:pt x="269726" y="68796"/>
                      <a:pt x="258766" y="70541"/>
                    </a:cubicBezTo>
                    <a:cubicBezTo>
                      <a:pt x="247232" y="72286"/>
                      <a:pt x="238283" y="75467"/>
                      <a:pt x="231941" y="80126"/>
                    </a:cubicBezTo>
                    <a:cubicBezTo>
                      <a:pt x="225547" y="84833"/>
                      <a:pt x="220961" y="91593"/>
                      <a:pt x="218950" y="99275"/>
                    </a:cubicBezTo>
                    <a:cubicBezTo>
                      <a:pt x="216056" y="106827"/>
                      <a:pt x="214619" y="116679"/>
                      <a:pt x="214619" y="128870"/>
                    </a:cubicBezTo>
                    <a:cubicBezTo>
                      <a:pt x="214616" y="151813"/>
                      <a:pt x="215198" y="174753"/>
                      <a:pt x="216364" y="197667"/>
                    </a:cubicBezTo>
                    <a:cubicBezTo>
                      <a:pt x="217513" y="220325"/>
                      <a:pt x="218088" y="244687"/>
                      <a:pt x="218088" y="270814"/>
                    </a:cubicBezTo>
                    <a:cubicBezTo>
                      <a:pt x="218088" y="303899"/>
                      <a:pt x="211459" y="327994"/>
                      <a:pt x="198180" y="343079"/>
                    </a:cubicBezTo>
                    <a:cubicBezTo>
                      <a:pt x="185147" y="357323"/>
                      <a:pt x="163515" y="367092"/>
                      <a:pt x="133262" y="372387"/>
                    </a:cubicBezTo>
                    <a:cubicBezTo>
                      <a:pt x="132277" y="372572"/>
                      <a:pt x="131538" y="373434"/>
                      <a:pt x="131538" y="374419"/>
                    </a:cubicBezTo>
                    <a:cubicBezTo>
                      <a:pt x="131534" y="375433"/>
                      <a:pt x="132263" y="376301"/>
                      <a:pt x="133262" y="376472"/>
                    </a:cubicBezTo>
                    <a:cubicBezTo>
                      <a:pt x="163515" y="381767"/>
                      <a:pt x="185147" y="391844"/>
                      <a:pt x="198180" y="406642"/>
                    </a:cubicBezTo>
                    <a:cubicBezTo>
                      <a:pt x="211459" y="421173"/>
                      <a:pt x="218088" y="444960"/>
                      <a:pt x="218088" y="478045"/>
                    </a:cubicBezTo>
                    <a:cubicBezTo>
                      <a:pt x="218088" y="504767"/>
                      <a:pt x="217513" y="529129"/>
                      <a:pt x="216364" y="551193"/>
                    </a:cubicBezTo>
                    <a:cubicBezTo>
                      <a:pt x="215194" y="573256"/>
                      <a:pt x="214640" y="596181"/>
                      <a:pt x="214640" y="619989"/>
                    </a:cubicBezTo>
                    <a:cubicBezTo>
                      <a:pt x="214640" y="632180"/>
                      <a:pt x="216076" y="642052"/>
                      <a:pt x="218950" y="649585"/>
                    </a:cubicBezTo>
                    <a:cubicBezTo>
                      <a:pt x="220951" y="657271"/>
                      <a:pt x="225530" y="664038"/>
                      <a:pt x="231921" y="668754"/>
                    </a:cubicBezTo>
                    <a:cubicBezTo>
                      <a:pt x="238283" y="673392"/>
                      <a:pt x="247211" y="676594"/>
                      <a:pt x="258766" y="678318"/>
                    </a:cubicBezTo>
                    <a:cubicBezTo>
                      <a:pt x="269726" y="680063"/>
                      <a:pt x="284154" y="680945"/>
                      <a:pt x="302031" y="680945"/>
                    </a:cubicBezTo>
                    <a:lnTo>
                      <a:pt x="302031" y="680925"/>
                    </a:lnTo>
                    <a:lnTo>
                      <a:pt x="303550" y="680925"/>
                    </a:lnTo>
                    <a:cubicBezTo>
                      <a:pt x="322309" y="680925"/>
                      <a:pt x="337517" y="696132"/>
                      <a:pt x="337517" y="714892"/>
                    </a:cubicBezTo>
                    <a:cubicBezTo>
                      <a:pt x="337517" y="733652"/>
                      <a:pt x="322309" y="748859"/>
                      <a:pt x="303550" y="748859"/>
                    </a:cubicBezTo>
                    <a:lnTo>
                      <a:pt x="270875" y="748859"/>
                    </a:lnTo>
                    <a:cubicBezTo>
                      <a:pt x="215481" y="748859"/>
                      <a:pt x="174823" y="739870"/>
                      <a:pt x="148860" y="721870"/>
                    </a:cubicBezTo>
                    <a:cubicBezTo>
                      <a:pt x="122898" y="704445"/>
                      <a:pt x="109906" y="672223"/>
                      <a:pt x="109906" y="625202"/>
                    </a:cubicBezTo>
                    <a:cubicBezTo>
                      <a:pt x="109830" y="611254"/>
                      <a:pt x="110405" y="597310"/>
                      <a:pt x="111630" y="583415"/>
                    </a:cubicBezTo>
                    <a:cubicBezTo>
                      <a:pt x="112225" y="571224"/>
                      <a:pt x="113374" y="559607"/>
                      <a:pt x="115098" y="548586"/>
                    </a:cubicBezTo>
                    <a:cubicBezTo>
                      <a:pt x="116248" y="536990"/>
                      <a:pt x="117418" y="525661"/>
                      <a:pt x="118567" y="514619"/>
                    </a:cubicBezTo>
                    <a:cubicBezTo>
                      <a:pt x="119142" y="503023"/>
                      <a:pt x="119429" y="490257"/>
                      <a:pt x="119429" y="476300"/>
                    </a:cubicBezTo>
                    <a:cubicBezTo>
                      <a:pt x="119429" y="468768"/>
                      <a:pt x="117705" y="461215"/>
                      <a:pt x="114236" y="453683"/>
                    </a:cubicBezTo>
                    <a:cubicBezTo>
                      <a:pt x="110788" y="446130"/>
                      <a:pt x="104426" y="439460"/>
                      <a:pt x="95190" y="433652"/>
                    </a:cubicBezTo>
                    <a:cubicBezTo>
                      <a:pt x="85954" y="427248"/>
                      <a:pt x="73845" y="422322"/>
                      <a:pt x="58863" y="418833"/>
                    </a:cubicBezTo>
                    <a:cubicBezTo>
                      <a:pt x="52377" y="417150"/>
                      <a:pt x="45194" y="415755"/>
                      <a:pt x="37313" y="414667"/>
                    </a:cubicBezTo>
                    <a:cubicBezTo>
                      <a:pt x="16686" y="411835"/>
                      <a:pt x="0" y="395251"/>
                      <a:pt x="0" y="374440"/>
                    </a:cubicBezTo>
                    <a:cubicBezTo>
                      <a:pt x="0" y="353608"/>
                      <a:pt x="16665" y="336963"/>
                      <a:pt x="37354" y="334459"/>
                    </a:cubicBezTo>
                    <a:cubicBezTo>
                      <a:pt x="45214" y="333536"/>
                      <a:pt x="52377" y="332304"/>
                      <a:pt x="58863" y="330867"/>
                    </a:cubicBezTo>
                    <a:cubicBezTo>
                      <a:pt x="73845" y="326804"/>
                      <a:pt x="85954" y="321878"/>
                      <a:pt x="95190" y="316070"/>
                    </a:cubicBezTo>
                    <a:cubicBezTo>
                      <a:pt x="104426" y="309687"/>
                      <a:pt x="110768" y="302729"/>
                      <a:pt x="114236" y="295176"/>
                    </a:cubicBezTo>
                    <a:cubicBezTo>
                      <a:pt x="117705" y="287623"/>
                      <a:pt x="119429" y="280071"/>
                      <a:pt x="119429" y="272538"/>
                    </a:cubicBezTo>
                    <a:cubicBezTo>
                      <a:pt x="119429" y="259177"/>
                      <a:pt x="119142" y="246698"/>
                      <a:pt x="118567" y="235102"/>
                    </a:cubicBezTo>
                    <a:cubicBezTo>
                      <a:pt x="117418" y="223486"/>
                      <a:pt x="116248" y="212157"/>
                      <a:pt x="115119" y="201135"/>
                    </a:cubicBezTo>
                    <a:cubicBezTo>
                      <a:pt x="113374" y="189519"/>
                      <a:pt x="112225" y="177615"/>
                      <a:pt x="111630" y="165423"/>
                    </a:cubicBezTo>
                    <a:cubicBezTo>
                      <a:pt x="110481" y="152658"/>
                      <a:pt x="109906" y="138722"/>
                      <a:pt x="109906" y="123637"/>
                    </a:cubicBezTo>
                    <a:cubicBezTo>
                      <a:pt x="109906" y="76637"/>
                      <a:pt x="122898" y="44414"/>
                      <a:pt x="148860" y="27010"/>
                    </a:cubicBezTo>
                    <a:cubicBezTo>
                      <a:pt x="174823" y="9010"/>
                      <a:pt x="215481" y="0"/>
                      <a:pt x="27087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60F78B1-CD3C-A533-F626-2BECDB8896EF}"/>
              </a:ext>
            </a:extLst>
          </p:cNvPr>
          <p:cNvGrpSpPr/>
          <p:nvPr/>
        </p:nvGrpSpPr>
        <p:grpSpPr>
          <a:xfrm rot="21371598">
            <a:off x="73764" y="1976899"/>
            <a:ext cx="4773069" cy="2684852"/>
            <a:chOff x="0" y="0"/>
            <a:chExt cx="9144000" cy="51435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059A9818-7D64-0D0C-DE19-6567A9DFA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21" name="Picture 20" descr="Reddit_Logo">
              <a:extLst>
                <a:ext uri="{FF2B5EF4-FFF2-40B4-BE49-F238E27FC236}">
                  <a16:creationId xmlns:a16="http://schemas.microsoft.com/office/drawing/2014/main" id="{6F5F593E-0A80-80B3-AE8E-7F5467ADA7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3527" y="289095"/>
              <a:ext cx="1076326" cy="1076326"/>
            </a:xfrm>
            <a:prstGeom prst="rect">
              <a:avLst/>
            </a:prstGeom>
            <a:effectLst>
              <a:glow rad="101600">
                <a:schemeClr val="bg1">
                  <a:alpha val="60000"/>
                </a:schemeClr>
              </a:glow>
            </a:effectLst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F0692C9-4FD5-DB3C-B03C-B33BBE62B020}"/>
              </a:ext>
            </a:extLst>
          </p:cNvPr>
          <p:cNvGrpSpPr/>
          <p:nvPr/>
        </p:nvGrpSpPr>
        <p:grpSpPr>
          <a:xfrm rot="574770">
            <a:off x="4543948" y="2057823"/>
            <a:ext cx="4752626" cy="2861751"/>
            <a:chOff x="3713583" y="1786074"/>
            <a:chExt cx="5575812" cy="335742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41D0221-DFB0-0396-9431-24DE0E3DF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6583" r="1"/>
            <a:stretch>
              <a:fillRect/>
            </a:stretch>
          </p:blipFill>
          <p:spPr>
            <a:xfrm>
              <a:off x="3713583" y="1786074"/>
              <a:ext cx="5575812" cy="335742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C3D5A4E3-4865-4E5A-BAEE-902ADDBC6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4369" y="2305794"/>
              <a:ext cx="695296" cy="526739"/>
            </a:xfrm>
            <a:prstGeom prst="rect">
              <a:avLst/>
            </a:prstGeom>
            <a:effectLst>
              <a:glow rad="101600">
                <a:schemeClr val="bg1">
                  <a:alpha val="60000"/>
                </a:schemeClr>
              </a:glow>
            </a:effectLst>
          </p:spPr>
        </p:pic>
      </p:grpSp>
    </p:spTree>
    <p:extLst>
      <p:ext uri="{BB962C8B-B14F-4D97-AF65-F5344CB8AC3E}">
        <p14:creationId xmlns:p14="http://schemas.microsoft.com/office/powerpoint/2010/main" val="3634963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F7D9AE-E4F2-1F72-AF2C-3DDAD3FE9A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77ADADD-B51D-488E-8A3F-3DCB21AB7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4BB2C43C-A570-4EC0-C96E-F6A2F2E2CC26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2DB4EB-EEDC-3C58-DF4E-A58C39F87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449" y="0"/>
            <a:ext cx="669110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9260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14374FF-E0D2-CF3D-0F24-1CA4F5D88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F64EE5B-E9FB-A13E-CDE7-2F048C555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6826F5E9-2020-C0AE-70BC-0F9B081B7E93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C4529D-2831-41F0-209F-9863967D7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5882DF-9383-D32C-EA5C-A4DF3C99AB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1870" y="2936192"/>
            <a:ext cx="1174676" cy="117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3539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360EDA-67A5-C8DA-10CD-E408C8161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EDD846-56EF-18BF-E81C-17553CD74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5A596158-FBC6-16D3-C984-727AE773DB42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632742-75A6-3235-599A-F12C70B87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" y="0"/>
            <a:ext cx="913923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8081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15471-C7C5-970A-466B-44B9446E2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8013F90-EB21-FECF-061E-775D14331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595" y="191542"/>
            <a:ext cx="1911667" cy="18742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500" b="1" dirty="0"/>
              <a:t>Teaching &amp; Learning</a:t>
            </a:r>
          </a:p>
          <a:p>
            <a:pPr marL="0" indent="0">
              <a:buNone/>
            </a:pPr>
            <a:r>
              <a:rPr lang="en-GB" sz="1500" dirty="0">
                <a:solidFill>
                  <a:srgbClr val="FF6600"/>
                </a:solidFill>
              </a:rPr>
              <a:t>APL Challenge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APL Forge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APL Quest</a:t>
            </a:r>
            <a:br>
              <a:rPr lang="en-GB" sz="1500" dirty="0"/>
            </a:br>
            <a:r>
              <a:rPr lang="en-GB" sz="1500" dirty="0" err="1"/>
              <a:t>xpqz</a:t>
            </a:r>
            <a:r>
              <a:rPr lang="en-GB" sz="1500" dirty="0"/>
              <a:t>: Learning APL</a:t>
            </a:r>
            <a:br>
              <a:rPr lang="en-GB" sz="1500" dirty="0"/>
            </a:br>
            <a:r>
              <a:rPr lang="en-GB" sz="1500" dirty="0" err="1"/>
              <a:t>APL</a:t>
            </a:r>
            <a:r>
              <a:rPr lang="en-GB" sz="1500" dirty="0"/>
              <a:t> MOOC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7F5D8911-DE91-AB0D-5F74-8B60058F069C}"/>
              </a:ext>
            </a:extLst>
          </p:cNvPr>
          <p:cNvSpPr txBox="1">
            <a:spLocks/>
          </p:cNvSpPr>
          <p:nvPr/>
        </p:nvSpPr>
        <p:spPr>
          <a:xfrm>
            <a:off x="3067941" y="191542"/>
            <a:ext cx="2422769" cy="15096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GB" sz="1500" b="1" dirty="0"/>
              <a:t>Games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GB" sz="1500" dirty="0"/>
              <a:t>Runemaster</a:t>
            </a:r>
            <a:br>
              <a:rPr lang="en-GB" sz="1500" dirty="0"/>
            </a:br>
            <a:r>
              <a:rPr lang="en-GB" sz="1500" dirty="0" err="1"/>
              <a:t>raylibAPL</a:t>
            </a:r>
            <a:br>
              <a:rPr lang="en-GB" sz="1500" dirty="0"/>
            </a:br>
            <a:r>
              <a:rPr lang="en-GB" sz="1500" dirty="0"/>
              <a:t>A Voxel Game</a:t>
            </a:r>
            <a:br>
              <a:rPr lang="en-GB" sz="1500" dirty="0"/>
            </a:br>
            <a:r>
              <a:rPr lang="en-GB" sz="1500" dirty="0"/>
              <a:t>Betraying the Intertwined</a:t>
            </a:r>
            <a:br>
              <a:rPr lang="en-GB" sz="1500" dirty="0"/>
            </a:br>
            <a:endParaRPr lang="en-GB" sz="1500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429E3399-F5F1-3C3A-C328-923902520764}"/>
              </a:ext>
            </a:extLst>
          </p:cNvPr>
          <p:cNvSpPr txBox="1">
            <a:spLocks/>
          </p:cNvSpPr>
          <p:nvPr/>
        </p:nvSpPr>
        <p:spPr>
          <a:xfrm>
            <a:off x="6134986" y="191542"/>
            <a:ext cx="2857420" cy="18742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GB" sz="1500" b="1" dirty="0"/>
              <a:t>Videos &amp; Podcasts</a:t>
            </a:r>
          </a:p>
          <a:p>
            <a:pPr marL="0" indent="0">
              <a:buNone/>
            </a:pPr>
            <a:r>
              <a:rPr lang="en-GB" sz="1500" dirty="0" err="1"/>
              <a:t>ArrayCast</a:t>
            </a:r>
            <a:br>
              <a:rPr lang="en-GB" sz="1500" dirty="0"/>
            </a:br>
            <a:r>
              <a:rPr lang="en-GB" sz="1500" dirty="0"/>
              <a:t>1xDeveloper</a:t>
            </a:r>
            <a:br>
              <a:rPr lang="en-GB" sz="1500" dirty="0"/>
            </a:br>
            <a:r>
              <a:rPr lang="en-GB" sz="1500" dirty="0" err="1"/>
              <a:t>TankorSmash</a:t>
            </a:r>
            <a:br>
              <a:rPr lang="en-GB" sz="1500" dirty="0"/>
            </a:br>
            <a:r>
              <a:rPr lang="en-GB" sz="1500" dirty="0">
                <a:solidFill>
                  <a:srgbClr val="FF6600"/>
                </a:solidFill>
              </a:rPr>
              <a:t>YouTube/@DyalogLtd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YouTube/@DyalogUserMeeting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Video Library</a:t>
            </a:r>
            <a:br>
              <a:rPr lang="en-GB" sz="1500" dirty="0"/>
            </a:br>
            <a:endParaRPr lang="en-GB" sz="1500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344F1537-0DB4-0296-3BF0-0A242B8E4041}"/>
              </a:ext>
            </a:extLst>
          </p:cNvPr>
          <p:cNvSpPr txBox="1">
            <a:spLocks/>
          </p:cNvSpPr>
          <p:nvPr/>
        </p:nvSpPr>
        <p:spPr>
          <a:xfrm>
            <a:off x="6134986" y="2065832"/>
            <a:ext cx="2524536" cy="14513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GB" sz="1500" b="1" dirty="0"/>
              <a:t>Written Content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GB" sz="1500" dirty="0">
                <a:solidFill>
                  <a:srgbClr val="FF6600"/>
                </a:solidFill>
              </a:rPr>
              <a:t>Dyalog Blog</a:t>
            </a:r>
            <a:br>
              <a:rPr lang="en-GB" sz="1500" dirty="0"/>
            </a:br>
            <a:r>
              <a:rPr lang="en-GB" sz="1500" dirty="0"/>
              <a:t>Community blogs/websites</a:t>
            </a:r>
            <a:br>
              <a:rPr lang="en-GB" sz="1500" dirty="0"/>
            </a:br>
            <a:r>
              <a:rPr lang="en-GB" sz="1500" dirty="0"/>
              <a:t>APL Wiki</a:t>
            </a:r>
            <a:br>
              <a:rPr lang="en-GB" sz="1500" dirty="0"/>
            </a:br>
            <a:r>
              <a:rPr lang="en-GB" sz="1500" dirty="0"/>
              <a:t>Sign of the Times (</a:t>
            </a:r>
            <a:r>
              <a:rPr lang="en-GB" sz="1500" dirty="0" err="1"/>
              <a:t>apl.news</a:t>
            </a:r>
            <a:r>
              <a:rPr lang="en-GB" sz="1500" dirty="0"/>
              <a:t>)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926D0628-1999-BFA4-F3E6-C1FE138C9D4F}"/>
              </a:ext>
            </a:extLst>
          </p:cNvPr>
          <p:cNvSpPr txBox="1">
            <a:spLocks/>
          </p:cNvSpPr>
          <p:nvPr/>
        </p:nvSpPr>
        <p:spPr>
          <a:xfrm>
            <a:off x="172580" y="719802"/>
            <a:ext cx="8798840" cy="370389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numCol="2" rtlCol="0">
            <a:no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GB" b="1" dirty="0"/>
              <a:t>Events &amp; User Groups</a:t>
            </a:r>
            <a:br>
              <a:rPr lang="en-GB" b="1" dirty="0"/>
            </a:br>
            <a:br>
              <a:rPr lang="en-GB" b="1" dirty="0"/>
            </a:br>
            <a:r>
              <a:rPr lang="en-GB" dirty="0"/>
              <a:t>APL Germany</a:t>
            </a:r>
            <a:br>
              <a:rPr lang="en-GB" dirty="0"/>
            </a:br>
            <a:r>
              <a:rPr lang="en-GB" dirty="0" err="1"/>
              <a:t>FinnAPL</a:t>
            </a:r>
            <a:br>
              <a:rPr lang="en-GB" dirty="0"/>
            </a:br>
            <a:r>
              <a:rPr lang="en-GB" dirty="0"/>
              <a:t>APLBUG</a:t>
            </a:r>
            <a:br>
              <a:rPr lang="en-GB" dirty="0"/>
            </a:br>
            <a:r>
              <a:rPr lang="en-GB" dirty="0"/>
              <a:t>British APL Association</a:t>
            </a:r>
            <a:br>
              <a:rPr lang="en-GB" dirty="0"/>
            </a:br>
            <a:r>
              <a:rPr lang="en-GB" dirty="0"/>
              <a:t>Tokyo APL/J/K Meetup</a:t>
            </a:r>
            <a:br>
              <a:rPr lang="en-GB" dirty="0"/>
            </a:br>
            <a:r>
              <a:rPr lang="en-GB" dirty="0"/>
              <a:t>York University, Toronto, CA</a:t>
            </a:r>
            <a:br>
              <a:rPr lang="en-GB" dirty="0"/>
            </a:br>
            <a:r>
              <a:rPr lang="en-GB" dirty="0"/>
              <a:t>University of Waterloo, CA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>
                <a:solidFill>
                  <a:srgbClr val="FF6600"/>
                </a:solidFill>
              </a:rPr>
              <a:t>DYNA</a:t>
            </a:r>
            <a:br>
              <a:rPr lang="en-GB" dirty="0">
                <a:solidFill>
                  <a:srgbClr val="FF6600"/>
                </a:solidFill>
              </a:rPr>
            </a:br>
            <a:r>
              <a:rPr lang="en-GB" dirty="0">
                <a:solidFill>
                  <a:srgbClr val="FF6600"/>
                </a:solidFill>
              </a:rPr>
              <a:t>Dyalog User Meeting</a:t>
            </a:r>
            <a:br>
              <a:rPr lang="en-GB" dirty="0"/>
            </a:br>
            <a:r>
              <a:rPr lang="en-GB" dirty="0" err="1"/>
              <a:t>LambdaConf</a:t>
            </a:r>
            <a:br>
              <a:rPr lang="en-GB" dirty="0"/>
            </a:br>
            <a:r>
              <a:rPr lang="en-GB" dirty="0"/>
              <a:t>JSM</a:t>
            </a:r>
            <a:br>
              <a:rPr lang="en-GB" dirty="0"/>
            </a:br>
            <a:r>
              <a:rPr lang="en-GB" dirty="0"/>
              <a:t>PLSS</a:t>
            </a:r>
            <a:br>
              <a:rPr lang="en-GB" dirty="0"/>
            </a:br>
            <a:r>
              <a:rPr lang="en-GB" dirty="0"/>
              <a:t>Compiler Technology</a:t>
            </a:r>
            <a:br>
              <a:rPr lang="en-GB" dirty="0"/>
            </a:br>
            <a:r>
              <a:rPr lang="en-GB" dirty="0"/>
              <a:t>TMACC/Prog. Lang. Virt. Meetup</a:t>
            </a:r>
          </a:p>
        </p:txBody>
      </p:sp>
    </p:spTree>
    <p:extLst>
      <p:ext uri="{BB962C8B-B14F-4D97-AF65-F5344CB8AC3E}">
        <p14:creationId xmlns:p14="http://schemas.microsoft.com/office/powerpoint/2010/main" val="7139456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CAD56-EAE8-D967-C50F-F099F834F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6A0EB65-C3B8-880D-C85E-DEB6FCE3D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595" y="191542"/>
            <a:ext cx="1911667" cy="18742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500" b="1" dirty="0"/>
              <a:t>Teaching &amp; Learning</a:t>
            </a:r>
          </a:p>
          <a:p>
            <a:pPr marL="0" indent="0">
              <a:buNone/>
            </a:pPr>
            <a:r>
              <a:rPr lang="en-GB" sz="1500" dirty="0">
                <a:solidFill>
                  <a:srgbClr val="FF6600"/>
                </a:solidFill>
              </a:rPr>
              <a:t>APL Challenge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APL Forge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APL Quest</a:t>
            </a:r>
            <a:br>
              <a:rPr lang="en-GB" sz="1500" dirty="0"/>
            </a:br>
            <a:r>
              <a:rPr lang="en-GB" sz="1500" dirty="0" err="1"/>
              <a:t>xpqz</a:t>
            </a:r>
            <a:r>
              <a:rPr lang="en-GB" sz="1500" dirty="0"/>
              <a:t>: Learning APL</a:t>
            </a:r>
            <a:br>
              <a:rPr lang="en-GB" sz="1500" dirty="0"/>
            </a:br>
            <a:r>
              <a:rPr lang="en-GB" sz="1500" dirty="0" err="1"/>
              <a:t>APL</a:t>
            </a:r>
            <a:r>
              <a:rPr lang="en-GB" sz="1500" dirty="0"/>
              <a:t> MOOC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7F451F37-8C85-B585-B59E-5D4D9035EF73}"/>
              </a:ext>
            </a:extLst>
          </p:cNvPr>
          <p:cNvSpPr txBox="1">
            <a:spLocks/>
          </p:cNvSpPr>
          <p:nvPr/>
        </p:nvSpPr>
        <p:spPr>
          <a:xfrm>
            <a:off x="3067941" y="191542"/>
            <a:ext cx="2422769" cy="15096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GB" sz="1500" b="1" dirty="0"/>
              <a:t>Games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GB" sz="1500" dirty="0"/>
              <a:t>Runemaster</a:t>
            </a:r>
            <a:br>
              <a:rPr lang="en-GB" sz="1500" dirty="0"/>
            </a:br>
            <a:r>
              <a:rPr lang="en-GB" sz="1500" dirty="0" err="1"/>
              <a:t>raylibAPL</a:t>
            </a:r>
            <a:br>
              <a:rPr lang="en-GB" sz="1500" dirty="0"/>
            </a:br>
            <a:r>
              <a:rPr lang="en-GB" sz="1500" dirty="0"/>
              <a:t>A Voxel Game</a:t>
            </a:r>
            <a:br>
              <a:rPr lang="en-GB" sz="1500" dirty="0"/>
            </a:br>
            <a:r>
              <a:rPr lang="en-GB" sz="1500" dirty="0"/>
              <a:t>Betraying the Intertwined</a:t>
            </a:r>
            <a:br>
              <a:rPr lang="en-GB" sz="1500" dirty="0"/>
            </a:br>
            <a:endParaRPr lang="en-GB" sz="1500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50436ED-D16C-3787-F95A-B18A581C5F28}"/>
              </a:ext>
            </a:extLst>
          </p:cNvPr>
          <p:cNvSpPr txBox="1">
            <a:spLocks/>
          </p:cNvSpPr>
          <p:nvPr/>
        </p:nvSpPr>
        <p:spPr>
          <a:xfrm>
            <a:off x="6134986" y="191542"/>
            <a:ext cx="2857420" cy="18742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GB" sz="1500" b="1" dirty="0"/>
              <a:t>Videos &amp; Podcasts</a:t>
            </a:r>
          </a:p>
          <a:p>
            <a:pPr marL="0" indent="0">
              <a:buNone/>
            </a:pPr>
            <a:r>
              <a:rPr lang="en-GB" sz="1500" dirty="0" err="1"/>
              <a:t>ArrayCast</a:t>
            </a:r>
            <a:br>
              <a:rPr lang="en-GB" sz="1500" dirty="0"/>
            </a:br>
            <a:r>
              <a:rPr lang="en-GB" sz="1500" dirty="0"/>
              <a:t>1xDeveloper</a:t>
            </a:r>
            <a:br>
              <a:rPr lang="en-GB" sz="1500" dirty="0"/>
            </a:br>
            <a:r>
              <a:rPr lang="en-GB" sz="1500" dirty="0" err="1"/>
              <a:t>TankorSmash</a:t>
            </a:r>
            <a:br>
              <a:rPr lang="en-GB" sz="1500" dirty="0"/>
            </a:br>
            <a:r>
              <a:rPr lang="en-GB" sz="1500" dirty="0">
                <a:solidFill>
                  <a:srgbClr val="FF6600"/>
                </a:solidFill>
              </a:rPr>
              <a:t>YouTube/@DyalogLtd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YouTube/@DyalogUserMeeting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Video Library</a:t>
            </a:r>
            <a:br>
              <a:rPr lang="en-GB" sz="1500" dirty="0"/>
            </a:br>
            <a:endParaRPr lang="en-GB" sz="1500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B24BF9EA-79A3-89F3-880A-827F884BC89A}"/>
              </a:ext>
            </a:extLst>
          </p:cNvPr>
          <p:cNvSpPr txBox="1">
            <a:spLocks/>
          </p:cNvSpPr>
          <p:nvPr/>
        </p:nvSpPr>
        <p:spPr>
          <a:xfrm>
            <a:off x="6134986" y="2065832"/>
            <a:ext cx="2524536" cy="14513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GB" sz="1500" b="1" dirty="0"/>
              <a:t>Written Content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GB" sz="1500" dirty="0">
                <a:solidFill>
                  <a:srgbClr val="FF6600"/>
                </a:solidFill>
              </a:rPr>
              <a:t>Dyalog Blog</a:t>
            </a:r>
            <a:br>
              <a:rPr lang="en-GB" sz="1500" dirty="0"/>
            </a:br>
            <a:r>
              <a:rPr lang="en-GB" sz="1500" dirty="0"/>
              <a:t>Community blogs/websites</a:t>
            </a:r>
            <a:br>
              <a:rPr lang="en-GB" sz="1500" dirty="0"/>
            </a:br>
            <a:r>
              <a:rPr lang="en-GB" sz="1500" dirty="0"/>
              <a:t>APL Wiki</a:t>
            </a:r>
            <a:br>
              <a:rPr lang="en-GB" sz="1500" dirty="0"/>
            </a:br>
            <a:r>
              <a:rPr lang="en-GB" sz="1500" dirty="0"/>
              <a:t>Sign of the Times (</a:t>
            </a:r>
            <a:r>
              <a:rPr lang="en-GB" sz="1500" dirty="0" err="1"/>
              <a:t>apl.news</a:t>
            </a:r>
            <a:r>
              <a:rPr lang="en-GB" sz="1500" dirty="0"/>
              <a:t>)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31228550-0E73-A403-E0F5-4F147DC80CCF}"/>
              </a:ext>
            </a:extLst>
          </p:cNvPr>
          <p:cNvSpPr txBox="1">
            <a:spLocks/>
          </p:cNvSpPr>
          <p:nvPr/>
        </p:nvSpPr>
        <p:spPr>
          <a:xfrm>
            <a:off x="193565" y="2244887"/>
            <a:ext cx="5835095" cy="2320247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GB" sz="1500" b="1" dirty="0"/>
              <a:t>Events &amp; User Groups</a:t>
            </a:r>
            <a:br>
              <a:rPr lang="en-GB" sz="1500" b="1" dirty="0"/>
            </a:br>
            <a:br>
              <a:rPr lang="en-GB" sz="1500" b="1" dirty="0"/>
            </a:br>
            <a:r>
              <a:rPr lang="en-GB" sz="1500" dirty="0"/>
              <a:t>APL Germany</a:t>
            </a:r>
            <a:br>
              <a:rPr lang="en-GB" sz="1500" dirty="0"/>
            </a:br>
            <a:r>
              <a:rPr lang="en-GB" sz="1500" dirty="0" err="1"/>
              <a:t>FinnAPL</a:t>
            </a:r>
            <a:br>
              <a:rPr lang="en-GB" sz="1500" dirty="0"/>
            </a:br>
            <a:r>
              <a:rPr lang="en-GB" sz="1500" dirty="0"/>
              <a:t>APLBUG</a:t>
            </a:r>
            <a:br>
              <a:rPr lang="en-GB" sz="1500" dirty="0"/>
            </a:br>
            <a:r>
              <a:rPr lang="en-GB" sz="1500" dirty="0"/>
              <a:t>British APL Association</a:t>
            </a:r>
            <a:br>
              <a:rPr lang="en-GB" sz="1500" dirty="0"/>
            </a:br>
            <a:r>
              <a:rPr lang="en-GB" sz="1500" dirty="0"/>
              <a:t>Tokyo APL/J/K Meetup</a:t>
            </a:r>
            <a:br>
              <a:rPr lang="en-GB" sz="1500" dirty="0"/>
            </a:br>
            <a:r>
              <a:rPr lang="en-GB" sz="1500" dirty="0"/>
              <a:t>York University, Toronto, CA</a:t>
            </a:r>
            <a:br>
              <a:rPr lang="en-GB" sz="1500" dirty="0"/>
            </a:br>
            <a:r>
              <a:rPr lang="en-GB" sz="1500" dirty="0"/>
              <a:t>University of Waterloo, CA</a:t>
            </a:r>
            <a:br>
              <a:rPr lang="en-GB" sz="1500" dirty="0"/>
            </a:br>
            <a:br>
              <a:rPr lang="en-GB" sz="1500" dirty="0"/>
            </a:br>
            <a:br>
              <a:rPr lang="en-GB" sz="1500" dirty="0"/>
            </a:br>
            <a:r>
              <a:rPr lang="en-GB" sz="1500" dirty="0">
                <a:solidFill>
                  <a:srgbClr val="FF6600"/>
                </a:solidFill>
              </a:rPr>
              <a:t>DYNA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Dyalog User Meeting</a:t>
            </a:r>
            <a:br>
              <a:rPr lang="en-GB" sz="1500" dirty="0"/>
            </a:br>
            <a:r>
              <a:rPr lang="en-GB" sz="1500" dirty="0" err="1"/>
              <a:t>LambdaConf</a:t>
            </a:r>
            <a:br>
              <a:rPr lang="en-GB" sz="1500" dirty="0"/>
            </a:br>
            <a:r>
              <a:rPr lang="en-GB" sz="1500" dirty="0"/>
              <a:t>JSM</a:t>
            </a:r>
            <a:br>
              <a:rPr lang="en-GB" sz="1500" dirty="0"/>
            </a:br>
            <a:r>
              <a:rPr lang="en-GB" sz="1500" dirty="0"/>
              <a:t>PLSS</a:t>
            </a:r>
            <a:br>
              <a:rPr lang="en-GB" sz="1500" dirty="0"/>
            </a:br>
            <a:r>
              <a:rPr lang="en-GB" sz="1500" dirty="0"/>
              <a:t>Compiler Technology</a:t>
            </a:r>
            <a:br>
              <a:rPr lang="en-GB" sz="1500" dirty="0"/>
            </a:br>
            <a:r>
              <a:rPr lang="en-GB" sz="1500" dirty="0"/>
              <a:t>TMACC/Prog. Lang. Virt. Meetup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09BEA010-BBBB-7E89-30E3-A758562E987A}"/>
              </a:ext>
            </a:extLst>
          </p:cNvPr>
          <p:cNvSpPr txBox="1">
            <a:spLocks/>
          </p:cNvSpPr>
          <p:nvPr/>
        </p:nvSpPr>
        <p:spPr>
          <a:xfrm>
            <a:off x="2422816" y="1421177"/>
            <a:ext cx="4298369" cy="2301146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numCol="1" rtlCol="0">
            <a:no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GB" b="1" dirty="0"/>
              <a:t>Online Community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GB" dirty="0">
                <a:solidFill>
                  <a:srgbClr val="FF6600"/>
                </a:solidFill>
              </a:rPr>
              <a:t>Dyalog Forums</a:t>
            </a:r>
            <a:br>
              <a:rPr lang="en-GB" dirty="0"/>
            </a:br>
            <a:r>
              <a:rPr lang="en-GB" dirty="0"/>
              <a:t>APL Orchard (Stack Exchange)</a:t>
            </a:r>
            <a:br>
              <a:rPr lang="en-GB" dirty="0"/>
            </a:br>
            <a:r>
              <a:rPr lang="en-GB" dirty="0"/>
              <a:t>APL Farm (Discord/Matrix)</a:t>
            </a:r>
            <a:br>
              <a:rPr lang="en-GB" dirty="0"/>
            </a:br>
            <a:r>
              <a:rPr lang="en-GB" dirty="0"/>
              <a:t>Reddit r/</a:t>
            </a:r>
            <a:r>
              <a:rPr lang="en-GB" dirty="0" err="1"/>
              <a:t>apljk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3559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270EE-B392-9BBB-404F-FEB190A04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BA4BB61-47A2-27EA-A97A-0C9268E2B7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595" y="191542"/>
            <a:ext cx="1911667" cy="18742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500" b="1" dirty="0"/>
              <a:t>Teaching &amp; Learning</a:t>
            </a:r>
          </a:p>
          <a:p>
            <a:pPr marL="0" indent="0">
              <a:buNone/>
            </a:pPr>
            <a:r>
              <a:rPr lang="en-GB" sz="1500" dirty="0">
                <a:solidFill>
                  <a:srgbClr val="FF6600"/>
                </a:solidFill>
              </a:rPr>
              <a:t>APL Challenge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APL Forge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APL Quest</a:t>
            </a:r>
            <a:br>
              <a:rPr lang="en-GB" sz="1500" dirty="0"/>
            </a:br>
            <a:r>
              <a:rPr lang="en-GB" sz="1500" dirty="0" err="1"/>
              <a:t>xpqz</a:t>
            </a:r>
            <a:r>
              <a:rPr lang="en-GB" sz="1500" dirty="0"/>
              <a:t>: Learning APL</a:t>
            </a:r>
            <a:br>
              <a:rPr lang="en-GB" sz="1500" dirty="0"/>
            </a:br>
            <a:r>
              <a:rPr lang="en-GB" sz="1500" dirty="0" err="1"/>
              <a:t>APL</a:t>
            </a:r>
            <a:r>
              <a:rPr lang="en-GB" sz="1500" dirty="0"/>
              <a:t> MOOC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2AC50342-7D2F-FCA7-18C6-0CC5863BC6B1}"/>
              </a:ext>
            </a:extLst>
          </p:cNvPr>
          <p:cNvSpPr txBox="1">
            <a:spLocks/>
          </p:cNvSpPr>
          <p:nvPr/>
        </p:nvSpPr>
        <p:spPr>
          <a:xfrm>
            <a:off x="3067941" y="191542"/>
            <a:ext cx="2422769" cy="15096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GB" sz="1500" b="1" dirty="0"/>
              <a:t>Games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GB" sz="1500" dirty="0"/>
              <a:t>Runemaster</a:t>
            </a:r>
            <a:br>
              <a:rPr lang="en-GB" sz="1500" dirty="0"/>
            </a:br>
            <a:r>
              <a:rPr lang="en-GB" sz="1500" dirty="0" err="1"/>
              <a:t>raylibAPL</a:t>
            </a:r>
            <a:br>
              <a:rPr lang="en-GB" sz="1500" dirty="0"/>
            </a:br>
            <a:r>
              <a:rPr lang="en-GB" sz="1500" dirty="0"/>
              <a:t>A Voxel Game</a:t>
            </a:r>
            <a:br>
              <a:rPr lang="en-GB" sz="1500" dirty="0"/>
            </a:br>
            <a:r>
              <a:rPr lang="en-GB" sz="1500" dirty="0"/>
              <a:t>Betraying the Intertwined</a:t>
            </a:r>
            <a:br>
              <a:rPr lang="en-GB" sz="1500" dirty="0"/>
            </a:br>
            <a:endParaRPr lang="en-GB" sz="1500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1ECBD4CA-9D87-4946-E1F9-EDC0687DC519}"/>
              </a:ext>
            </a:extLst>
          </p:cNvPr>
          <p:cNvSpPr txBox="1">
            <a:spLocks/>
          </p:cNvSpPr>
          <p:nvPr/>
        </p:nvSpPr>
        <p:spPr>
          <a:xfrm>
            <a:off x="6134986" y="191542"/>
            <a:ext cx="2857420" cy="18742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GB" sz="1500" b="1" dirty="0"/>
              <a:t>Videos &amp; Podcasts</a:t>
            </a:r>
          </a:p>
          <a:p>
            <a:pPr marL="0" indent="0">
              <a:buNone/>
            </a:pPr>
            <a:r>
              <a:rPr lang="en-GB" sz="1500" dirty="0" err="1"/>
              <a:t>ArrayCast</a:t>
            </a:r>
            <a:br>
              <a:rPr lang="en-GB" sz="1500" dirty="0"/>
            </a:br>
            <a:r>
              <a:rPr lang="en-GB" sz="1500" dirty="0"/>
              <a:t>1xDeveloper</a:t>
            </a:r>
            <a:br>
              <a:rPr lang="en-GB" sz="1500" dirty="0"/>
            </a:br>
            <a:r>
              <a:rPr lang="en-GB" sz="1500" dirty="0" err="1"/>
              <a:t>TankorSmash</a:t>
            </a:r>
            <a:br>
              <a:rPr lang="en-GB" sz="1500" dirty="0"/>
            </a:br>
            <a:r>
              <a:rPr lang="en-GB" sz="1500" dirty="0">
                <a:solidFill>
                  <a:srgbClr val="FF6600"/>
                </a:solidFill>
              </a:rPr>
              <a:t>YouTube/@DyalogLtd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YouTube/@DyalogUserMeeting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Video Library</a:t>
            </a:r>
            <a:br>
              <a:rPr lang="en-GB" sz="1500" dirty="0"/>
            </a:br>
            <a:endParaRPr lang="en-GB" sz="1500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BC18E276-38E3-296F-E770-77622DB6462A}"/>
              </a:ext>
            </a:extLst>
          </p:cNvPr>
          <p:cNvSpPr txBox="1">
            <a:spLocks/>
          </p:cNvSpPr>
          <p:nvPr/>
        </p:nvSpPr>
        <p:spPr>
          <a:xfrm>
            <a:off x="6134986" y="2065832"/>
            <a:ext cx="2524536" cy="14513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GB" sz="1500" b="1" dirty="0"/>
              <a:t>Written Content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GB" sz="1500" dirty="0">
                <a:solidFill>
                  <a:srgbClr val="FF6600"/>
                </a:solidFill>
              </a:rPr>
              <a:t>Dyalog Blog</a:t>
            </a:r>
            <a:br>
              <a:rPr lang="en-GB" sz="1500" dirty="0"/>
            </a:br>
            <a:r>
              <a:rPr lang="en-GB" sz="1500" dirty="0"/>
              <a:t>Community blogs/websites</a:t>
            </a:r>
            <a:br>
              <a:rPr lang="en-GB" sz="1500" dirty="0"/>
            </a:br>
            <a:r>
              <a:rPr lang="en-GB" sz="1500" dirty="0"/>
              <a:t>APL Wiki</a:t>
            </a:r>
            <a:br>
              <a:rPr lang="en-GB" sz="1500" dirty="0"/>
            </a:br>
            <a:r>
              <a:rPr lang="en-GB" sz="1500" dirty="0"/>
              <a:t>Sign of the Times (</a:t>
            </a:r>
            <a:r>
              <a:rPr lang="en-GB" sz="1500" dirty="0" err="1"/>
              <a:t>apl.news</a:t>
            </a:r>
            <a:r>
              <a:rPr lang="en-GB" sz="1500" dirty="0"/>
              <a:t>)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82BF05CF-5EF6-F735-8FC5-B9D1C4DB660A}"/>
              </a:ext>
            </a:extLst>
          </p:cNvPr>
          <p:cNvSpPr txBox="1">
            <a:spLocks/>
          </p:cNvSpPr>
          <p:nvPr/>
        </p:nvSpPr>
        <p:spPr>
          <a:xfrm>
            <a:off x="193565" y="2244887"/>
            <a:ext cx="5835095" cy="2320247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GB" sz="1500" b="1" dirty="0"/>
              <a:t>Events &amp; User Groups</a:t>
            </a:r>
            <a:br>
              <a:rPr lang="en-GB" sz="1500" b="1" dirty="0"/>
            </a:br>
            <a:br>
              <a:rPr lang="en-GB" sz="1500" b="1" dirty="0"/>
            </a:br>
            <a:r>
              <a:rPr lang="en-GB" sz="1500" dirty="0"/>
              <a:t>APL Germany</a:t>
            </a:r>
            <a:br>
              <a:rPr lang="en-GB" sz="1500" dirty="0"/>
            </a:br>
            <a:r>
              <a:rPr lang="en-GB" sz="1500" dirty="0" err="1"/>
              <a:t>FinnAPL</a:t>
            </a:r>
            <a:br>
              <a:rPr lang="en-GB" sz="1500" dirty="0"/>
            </a:br>
            <a:r>
              <a:rPr lang="en-GB" sz="1500" dirty="0"/>
              <a:t>APLBUG</a:t>
            </a:r>
            <a:br>
              <a:rPr lang="en-GB" sz="1500" dirty="0"/>
            </a:br>
            <a:r>
              <a:rPr lang="en-GB" sz="1500" dirty="0"/>
              <a:t>British APL Association</a:t>
            </a:r>
            <a:br>
              <a:rPr lang="en-GB" sz="1500" dirty="0"/>
            </a:br>
            <a:r>
              <a:rPr lang="en-GB" sz="1500" dirty="0"/>
              <a:t>Tokyo APL/J/K Meetup</a:t>
            </a:r>
            <a:br>
              <a:rPr lang="en-GB" sz="1500" dirty="0"/>
            </a:br>
            <a:r>
              <a:rPr lang="en-GB" sz="1500" dirty="0"/>
              <a:t>York University, Toronto, CA</a:t>
            </a:r>
            <a:br>
              <a:rPr lang="en-GB" sz="1500" dirty="0"/>
            </a:br>
            <a:r>
              <a:rPr lang="en-GB" sz="1500" dirty="0"/>
              <a:t>University of Waterloo, CA</a:t>
            </a:r>
            <a:br>
              <a:rPr lang="en-GB" sz="1500" dirty="0"/>
            </a:br>
            <a:br>
              <a:rPr lang="en-GB" sz="1500" dirty="0"/>
            </a:br>
            <a:br>
              <a:rPr lang="en-GB" sz="1500" dirty="0"/>
            </a:br>
            <a:r>
              <a:rPr lang="en-GB" sz="1500" dirty="0">
                <a:solidFill>
                  <a:srgbClr val="FF6600"/>
                </a:solidFill>
              </a:rPr>
              <a:t>DYNA</a:t>
            </a:r>
            <a:br>
              <a:rPr lang="en-GB" sz="1500" dirty="0">
                <a:solidFill>
                  <a:srgbClr val="FF6600"/>
                </a:solidFill>
              </a:rPr>
            </a:br>
            <a:r>
              <a:rPr lang="en-GB" sz="1500" dirty="0">
                <a:solidFill>
                  <a:srgbClr val="FF6600"/>
                </a:solidFill>
              </a:rPr>
              <a:t>Dyalog User Meeting</a:t>
            </a:r>
            <a:br>
              <a:rPr lang="en-GB" sz="1500" dirty="0"/>
            </a:br>
            <a:r>
              <a:rPr lang="en-GB" sz="1500" dirty="0" err="1"/>
              <a:t>LambdaConf</a:t>
            </a:r>
            <a:br>
              <a:rPr lang="en-GB" sz="1500" dirty="0"/>
            </a:br>
            <a:r>
              <a:rPr lang="en-GB" sz="1500" dirty="0"/>
              <a:t>JSM</a:t>
            </a:r>
            <a:br>
              <a:rPr lang="en-GB" sz="1500" dirty="0"/>
            </a:br>
            <a:r>
              <a:rPr lang="en-GB" sz="1500" dirty="0"/>
              <a:t>PLSS</a:t>
            </a:r>
            <a:br>
              <a:rPr lang="en-GB" sz="1500" dirty="0"/>
            </a:br>
            <a:r>
              <a:rPr lang="en-GB" sz="1500" dirty="0"/>
              <a:t>Compiler Technology</a:t>
            </a:r>
            <a:br>
              <a:rPr lang="en-GB" sz="1500" dirty="0"/>
            </a:br>
            <a:r>
              <a:rPr lang="en-GB" sz="1500" dirty="0"/>
              <a:t>TMACC/Prog. Lang. Virt. Meetup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9A071E13-1F20-3EF6-C008-EB8C610C0FC8}"/>
              </a:ext>
            </a:extLst>
          </p:cNvPr>
          <p:cNvSpPr txBox="1">
            <a:spLocks/>
          </p:cNvSpPr>
          <p:nvPr/>
        </p:nvSpPr>
        <p:spPr>
          <a:xfrm>
            <a:off x="6134986" y="3428921"/>
            <a:ext cx="2735383" cy="1443975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A13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GB" sz="1500" b="1" dirty="0"/>
              <a:t>Online Community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GB" sz="1500" dirty="0">
                <a:solidFill>
                  <a:srgbClr val="FF6600"/>
                </a:solidFill>
              </a:rPr>
              <a:t>Dyalog Forums</a:t>
            </a:r>
            <a:br>
              <a:rPr lang="en-GB" sz="1500" dirty="0"/>
            </a:br>
            <a:r>
              <a:rPr lang="en-GB" sz="1500" dirty="0"/>
              <a:t>APL Orchard (Stack Exchange)</a:t>
            </a:r>
            <a:br>
              <a:rPr lang="en-GB" sz="1500" dirty="0"/>
            </a:br>
            <a:r>
              <a:rPr lang="en-GB" sz="1500" dirty="0"/>
              <a:t>APL Farm (Discord/Matrix)</a:t>
            </a:r>
            <a:br>
              <a:rPr lang="en-GB" sz="1500" dirty="0"/>
            </a:br>
            <a:r>
              <a:rPr lang="en-GB" sz="1500" dirty="0"/>
              <a:t>Reddit r/</a:t>
            </a:r>
            <a:r>
              <a:rPr lang="en-GB" sz="1500" dirty="0" err="1"/>
              <a:t>apljk</a:t>
            </a:r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231225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29159BA-C332-B6C2-A39D-5E74953FE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5B2ADBF-D9CF-D1E1-4463-0E5653D24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⌈</a:t>
            </a:r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0A55C64F-700E-FAA6-2EDB-D2AED06AFC11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B199C7-9B94-C609-A830-42FAA1F2E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A5AC37-2A49-A4D1-939A-8E38731428B9}"/>
              </a:ext>
            </a:extLst>
          </p:cNvPr>
          <p:cNvSpPr txBox="1"/>
          <p:nvPr/>
        </p:nvSpPr>
        <p:spPr>
          <a:xfrm>
            <a:off x="5831841" y="2112049"/>
            <a:ext cx="2011680" cy="91940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r>
              <a:rPr lang="en-GB" dirty="0"/>
              <a:t>Over 37000 APL things!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B78A01-2B11-C7D9-E013-232593F3C7F4}"/>
              </a:ext>
            </a:extLst>
          </p:cNvPr>
          <p:cNvSpPr txBox="1"/>
          <p:nvPr/>
        </p:nvSpPr>
        <p:spPr>
          <a:xfrm rot="20496343">
            <a:off x="1433494" y="2392365"/>
            <a:ext cx="2596023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r>
              <a:rPr lang="en-GB" dirty="0"/>
              <a:t>arrayportal.com</a:t>
            </a:r>
          </a:p>
        </p:txBody>
      </p:sp>
    </p:spTree>
    <p:extLst>
      <p:ext uri="{BB962C8B-B14F-4D97-AF65-F5344CB8AC3E}">
        <p14:creationId xmlns:p14="http://schemas.microsoft.com/office/powerpoint/2010/main" val="612378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6634F91-A876-F0A2-016B-9AC943D4CA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2543" y="1222159"/>
            <a:ext cx="3284806" cy="328480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E94639D-8545-93D9-7F4B-5588DD1AB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</a:t>
            </a:r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2077AB10-C0D2-E658-843D-6D74500668E5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59FC0D-61DF-B429-7858-6D9CA618AF1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3924886" y="2502882"/>
            <a:ext cx="4783048" cy="486503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hlinkClick r:id="rId3" tooltip="https://dyalog.fillout.com/feedback"/>
              </a:rPr>
              <a:t>https://feedback.dyalog.com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0244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yalog 2025.6">
      <a:dk1>
        <a:srgbClr val="232222"/>
      </a:dk1>
      <a:lt1>
        <a:sysClr val="window" lastClr="FFFFFF"/>
      </a:lt1>
      <a:dk2>
        <a:srgbClr val="2A3244"/>
      </a:dk2>
      <a:lt2>
        <a:srgbClr val="F2F1F0"/>
      </a:lt2>
      <a:accent1>
        <a:srgbClr val="FF6A13"/>
      </a:accent1>
      <a:accent2>
        <a:srgbClr val="8986CA"/>
      </a:accent2>
      <a:accent3>
        <a:srgbClr val="003B5C"/>
      </a:accent3>
      <a:accent4>
        <a:srgbClr val="FFA300"/>
      </a:accent4>
      <a:accent5>
        <a:srgbClr val="CA2E51"/>
      </a:accent5>
      <a:accent6>
        <a:srgbClr val="FF6A13"/>
      </a:accent6>
      <a:hlink>
        <a:srgbClr val="FF6A13"/>
      </a:hlink>
      <a:folHlink>
        <a:srgbClr val="FF6A13"/>
      </a:folHlink>
    </a:clrScheme>
    <a:fontScheme name="Sarabun">
      <a:majorFont>
        <a:latin typeface="Sarabun"/>
        <a:ea typeface=""/>
        <a:cs typeface=""/>
      </a:majorFont>
      <a:minorFont>
        <a:latin typeface="Sarabu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yalog19_template_bold_calibri.potx" id="{F0C38D23-3AC9-47E9-8D0D-BEDB5EAFCAD2}" vid="{35320D08-F00A-4224-9D94-CDC48BBB4D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6245</TotalTime>
  <Words>938</Words>
  <Application>Microsoft Office PowerPoint</Application>
  <PresentationFormat>On-screen Show (16:9)</PresentationFormat>
  <Paragraphs>133</Paragraphs>
  <Slides>48</Slides>
  <Notes>16</Notes>
  <HiddenSlides>2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Wingdings 2</vt:lpstr>
      <vt:lpstr>Arial</vt:lpstr>
      <vt:lpstr>Sarabun</vt:lpstr>
      <vt:lpstr>Calibri</vt:lpstr>
      <vt:lpstr>Gill Sans MT</vt:lpstr>
      <vt:lpstr>Office Theme</vt:lpstr>
      <vt:lpstr>APL Media Update 2026</vt:lpstr>
      <vt:lpstr>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⌈</vt:lpstr>
      <vt:lpstr>PowerPoint Presentation</vt:lpstr>
      <vt:lpstr>PowerPoint Presentation</vt:lpstr>
      <vt:lpstr>DYNA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⌈</vt:lpstr>
      <vt:lpstr>Thank You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Fiona Smith</dc:creator>
  <cp:lastModifiedBy>Fiona Smith</cp:lastModifiedBy>
  <cp:revision>535</cp:revision>
  <dcterms:created xsi:type="dcterms:W3CDTF">2019-07-25T11:46:05Z</dcterms:created>
  <dcterms:modified xsi:type="dcterms:W3CDTF">2026-10-28T09:30:05Z</dcterms:modified>
</cp:coreProperties>
</file>