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48" r:id="rId1"/>
  </p:sldMasterIdLst>
  <p:notesMasterIdLst>
    <p:notesMasterId r:id="rId48"/>
  </p:notesMasterIdLst>
  <p:handoutMasterIdLst>
    <p:handoutMasterId r:id="rId49"/>
  </p:handoutMasterIdLst>
  <p:sldIdLst>
    <p:sldId id="257" r:id="rId2"/>
    <p:sldId id="900" r:id="rId3"/>
    <p:sldId id="954" r:id="rId4"/>
    <p:sldId id="1128" r:id="rId5"/>
    <p:sldId id="1133" r:id="rId6"/>
    <p:sldId id="1130" r:id="rId7"/>
    <p:sldId id="1134" r:id="rId8"/>
    <p:sldId id="809" r:id="rId9"/>
    <p:sldId id="827" r:id="rId10"/>
    <p:sldId id="1150" r:id="rId11"/>
    <p:sldId id="1151" r:id="rId12"/>
    <p:sldId id="828" r:id="rId13"/>
    <p:sldId id="832" r:id="rId14"/>
    <p:sldId id="833" r:id="rId15"/>
    <p:sldId id="1135" r:id="rId16"/>
    <p:sldId id="1103" r:id="rId17"/>
    <p:sldId id="1139" r:id="rId18"/>
    <p:sldId id="848" r:id="rId19"/>
    <p:sldId id="844" r:id="rId20"/>
    <p:sldId id="843" r:id="rId21"/>
    <p:sldId id="1145" r:id="rId22"/>
    <p:sldId id="1140" r:id="rId23"/>
    <p:sldId id="1142" r:id="rId24"/>
    <p:sldId id="1141" r:id="rId25"/>
    <p:sldId id="1144" r:id="rId26"/>
    <p:sldId id="962" r:id="rId27"/>
    <p:sldId id="964" r:id="rId28"/>
    <p:sldId id="977" r:id="rId29"/>
    <p:sldId id="970" r:id="rId30"/>
    <p:sldId id="969" r:id="rId31"/>
    <p:sldId id="968" r:id="rId32"/>
    <p:sldId id="971" r:id="rId33"/>
    <p:sldId id="981" r:id="rId34"/>
    <p:sldId id="974" r:id="rId35"/>
    <p:sldId id="973" r:id="rId36"/>
    <p:sldId id="980" r:id="rId37"/>
    <p:sldId id="983" r:id="rId38"/>
    <p:sldId id="1137" r:id="rId39"/>
    <p:sldId id="1138" r:id="rId40"/>
    <p:sldId id="1146" r:id="rId41"/>
    <p:sldId id="1147" r:id="rId42"/>
    <p:sldId id="1148" r:id="rId43"/>
    <p:sldId id="1149" r:id="rId44"/>
    <p:sldId id="1132" r:id="rId45"/>
    <p:sldId id="1136" r:id="rId46"/>
    <p:sldId id="1152" r:id="rId47"/>
  </p:sldIdLst>
  <p:sldSz cx="9144000" cy="5143500" type="screen16x9"/>
  <p:notesSz cx="6858000" cy="9144000"/>
  <p:embeddedFontLst>
    <p:embeddedFont>
      <p:font typeface="APL385 Unicode" panose="020B0709000202000203" pitchFamily="49" charset="0"/>
      <p:regular r:id="rId50"/>
    </p:embeddedFont>
    <p:embeddedFont>
      <p:font typeface="Sarabun" panose="020B0604020202020204" charset="-34"/>
      <p:regular r:id="rId51"/>
      <p:bold r:id="rId52"/>
      <p:italic r:id="rId53"/>
      <p:boldItalic r:id="rId54"/>
    </p:embeddedFont>
    <p:embeddedFont>
      <p:font typeface="Wingdings 2" panose="05020102010507070707" pitchFamily="18" charset="2"/>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D7F00"/>
    <a:srgbClr val="5A6D8F"/>
    <a:srgbClr val="3B475E"/>
    <a:srgbClr val="FDFDF5"/>
    <a:srgbClr val="F6F6D9"/>
    <a:srgbClr val="BBB5D6"/>
    <a:srgbClr val="928ABD"/>
    <a:srgbClr val="3735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70825" autoAdjust="0"/>
  </p:normalViewPr>
  <p:slideViewPr>
    <p:cSldViewPr snapToGrid="0">
      <p:cViewPr varScale="1">
        <p:scale>
          <a:sx n="118" d="100"/>
          <a:sy n="118" d="100"/>
        </p:scale>
        <p:origin x="1338" y="9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9" d="100"/>
          <a:sy n="69" d="100"/>
        </p:scale>
        <p:origin x="2693"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NUL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Sarabun" panose="00000500000000000000" pitchFamily="2" charset="-34"/>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A6A3BD-28BD-4949-B52F-24E999822598}" type="datetimeFigureOut">
              <a:rPr lang="en-GB" smtClean="0">
                <a:latin typeface="Sarabun" panose="00000500000000000000" pitchFamily="2" charset="-34"/>
              </a:rPr>
              <a:t>15/04/2025</a:t>
            </a:fld>
            <a:endParaRPr lang="en-GB" dirty="0">
              <a:latin typeface="Sarabun" panose="00000500000000000000" pitchFamily="2" charset="-34"/>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Sarabun" panose="00000500000000000000" pitchFamily="2" charset="-34"/>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7370AB-76A5-41F1-9753-9FE7E667F0C0}" type="slidenum">
              <a:rPr lang="en-GB" smtClean="0">
                <a:latin typeface="Sarabun" panose="00000500000000000000" pitchFamily="2" charset="-34"/>
              </a:rPr>
              <a:t>‹#›</a:t>
            </a:fld>
            <a:endParaRPr lang="en-GB" dirty="0">
              <a:latin typeface="Sarabun" panose="00000500000000000000" pitchFamily="2" charset="-34"/>
            </a:endParaRPr>
          </a:p>
        </p:txBody>
      </p:sp>
    </p:spTree>
    <p:extLst>
      <p:ext uri="{BB962C8B-B14F-4D97-AF65-F5344CB8AC3E}">
        <p14:creationId xmlns:p14="http://schemas.microsoft.com/office/powerpoint/2010/main" val="356471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arabun" panose="00000500000000000000" pitchFamily="2" charset="-34"/>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arabun" panose="00000500000000000000" pitchFamily="2" charset="-34"/>
              </a:defRPr>
            </a:lvl1pPr>
          </a:lstStyle>
          <a:p>
            <a:fld id="{CDEAEF8A-5BB8-41C8-B8C2-160617C17EF4}" type="datetimeFigureOut">
              <a:rPr lang="en-GB" smtClean="0"/>
              <a:pPr/>
              <a:t>15/04/2025</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arabun" panose="00000500000000000000" pitchFamily="2" charset="-34"/>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arabun" panose="00000500000000000000" pitchFamily="2" charset="-34"/>
              </a:defRPr>
            </a:lvl1pPr>
          </a:lstStyle>
          <a:p>
            <a:fld id="{4320660A-27FD-4528-AE7F-EC6080404EEB}" type="slidenum">
              <a:rPr lang="en-GB" smtClean="0"/>
              <a:pPr/>
              <a:t>‹#›</a:t>
            </a:fld>
            <a:endParaRPr lang="en-GB" dirty="0"/>
          </a:p>
        </p:txBody>
      </p:sp>
    </p:spTree>
    <p:extLst>
      <p:ext uri="{BB962C8B-B14F-4D97-AF65-F5344CB8AC3E}">
        <p14:creationId xmlns:p14="http://schemas.microsoft.com/office/powerpoint/2010/main" val="201213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arabun" panose="00000500000000000000" pitchFamily="2" charset="-34"/>
        <a:ea typeface="+mn-ea"/>
        <a:cs typeface="+mn-cs"/>
      </a:defRPr>
    </a:lvl1pPr>
    <a:lvl2pPr marL="457200" algn="l" defTabSz="914400" rtl="0" eaLnBrk="1" latinLnBrk="0" hangingPunct="1">
      <a:defRPr sz="1200" kern="1200">
        <a:solidFill>
          <a:schemeClr val="tx1"/>
        </a:solidFill>
        <a:latin typeface="Sarabun" panose="00000500000000000000" pitchFamily="2" charset="-34"/>
        <a:ea typeface="+mn-ea"/>
        <a:cs typeface="+mn-cs"/>
      </a:defRPr>
    </a:lvl2pPr>
    <a:lvl3pPr marL="914400" algn="l" defTabSz="914400" rtl="0" eaLnBrk="1" latinLnBrk="0" hangingPunct="1">
      <a:defRPr sz="1200" kern="1200">
        <a:solidFill>
          <a:schemeClr val="tx1"/>
        </a:solidFill>
        <a:latin typeface="Sarabun" panose="00000500000000000000" pitchFamily="2" charset="-34"/>
        <a:ea typeface="+mn-ea"/>
        <a:cs typeface="+mn-cs"/>
      </a:defRPr>
    </a:lvl3pPr>
    <a:lvl4pPr marL="1371600" algn="l" defTabSz="914400" rtl="0" eaLnBrk="1" latinLnBrk="0" hangingPunct="1">
      <a:defRPr sz="1200" kern="1200">
        <a:solidFill>
          <a:schemeClr val="tx1"/>
        </a:solidFill>
        <a:latin typeface="Sarabun" panose="00000500000000000000" pitchFamily="2" charset="-34"/>
        <a:ea typeface="+mn-ea"/>
        <a:cs typeface="+mn-cs"/>
      </a:defRPr>
    </a:lvl4pPr>
    <a:lvl5pPr marL="1828800" algn="l" defTabSz="914400" rtl="0" eaLnBrk="1" latinLnBrk="0" hangingPunct="1">
      <a:defRPr sz="1200" kern="1200">
        <a:solidFill>
          <a:schemeClr val="tx1"/>
        </a:solidFill>
        <a:latin typeface="Sarabun" panose="00000500000000000000" pitchFamily="2" charset="-3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16</a:t>
            </a:fld>
            <a:endParaRPr lang="en-GB" dirty="0"/>
          </a:p>
        </p:txBody>
      </p:sp>
    </p:spTree>
    <p:extLst>
      <p:ext uri="{BB962C8B-B14F-4D97-AF65-F5344CB8AC3E}">
        <p14:creationId xmlns:p14="http://schemas.microsoft.com/office/powerpoint/2010/main" val="2891522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5A41A-E89B-4327-8DAD-9A1B07418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977D7-A411-5ECE-A6BE-C95A9C754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5CEF7-43AB-210B-C5A3-456D69A64E65}"/>
              </a:ext>
            </a:extLst>
          </p:cNvPr>
          <p:cNvSpPr>
            <a:spLocks noGrp="1"/>
          </p:cNvSpPr>
          <p:nvPr>
            <p:ph type="body" idx="1"/>
          </p:nvPr>
        </p:nvSpPr>
        <p:spPr/>
        <p:txBody>
          <a:bodyPr/>
          <a:lstStyle/>
          <a:p>
            <a:r>
              <a:rPr lang="en-GB" dirty="0"/>
              <a:t>We use regular expressions. These allow us to look around — before and after — the search pattern to ensure correct context. Here, any word on the left would be a label, making </a:t>
            </a:r>
            <a:r>
              <a:rPr lang="en-GB" i="1" dirty="0" err="1"/>
              <a:t>returnif</a:t>
            </a:r>
            <a:r>
              <a:rPr lang="en-GB" dirty="0"/>
              <a:t> into a normal user-defined function or variable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also make sure to always begin by matching comments and leaving them as-is. We could avoid character literals with the same method, but it is unlikely that system functions, keywords, and primitives appear in character literals unless they will be executed, in which case we DO want to translate them.</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patterns are considered ignoring uppercase-lowercase differences, and we extend wildcards to include all Unicode characters.</a:t>
            </a:r>
          </a:p>
          <a:p>
            <a:endParaRPr lang="en-GB" dirty="0"/>
          </a:p>
        </p:txBody>
      </p:sp>
      <p:sp>
        <p:nvSpPr>
          <p:cNvPr id="4" name="Slide Number Placeholder 3">
            <a:extLst>
              <a:ext uri="{FF2B5EF4-FFF2-40B4-BE49-F238E27FC236}">
                <a16:creationId xmlns:a16="http://schemas.microsoft.com/office/drawing/2014/main" id="{C3241203-F001-C7CE-71E0-A1F65D143833}"/>
              </a:ext>
            </a:extLst>
          </p:cNvPr>
          <p:cNvSpPr>
            <a:spLocks noGrp="1"/>
          </p:cNvSpPr>
          <p:nvPr>
            <p:ph type="sldNum" sz="quarter" idx="5"/>
          </p:nvPr>
        </p:nvSpPr>
        <p:spPr/>
        <p:txBody>
          <a:bodyPr/>
          <a:lstStyle/>
          <a:p>
            <a:fld id="{4320660A-27FD-4528-AE7F-EC6080404EEB}" type="slidenum">
              <a:rPr lang="en-GB" smtClean="0"/>
              <a:pPr/>
              <a:t>33</a:t>
            </a:fld>
            <a:endParaRPr lang="en-GB" dirty="0"/>
          </a:p>
        </p:txBody>
      </p:sp>
    </p:spTree>
    <p:extLst>
      <p:ext uri="{BB962C8B-B14F-4D97-AF65-F5344CB8AC3E}">
        <p14:creationId xmlns:p14="http://schemas.microsoft.com/office/powerpoint/2010/main" val="2311531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checking for a name to the left of </a:t>
            </a:r>
            <a:r>
              <a:rPr lang="en-GB" i="1" dirty="0"/>
              <a:t>Each</a:t>
            </a:r>
            <a:r>
              <a:rPr lang="en-GB" dirty="0"/>
              <a:t>, we avoid </a:t>
            </a:r>
            <a:r>
              <a:rPr lang="en-GB" i="1" dirty="0"/>
              <a:t>Each </a:t>
            </a:r>
            <a:r>
              <a:rPr lang="en-GB" dirty="0"/>
              <a:t>after primitives. This is a case where we carry over parts of the search pattern — the operand name — to be used inside the replacement phrase.</a:t>
            </a:r>
          </a:p>
        </p:txBody>
      </p:sp>
      <p:sp>
        <p:nvSpPr>
          <p:cNvPr id="4" name="Slide Number Placeholder 3"/>
          <p:cNvSpPr>
            <a:spLocks noGrp="1"/>
          </p:cNvSpPr>
          <p:nvPr>
            <p:ph type="sldNum" sz="quarter" idx="5"/>
          </p:nvPr>
        </p:nvSpPr>
        <p:spPr/>
        <p:txBody>
          <a:bodyPr/>
          <a:lstStyle/>
          <a:p>
            <a:fld id="{4320660A-27FD-4528-AE7F-EC6080404EEB}" type="slidenum">
              <a:rPr lang="en-GB" smtClean="0"/>
              <a:pPr/>
              <a:t>34</a:t>
            </a:fld>
            <a:endParaRPr lang="en-GB" dirty="0"/>
          </a:p>
        </p:txBody>
      </p:sp>
    </p:spTree>
    <p:extLst>
      <p:ext uri="{BB962C8B-B14F-4D97-AF65-F5344CB8AC3E}">
        <p14:creationId xmlns:p14="http://schemas.microsoft.com/office/powerpoint/2010/main" val="1862493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METSIM has 28 of number 2, 77 of number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Static analysis to the rescue!</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35</a:t>
            </a:fld>
            <a:endParaRPr lang="en-GB" dirty="0"/>
          </a:p>
        </p:txBody>
      </p:sp>
    </p:spTree>
    <p:extLst>
      <p:ext uri="{BB962C8B-B14F-4D97-AF65-F5344CB8AC3E}">
        <p14:creationId xmlns:p14="http://schemas.microsoft.com/office/powerpoint/2010/main" val="19625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25</a:t>
            </a:fld>
            <a:endParaRPr lang="en-GB" dirty="0"/>
          </a:p>
        </p:txBody>
      </p:sp>
    </p:spTree>
    <p:extLst>
      <p:ext uri="{BB962C8B-B14F-4D97-AF65-F5344CB8AC3E}">
        <p14:creationId xmlns:p14="http://schemas.microsoft.com/office/powerpoint/2010/main" val="266886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This is what atfmap.txt looks like. atfin.txt has percent-separated search pattern and its replacement, one pair on each line. </a:t>
            </a:r>
          </a:p>
        </p:txBody>
      </p:sp>
      <p:sp>
        <p:nvSpPr>
          <p:cNvPr id="4" name="Slide Number Placeholder 3"/>
          <p:cNvSpPr>
            <a:spLocks noGrp="1"/>
          </p:cNvSpPr>
          <p:nvPr>
            <p:ph type="sldNum" sz="quarter" idx="5"/>
          </p:nvPr>
        </p:nvSpPr>
        <p:spPr/>
        <p:txBody>
          <a:bodyPr/>
          <a:lstStyle/>
          <a:p>
            <a:fld id="{4320660A-27FD-4528-AE7F-EC6080404EEB}" type="slidenum">
              <a:rPr lang="en-GB" smtClean="0"/>
              <a:pPr/>
              <a:t>26</a:t>
            </a:fld>
            <a:endParaRPr lang="en-GB" dirty="0"/>
          </a:p>
        </p:txBody>
      </p:sp>
    </p:spTree>
    <p:extLst>
      <p:ext uri="{BB962C8B-B14F-4D97-AF65-F5344CB8AC3E}">
        <p14:creationId xmlns:p14="http://schemas.microsoft.com/office/powerpoint/2010/main" val="3694684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simple cover function for a difference between </a:t>
            </a:r>
            <a:r>
              <a:rPr lang="en-GB" dirty="0" err="1"/>
              <a:t>APL+Win</a:t>
            </a:r>
            <a:r>
              <a:rPr lang="en-GB" dirty="0"/>
              <a:t> and Dyalog APL. </a:t>
            </a:r>
            <a:r>
              <a:rPr lang="en-GB" dirty="0" err="1"/>
              <a:t>APL+Win</a:t>
            </a:r>
            <a:r>
              <a:rPr lang="en-GB" dirty="0"/>
              <a:t> has ⎕VI and ⎕FI (Verify Input and Fix Input) while Dyalog APL has a single combined ⎕VFI (Verify and Fix input).</a:t>
            </a:r>
          </a:p>
        </p:txBody>
      </p:sp>
      <p:sp>
        <p:nvSpPr>
          <p:cNvPr id="4" name="Slide Number Placeholder 3"/>
          <p:cNvSpPr>
            <a:spLocks noGrp="1"/>
          </p:cNvSpPr>
          <p:nvPr>
            <p:ph type="sldNum" sz="quarter" idx="5"/>
          </p:nvPr>
        </p:nvSpPr>
        <p:spPr/>
        <p:txBody>
          <a:bodyPr/>
          <a:lstStyle/>
          <a:p>
            <a:fld id="{4320660A-27FD-4528-AE7F-EC6080404EEB}" type="slidenum">
              <a:rPr lang="en-GB" smtClean="0"/>
              <a:pPr/>
              <a:t>27</a:t>
            </a:fld>
            <a:endParaRPr lang="en-GB" dirty="0"/>
          </a:p>
        </p:txBody>
      </p:sp>
    </p:spTree>
    <p:extLst>
      <p:ext uri="{BB962C8B-B14F-4D97-AF65-F5344CB8AC3E}">
        <p14:creationId xmlns:p14="http://schemas.microsoft.com/office/powerpoint/2010/main" val="118077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Logical reductions have a quirk in </a:t>
            </a:r>
            <a:r>
              <a:rPr lang="en-GB" dirty="0" err="1"/>
              <a:t>APL+Win</a:t>
            </a:r>
            <a:r>
              <a:rPr lang="en-GB" dirty="0"/>
              <a:t>: The interpreter doesn't look at the prototype of empty arrays. For ease of use, we inject some custom names.</a:t>
            </a:r>
          </a:p>
        </p:txBody>
      </p:sp>
      <p:sp>
        <p:nvSpPr>
          <p:cNvPr id="4" name="Slide Number Placeholder 3"/>
          <p:cNvSpPr>
            <a:spLocks noGrp="1"/>
          </p:cNvSpPr>
          <p:nvPr>
            <p:ph type="sldNum" sz="quarter" idx="5"/>
          </p:nvPr>
        </p:nvSpPr>
        <p:spPr/>
        <p:txBody>
          <a:bodyPr/>
          <a:lstStyle/>
          <a:p>
            <a:fld id="{4320660A-27FD-4528-AE7F-EC6080404EEB}" type="slidenum">
              <a:rPr lang="en-GB" smtClean="0"/>
              <a:pPr/>
              <a:t>28</a:t>
            </a:fld>
            <a:endParaRPr lang="en-GB" dirty="0"/>
          </a:p>
        </p:txBody>
      </p:sp>
    </p:spTree>
    <p:extLst>
      <p:ext uri="{BB962C8B-B14F-4D97-AF65-F5344CB8AC3E}">
        <p14:creationId xmlns:p14="http://schemas.microsoft.com/office/powerpoint/2010/main" val="223801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where the main purpose of the cover function is to restrict the argument domain, because we found that code relies on ⎕SS rejecting arguments. The actual model is the last line and could be written inline with four characters.</a:t>
            </a:r>
          </a:p>
        </p:txBody>
      </p:sp>
      <p:sp>
        <p:nvSpPr>
          <p:cNvPr id="4" name="Slide Number Placeholder 3"/>
          <p:cNvSpPr>
            <a:spLocks noGrp="1"/>
          </p:cNvSpPr>
          <p:nvPr>
            <p:ph type="sldNum" sz="quarter" idx="5"/>
          </p:nvPr>
        </p:nvSpPr>
        <p:spPr/>
        <p:txBody>
          <a:bodyPr/>
          <a:lstStyle/>
          <a:p>
            <a:fld id="{4320660A-27FD-4528-AE7F-EC6080404EEB}" type="slidenum">
              <a:rPr lang="en-GB" smtClean="0"/>
              <a:pPr/>
              <a:t>29</a:t>
            </a:fld>
            <a:endParaRPr lang="en-GB" dirty="0"/>
          </a:p>
        </p:txBody>
      </p:sp>
    </p:spTree>
    <p:extLst>
      <p:ext uri="{BB962C8B-B14F-4D97-AF65-F5344CB8AC3E}">
        <p14:creationId xmlns:p14="http://schemas.microsoft.com/office/powerpoint/2010/main" val="382517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advanced operating system integration, we cannot do a full model. Instead, we model each usage as we meet it.</a:t>
            </a:r>
          </a:p>
        </p:txBody>
      </p:sp>
      <p:sp>
        <p:nvSpPr>
          <p:cNvPr id="4" name="Slide Number Placeholder 3"/>
          <p:cNvSpPr>
            <a:spLocks noGrp="1"/>
          </p:cNvSpPr>
          <p:nvPr>
            <p:ph type="sldNum" sz="quarter" idx="5"/>
          </p:nvPr>
        </p:nvSpPr>
        <p:spPr/>
        <p:txBody>
          <a:bodyPr/>
          <a:lstStyle/>
          <a:p>
            <a:fld id="{4320660A-27FD-4528-AE7F-EC6080404EEB}" type="slidenum">
              <a:rPr lang="en-GB" smtClean="0"/>
              <a:pPr/>
              <a:t>30</a:t>
            </a:fld>
            <a:endParaRPr lang="en-GB" dirty="0"/>
          </a:p>
        </p:txBody>
      </p:sp>
    </p:spTree>
    <p:extLst>
      <p:ext uri="{BB962C8B-B14F-4D97-AF65-F5344CB8AC3E}">
        <p14:creationId xmlns:p14="http://schemas.microsoft.com/office/powerpoint/2010/main" val="1013717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Each operator has some very intricate behaviour: It cares about what kind of operand it was given, primitive vs user-defined. It usually doesn't matter, but our model detects its operand type and acts accordingly. In addition, our translation code inserts the cover only when </a:t>
            </a:r>
            <a:r>
              <a:rPr lang="en-GB" i="1" dirty="0"/>
              <a:t>Each </a:t>
            </a:r>
            <a:r>
              <a:rPr lang="en-GB" dirty="0"/>
              <a:t>is used with a user-defined function.</a:t>
            </a:r>
          </a:p>
        </p:txBody>
      </p:sp>
      <p:sp>
        <p:nvSpPr>
          <p:cNvPr id="4" name="Slide Number Placeholder 3"/>
          <p:cNvSpPr>
            <a:spLocks noGrp="1"/>
          </p:cNvSpPr>
          <p:nvPr>
            <p:ph type="sldNum" sz="quarter" idx="5"/>
          </p:nvPr>
        </p:nvSpPr>
        <p:spPr/>
        <p:txBody>
          <a:bodyPr/>
          <a:lstStyle/>
          <a:p>
            <a:fld id="{4320660A-27FD-4528-AE7F-EC6080404EEB}" type="slidenum">
              <a:rPr lang="en-GB" smtClean="0"/>
              <a:pPr/>
              <a:t>31</a:t>
            </a:fld>
            <a:endParaRPr lang="en-GB" dirty="0"/>
          </a:p>
        </p:txBody>
      </p:sp>
    </p:spTree>
    <p:extLst>
      <p:ext uri="{BB962C8B-B14F-4D97-AF65-F5344CB8AC3E}">
        <p14:creationId xmlns:p14="http://schemas.microsoft.com/office/powerpoint/2010/main" val="343174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53E2-46D0-0D28-79C1-2C24EF063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E0105-B3FF-FB0A-99A6-76DC7480B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32B19-17CA-E1FD-B606-B9579F428115}"/>
              </a:ext>
            </a:extLst>
          </p:cNvPr>
          <p:cNvSpPr>
            <a:spLocks noGrp="1"/>
          </p:cNvSpPr>
          <p:nvPr>
            <p:ph type="body" idx="1"/>
          </p:nvPr>
        </p:nvSpPr>
        <p:spPr/>
        <p:txBody>
          <a:bodyPr/>
          <a:lstStyle/>
          <a:p>
            <a:pPr rtl="0"/>
            <a:r>
              <a:rPr lang="en-GB" dirty="0"/>
              <a:t>Let's look at a few examples so you can see the kinds of things we handle and the capabilities of our system. First, a simple one that doesn't involve a model, just a re-phrasing.</a:t>
            </a:r>
          </a:p>
        </p:txBody>
      </p:sp>
      <p:sp>
        <p:nvSpPr>
          <p:cNvPr id="4" name="Slide Number Placeholder 3">
            <a:extLst>
              <a:ext uri="{FF2B5EF4-FFF2-40B4-BE49-F238E27FC236}">
                <a16:creationId xmlns:a16="http://schemas.microsoft.com/office/drawing/2014/main" id="{02E42A14-C7FD-3A9C-1B90-3E490CB37E0A}"/>
              </a:ext>
            </a:extLst>
          </p:cNvPr>
          <p:cNvSpPr>
            <a:spLocks noGrp="1"/>
          </p:cNvSpPr>
          <p:nvPr>
            <p:ph type="sldNum" sz="quarter" idx="5"/>
          </p:nvPr>
        </p:nvSpPr>
        <p:spPr/>
        <p:txBody>
          <a:bodyPr/>
          <a:lstStyle/>
          <a:p>
            <a:fld id="{4320660A-27FD-4528-AE7F-EC6080404EEB}" type="slidenum">
              <a:rPr lang="en-GB" smtClean="0"/>
              <a:pPr/>
              <a:t>32</a:t>
            </a:fld>
            <a:endParaRPr lang="en-GB" dirty="0"/>
          </a:p>
        </p:txBody>
      </p:sp>
    </p:spTree>
    <p:extLst>
      <p:ext uri="{BB962C8B-B14F-4D97-AF65-F5344CB8AC3E}">
        <p14:creationId xmlns:p14="http://schemas.microsoft.com/office/powerpoint/2010/main" val="1400760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60" y="1688053"/>
            <a:ext cx="5073517" cy="1767394"/>
          </a:xfrm>
          <a:prstGeom prst="rect">
            <a:avLst/>
          </a:prstGeom>
        </p:spPr>
        <p:txBody>
          <a:bodyPr anchor="ctr" anchorCtr="0">
            <a:noAutofit/>
          </a:bodyPr>
          <a:lstStyle>
            <a:lvl1pPr algn="l">
              <a:lnSpc>
                <a:spcPct val="100000"/>
              </a:lnSpc>
              <a:defRPr sz="3600" b="0">
                <a:solidFill>
                  <a:srgbClr val="3B475E"/>
                </a:solidFill>
                <a:latin typeface="Sarabun" panose="00000500000000000000" pitchFamily="2" charset="-34"/>
              </a:defRPr>
            </a:lvl1pPr>
          </a:lstStyle>
          <a:p>
            <a:r>
              <a:rPr lang="en-US" dirty="0"/>
              <a:t>Title</a:t>
            </a:r>
            <a:endParaRPr lang="en-GB" dirty="0"/>
          </a:p>
        </p:txBody>
      </p:sp>
      <p:sp>
        <p:nvSpPr>
          <p:cNvPr id="9" name="Text Placeholder 8"/>
          <p:cNvSpPr>
            <a:spLocks noGrp="1"/>
          </p:cNvSpPr>
          <p:nvPr>
            <p:ph type="body" sz="quarter" idx="10" hasCustomPrompt="1"/>
          </p:nvPr>
        </p:nvSpPr>
        <p:spPr>
          <a:xfrm>
            <a:off x="445061" y="3741620"/>
            <a:ext cx="5073516" cy="1024109"/>
          </a:xfrm>
        </p:spPr>
        <p:txBody>
          <a:bodyPr anchor="t" anchorCtr="0">
            <a:noAutofit/>
          </a:bodyPr>
          <a:lstStyle>
            <a:lvl1pPr marL="0" indent="0" algn="l">
              <a:lnSpc>
                <a:spcPct val="100000"/>
              </a:lnSpc>
              <a:buNone/>
              <a:defRPr sz="2400" i="1" baseline="0">
                <a:solidFill>
                  <a:srgbClr val="3B475E"/>
                </a:solidFill>
                <a:latin typeface="Sarabun" panose="00000500000000000000" pitchFamily="2" charset="-34"/>
              </a:defRPr>
            </a:lvl1pPr>
          </a:lstStyle>
          <a:p>
            <a:pPr lvl="0"/>
            <a:r>
              <a:rPr lang="en-US" dirty="0"/>
              <a:t>Presenter</a:t>
            </a:r>
          </a:p>
        </p:txBody>
      </p:sp>
      <p:sp useBgFill="1">
        <p:nvSpPr>
          <p:cNvPr id="3" name="Rounded Rectangle 2"/>
          <p:cNvSpPr/>
          <p:nvPr userDrawn="1"/>
        </p:nvSpPr>
        <p:spPr>
          <a:xfrm>
            <a:off x="8616917" y="51470"/>
            <a:ext cx="405045" cy="270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rabun" panose="00000500000000000000" pitchFamily="2" charset="-34"/>
            </a:endParaRPr>
          </a:p>
        </p:txBody>
      </p:sp>
      <p:sp>
        <p:nvSpPr>
          <p:cNvPr id="18" name="TextBox 17">
            <a:extLst>
              <a:ext uri="{FF2B5EF4-FFF2-40B4-BE49-F238E27FC236}">
                <a16:creationId xmlns:a16="http://schemas.microsoft.com/office/drawing/2014/main" id="{277D23D1-AF63-47CC-9FB3-B0A40D0C69CF}"/>
              </a:ext>
            </a:extLst>
          </p:cNvPr>
          <p:cNvSpPr txBox="1"/>
          <p:nvPr userDrawn="1"/>
        </p:nvSpPr>
        <p:spPr>
          <a:xfrm>
            <a:off x="445060" y="1127023"/>
            <a:ext cx="5073517" cy="338554"/>
          </a:xfrm>
          <a:prstGeom prst="rect">
            <a:avLst/>
          </a:prstGeom>
          <a:noFill/>
        </p:spPr>
        <p:txBody>
          <a:bodyPr wrap="square" rtlCol="0">
            <a:spAutoFit/>
          </a:bodyPr>
          <a:lstStyle/>
          <a:p>
            <a:pPr algn="l"/>
            <a:r>
              <a:rPr lang="en-GB" sz="1600" kern="700" spc="-20" baseline="0" dirty="0">
                <a:solidFill>
                  <a:srgbClr val="3B475E"/>
                </a:solidFill>
                <a:latin typeface="Sarabun" panose="00000500000000000000" pitchFamily="2" charset="-34"/>
              </a:rPr>
              <a:t>Dyalog North America Meetup, 7 April 2025</a:t>
            </a:r>
          </a:p>
        </p:txBody>
      </p:sp>
      <p:pic>
        <p:nvPicPr>
          <p:cNvPr id="4" name="Picture 3">
            <a:extLst>
              <a:ext uri="{FF2B5EF4-FFF2-40B4-BE49-F238E27FC236}">
                <a16:creationId xmlns:a16="http://schemas.microsoft.com/office/drawing/2014/main" id="{91A7F93E-0AC9-4994-C087-EC47479093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2392" y="700311"/>
            <a:ext cx="1414230" cy="336489"/>
          </a:xfrm>
          <a:prstGeom prst="rect">
            <a:avLst/>
          </a:prstGeom>
        </p:spPr>
      </p:pic>
      <p:sp>
        <p:nvSpPr>
          <p:cNvPr id="10" name="Media Placeholder 3">
            <a:extLst>
              <a:ext uri="{FF2B5EF4-FFF2-40B4-BE49-F238E27FC236}">
                <a16:creationId xmlns:a16="http://schemas.microsoft.com/office/drawing/2014/main" id="{A8C42A55-8D9A-E8BD-8457-92C7015F8BD3}"/>
              </a:ext>
            </a:extLst>
          </p:cNvPr>
          <p:cNvSpPr>
            <a:spLocks noGrp="1"/>
          </p:cNvSpPr>
          <p:nvPr>
            <p:ph type="media" sz="quarter" idx="11" hasCustomPrompt="1"/>
          </p:nvPr>
        </p:nvSpPr>
        <p:spPr>
          <a:xfrm>
            <a:off x="7531200" y="0"/>
            <a:ext cx="1612800" cy="1036800"/>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294737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6723925" y="1264925"/>
            <a:ext cx="2127975" cy="3242039"/>
          </a:xfrm>
        </p:spPr>
        <p:txBody>
          <a:bodyPr>
            <a:normAutofit/>
          </a:bodyPr>
          <a:lstStyle>
            <a:lvl1pPr marL="0" indent="0">
              <a:lnSpc>
                <a:spcPct val="100000"/>
              </a:lnSpc>
              <a:spcBef>
                <a:spcPts val="0"/>
              </a:spcBef>
              <a:buFont typeface="Arial" panose="020B0604020202020204" pitchFamily="34" charset="0"/>
              <a:buNone/>
              <a:defRPr sz="1800"/>
            </a:lvl1pPr>
            <a:lvl2pPr marL="717550" indent="-355600">
              <a:buSzPct val="60000"/>
              <a:buFont typeface="Courier New" panose="02070309020205020404" pitchFamily="49" charset="0"/>
              <a:buChar char="o"/>
              <a:defRPr/>
            </a:lvl2pPr>
            <a:lvl3pPr marL="1079500" indent="-361950">
              <a:buFont typeface="Wingdings" panose="05000000000000000000" pitchFamily="2" charset="2"/>
              <a:buChar char="§"/>
              <a:defRPr/>
            </a:lvl3pPr>
            <a:lvl4pPr marL="1433513" indent="-354013">
              <a:buFont typeface="Calibri" panose="020F0502020204030204" pitchFamily="34" charset="0"/>
              <a:buChar char="–"/>
              <a:defRPr/>
            </a:lvl4pPr>
          </a:lstStyle>
          <a:p>
            <a:r>
              <a:rPr lang="da-DK" dirty="0"/>
              <a:t>Space here </a:t>
            </a:r>
            <a:br>
              <a:rPr lang="da-DK" dirty="0"/>
            </a:br>
            <a:r>
              <a:rPr lang="da-DK" dirty="0"/>
              <a:t>for code </a:t>
            </a:r>
            <a:r>
              <a:rPr lang="da-DK" dirty="0">
                <a:latin typeface="APL385 Unicode" panose="020B0709000202000203" pitchFamily="49" charset="0"/>
              </a:rPr>
              <a:t>{⍺×⍵}</a:t>
            </a:r>
            <a:br>
              <a:rPr lang="da-DK" dirty="0"/>
            </a:br>
            <a:r>
              <a:rPr lang="da-DK" dirty="0"/>
              <a:t>pictures</a:t>
            </a:r>
            <a:br>
              <a:rPr lang="da-DK" dirty="0"/>
            </a:br>
            <a:r>
              <a:rPr lang="da-DK" dirty="0"/>
              <a:t>etc.</a:t>
            </a:r>
          </a:p>
        </p:txBody>
      </p:sp>
      <p:sp>
        <p:nvSpPr>
          <p:cNvPr id="6" name="Text Placeholder 2">
            <a:extLst>
              <a:ext uri="{FF2B5EF4-FFF2-40B4-BE49-F238E27FC236}">
                <a16:creationId xmlns:a16="http://schemas.microsoft.com/office/drawing/2014/main" id="{56DBA27B-8304-4CFA-81F2-07D6954C9B4F}"/>
              </a:ext>
            </a:extLst>
          </p:cNvPr>
          <p:cNvSpPr>
            <a:spLocks noGrp="1"/>
          </p:cNvSpPr>
          <p:nvPr>
            <p:ph idx="1"/>
          </p:nvPr>
        </p:nvSpPr>
        <p:spPr>
          <a:xfrm>
            <a:off x="323527" y="1264925"/>
            <a:ext cx="6092513" cy="3242040"/>
          </a:xfrm>
          <a:prstGeom prst="rect">
            <a:avLst/>
          </a:prstGeom>
        </p:spPr>
        <p:txBody>
          <a:bodyPr vert="horz" lIns="91440" tIns="45720" rIns="91440" bIns="45720" rtlCol="0">
            <a:normAutofit/>
          </a:bodyPr>
          <a:lstStyle>
            <a:lvl1pPr>
              <a:spcBef>
                <a:spcPts val="0"/>
              </a:spcBef>
              <a:buClr>
                <a:srgbClr val="FF6600"/>
              </a:buClr>
              <a:defRPr/>
            </a:lvl1pPr>
            <a:lvl2pPr>
              <a:spcBef>
                <a:spcPts val="0"/>
              </a:spcBef>
              <a:buClr>
                <a:srgbClr val="FF6600"/>
              </a:buClr>
              <a:defRPr/>
            </a:lvl2pPr>
            <a:lvl3pPr>
              <a:spcBef>
                <a:spcPts val="0"/>
              </a:spcBef>
              <a:buClr>
                <a:srgbClr val="FF6600"/>
              </a:buClr>
              <a:defRPr/>
            </a:lvl3pPr>
            <a:lvl4pPr>
              <a:spcBef>
                <a:spcPts val="0"/>
              </a:spcBef>
              <a:buClr>
                <a:srgbClr val="FFA336"/>
              </a:buClr>
              <a:defRPr/>
            </a:lvl4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28F4D49-482B-40A2-86AF-43C7452AA67C}"/>
              </a:ext>
            </a:extLst>
          </p:cNvPr>
          <p:cNvSpPr>
            <a:spLocks noGrp="1"/>
          </p:cNvSpPr>
          <p:nvPr>
            <p:ph type="title"/>
          </p:nvPr>
        </p:nvSpPr>
        <p:spPr>
          <a:xfrm>
            <a:off x="323528" y="267657"/>
            <a:ext cx="7044681"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4" name="Media Placeholder 3">
            <a:extLst>
              <a:ext uri="{FF2B5EF4-FFF2-40B4-BE49-F238E27FC236}">
                <a16:creationId xmlns:a16="http://schemas.microsoft.com/office/drawing/2014/main" id="{854F5EF3-F1DB-2A73-B2A5-9024026CD504}"/>
              </a:ext>
            </a:extLst>
          </p:cNvPr>
          <p:cNvSpPr>
            <a:spLocks noGrp="1"/>
          </p:cNvSpPr>
          <p:nvPr>
            <p:ph type="media" sz="quarter" idx="11" hasCustomPrompt="1"/>
          </p:nvPr>
        </p:nvSpPr>
        <p:spPr>
          <a:xfrm>
            <a:off x="7531200" y="0"/>
            <a:ext cx="1612800" cy="1036800"/>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23183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E1C07FA-679D-46C0-86F7-8D17779A014C}"/>
              </a:ext>
            </a:extLst>
          </p:cNvPr>
          <p:cNvSpPr>
            <a:spLocks noGrp="1"/>
          </p:cNvSpPr>
          <p:nvPr>
            <p:ph idx="1"/>
          </p:nvPr>
        </p:nvSpPr>
        <p:spPr>
          <a:xfrm>
            <a:off x="323527" y="1264925"/>
            <a:ext cx="4104000"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64BF5B9E-EBC4-409F-984B-6D47D81EDF48}"/>
              </a:ext>
            </a:extLst>
          </p:cNvPr>
          <p:cNvSpPr>
            <a:spLocks noGrp="1"/>
          </p:cNvSpPr>
          <p:nvPr>
            <p:ph idx="10"/>
          </p:nvPr>
        </p:nvSpPr>
        <p:spPr>
          <a:xfrm>
            <a:off x="4747260" y="1264925"/>
            <a:ext cx="4104641"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a:extLst>
              <a:ext uri="{FF2B5EF4-FFF2-40B4-BE49-F238E27FC236}">
                <a16:creationId xmlns:a16="http://schemas.microsoft.com/office/drawing/2014/main" id="{1378A4D6-E4A6-4021-9A3E-CD1962CFECD1}"/>
              </a:ext>
            </a:extLst>
          </p:cNvPr>
          <p:cNvSpPr>
            <a:spLocks noGrp="1"/>
          </p:cNvSpPr>
          <p:nvPr>
            <p:ph type="title"/>
          </p:nvPr>
        </p:nvSpPr>
        <p:spPr>
          <a:xfrm>
            <a:off x="323528" y="267657"/>
            <a:ext cx="7005527"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2" name="Media Placeholder 3">
            <a:extLst>
              <a:ext uri="{FF2B5EF4-FFF2-40B4-BE49-F238E27FC236}">
                <a16:creationId xmlns:a16="http://schemas.microsoft.com/office/drawing/2014/main" id="{4369DE39-329B-749B-A7A3-A4E619570652}"/>
              </a:ext>
            </a:extLst>
          </p:cNvPr>
          <p:cNvSpPr>
            <a:spLocks noGrp="1"/>
          </p:cNvSpPr>
          <p:nvPr>
            <p:ph type="media" sz="quarter" idx="11" hasCustomPrompt="1"/>
          </p:nvPr>
        </p:nvSpPr>
        <p:spPr>
          <a:xfrm>
            <a:off x="7531200" y="0"/>
            <a:ext cx="1612800" cy="1036800"/>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141432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C4900D4-E042-4F52-A837-0B504DD6A4AA}"/>
              </a:ext>
            </a:extLst>
          </p:cNvPr>
          <p:cNvSpPr>
            <a:spLocks noGrp="1"/>
          </p:cNvSpPr>
          <p:nvPr>
            <p:ph type="title"/>
          </p:nvPr>
        </p:nvSpPr>
        <p:spPr>
          <a:xfrm>
            <a:off x="323528" y="267657"/>
            <a:ext cx="7005527"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2" name="Media Placeholder 3">
            <a:extLst>
              <a:ext uri="{FF2B5EF4-FFF2-40B4-BE49-F238E27FC236}">
                <a16:creationId xmlns:a16="http://schemas.microsoft.com/office/drawing/2014/main" id="{1C93D6E0-C7DD-6C1D-3A8B-F53AA3C9E5EE}"/>
              </a:ext>
            </a:extLst>
          </p:cNvPr>
          <p:cNvSpPr>
            <a:spLocks noGrp="1"/>
          </p:cNvSpPr>
          <p:nvPr>
            <p:ph type="media" sz="quarter" idx="11" hasCustomPrompt="1"/>
          </p:nvPr>
        </p:nvSpPr>
        <p:spPr>
          <a:xfrm>
            <a:off x="7531200" y="0"/>
            <a:ext cx="1612800" cy="1036800"/>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422647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Media Placeholder 3">
            <a:extLst>
              <a:ext uri="{FF2B5EF4-FFF2-40B4-BE49-F238E27FC236}">
                <a16:creationId xmlns:a16="http://schemas.microsoft.com/office/drawing/2014/main" id="{22492172-4A07-CFD7-8D10-0463DBD22D00}"/>
              </a:ext>
            </a:extLst>
          </p:cNvPr>
          <p:cNvSpPr>
            <a:spLocks noGrp="1"/>
          </p:cNvSpPr>
          <p:nvPr>
            <p:ph type="media" sz="quarter" idx="11" hasCustomPrompt="1"/>
          </p:nvPr>
        </p:nvSpPr>
        <p:spPr>
          <a:xfrm>
            <a:off x="7531200" y="0"/>
            <a:ext cx="1612800" cy="1036800"/>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14476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6723925" y="1264925"/>
            <a:ext cx="2127975" cy="3242039"/>
          </a:xfrm>
        </p:spPr>
        <p:txBody>
          <a:bodyPr>
            <a:normAutofit/>
          </a:bodyPr>
          <a:lstStyle>
            <a:lvl1pPr marL="0" indent="0">
              <a:lnSpc>
                <a:spcPct val="100000"/>
              </a:lnSpc>
              <a:spcBef>
                <a:spcPts val="0"/>
              </a:spcBef>
              <a:buFont typeface="Arial" panose="020B0604020202020204" pitchFamily="34" charset="0"/>
              <a:buNone/>
              <a:defRPr sz="1800"/>
            </a:lvl1pPr>
            <a:lvl2pPr marL="717550" indent="-355600">
              <a:buSzPct val="60000"/>
              <a:buFont typeface="Courier New" panose="02070309020205020404" pitchFamily="49" charset="0"/>
              <a:buChar char="o"/>
              <a:defRPr/>
            </a:lvl2pPr>
            <a:lvl3pPr marL="1079500" indent="-361950">
              <a:buFont typeface="Wingdings" panose="05000000000000000000" pitchFamily="2" charset="2"/>
              <a:buChar char="§"/>
              <a:defRPr/>
            </a:lvl3pPr>
            <a:lvl4pPr marL="1433513" indent="-354013">
              <a:buFont typeface="Calibri" panose="020F0502020204030204" pitchFamily="34" charset="0"/>
              <a:buChar char="–"/>
              <a:defRPr/>
            </a:lvl4pPr>
          </a:lstStyle>
          <a:p>
            <a:r>
              <a:rPr lang="da-DK" dirty="0"/>
              <a:t>Space here </a:t>
            </a:r>
            <a:br>
              <a:rPr lang="da-DK" dirty="0"/>
            </a:br>
            <a:r>
              <a:rPr lang="da-DK" dirty="0"/>
              <a:t>for code </a:t>
            </a:r>
            <a:r>
              <a:rPr lang="da-DK" dirty="0">
                <a:latin typeface="APL385 Unicode" panose="020B0709000202000203" pitchFamily="49" charset="0"/>
              </a:rPr>
              <a:t>{⍺×⍵}</a:t>
            </a:r>
            <a:br>
              <a:rPr lang="da-DK" dirty="0"/>
            </a:br>
            <a:r>
              <a:rPr lang="da-DK" dirty="0"/>
              <a:t>pictures</a:t>
            </a:r>
            <a:br>
              <a:rPr lang="da-DK" dirty="0"/>
            </a:br>
            <a:r>
              <a:rPr lang="da-DK" dirty="0"/>
              <a:t>etc.</a:t>
            </a:r>
          </a:p>
        </p:txBody>
      </p:sp>
      <p:sp>
        <p:nvSpPr>
          <p:cNvPr id="6" name="Text Placeholder 2">
            <a:extLst>
              <a:ext uri="{FF2B5EF4-FFF2-40B4-BE49-F238E27FC236}">
                <a16:creationId xmlns:a16="http://schemas.microsoft.com/office/drawing/2014/main" id="{56DBA27B-8304-4CFA-81F2-07D6954C9B4F}"/>
              </a:ext>
            </a:extLst>
          </p:cNvPr>
          <p:cNvSpPr>
            <a:spLocks noGrp="1"/>
          </p:cNvSpPr>
          <p:nvPr>
            <p:ph idx="1"/>
          </p:nvPr>
        </p:nvSpPr>
        <p:spPr>
          <a:xfrm>
            <a:off x="323527" y="1264925"/>
            <a:ext cx="6092513" cy="3242040"/>
          </a:xfrm>
          <a:prstGeom prst="rect">
            <a:avLst/>
          </a:prstGeom>
        </p:spPr>
        <p:txBody>
          <a:bodyPr vert="horz" lIns="91440" tIns="45720" rIns="91440" bIns="45720" rtlCol="0">
            <a:normAutofit/>
          </a:bodyPr>
          <a:lstStyle>
            <a:lvl1pPr>
              <a:spcBef>
                <a:spcPts val="0"/>
              </a:spcBef>
              <a:buClr>
                <a:srgbClr val="FFA336"/>
              </a:buClr>
              <a:defRPr/>
            </a:lvl1pPr>
            <a:lvl2pPr>
              <a:spcBef>
                <a:spcPts val="0"/>
              </a:spcBef>
              <a:buClr>
                <a:srgbClr val="FFA336"/>
              </a:buClr>
              <a:defRPr/>
            </a:lvl2pPr>
            <a:lvl3pPr>
              <a:spcBef>
                <a:spcPts val="0"/>
              </a:spcBef>
              <a:buClr>
                <a:srgbClr val="FFA336"/>
              </a:buClr>
              <a:defRPr/>
            </a:lvl3pPr>
            <a:lvl4pPr>
              <a:spcBef>
                <a:spcPts val="0"/>
              </a:spcBef>
              <a:buClr>
                <a:srgbClr val="FFA336"/>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6">
            <a:extLst>
              <a:ext uri="{FF2B5EF4-FFF2-40B4-BE49-F238E27FC236}">
                <a16:creationId xmlns:a16="http://schemas.microsoft.com/office/drawing/2014/main" id="{63CC7BCE-4ADF-4981-A51C-337EB4EACDFD}"/>
              </a:ext>
            </a:extLst>
          </p:cNvPr>
          <p:cNvSpPr>
            <a:spLocks noGrp="1" noChangeAspect="1"/>
          </p:cNvSpPr>
          <p:nvPr>
            <p:ph sz="quarter" idx="12" hasCustomPrompt="1"/>
          </p:nvPr>
        </p:nvSpPr>
        <p:spPr>
          <a:xfrm>
            <a:off x="7533024" y="0"/>
            <a:ext cx="1610976" cy="1036319"/>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
        <p:nvSpPr>
          <p:cNvPr id="8" name="Title Placeholder 1">
            <a:extLst>
              <a:ext uri="{FF2B5EF4-FFF2-40B4-BE49-F238E27FC236}">
                <a16:creationId xmlns:a16="http://schemas.microsoft.com/office/drawing/2014/main" id="{228F4D49-482B-40A2-86AF-43C7452AA67C}"/>
              </a:ext>
            </a:extLst>
          </p:cNvPr>
          <p:cNvSpPr>
            <a:spLocks noGrp="1"/>
          </p:cNvSpPr>
          <p:nvPr>
            <p:ph type="title"/>
          </p:nvPr>
        </p:nvSpPr>
        <p:spPr>
          <a:xfrm>
            <a:off x="323528" y="267657"/>
            <a:ext cx="7005527"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44562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ADD9B8E7-D289-52C5-BF85-DF39F0452610}"/>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Tree>
    <p:extLst>
      <p:ext uri="{BB962C8B-B14F-4D97-AF65-F5344CB8AC3E}">
        <p14:creationId xmlns:p14="http://schemas.microsoft.com/office/powerpoint/2010/main" val="137374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267657"/>
            <a:ext cx="7005527"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23527" y="1264925"/>
            <a:ext cx="8528373" cy="32420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79B4391E-A2CA-4E7C-B5A9-A31CF000D3E5}"/>
              </a:ext>
            </a:extLst>
          </p:cNvPr>
          <p:cNvSpPr txBox="1">
            <a:spLocks/>
          </p:cNvSpPr>
          <p:nvPr userDrawn="1"/>
        </p:nvSpPr>
        <p:spPr>
          <a:xfrm>
            <a:off x="710852" y="4745354"/>
            <a:ext cx="7066640" cy="398145"/>
          </a:xfrm>
          <a:prstGeom prst="rect">
            <a:avLst/>
          </a:prstGeom>
        </p:spPr>
        <p:txBody>
          <a:bodyPr anchor="ctr">
            <a:normAutofit/>
          </a:bodyPr>
          <a:lstStyle>
            <a:lvl1pPr marL="0" indent="0" algn="l" defTabSz="914400" rtl="0" eaLnBrk="1" latinLnBrk="0" hangingPunct="1">
              <a:lnSpc>
                <a:spcPct val="80000"/>
              </a:lnSpc>
              <a:spcBef>
                <a:spcPts val="400"/>
              </a:spcBef>
              <a:buClr>
                <a:srgbClr val="FF9421"/>
              </a:buClr>
              <a:buFont typeface="Arial" panose="020B0604020202020204" pitchFamily="34" charset="0"/>
              <a:buNone/>
              <a:defRPr sz="1800" kern="1200">
                <a:solidFill>
                  <a:schemeClr val="bg1"/>
                </a:solidFill>
                <a:latin typeface="+mn-lt"/>
                <a:ea typeface="+mn-ea"/>
                <a:cs typeface="+mn-cs"/>
              </a:defRPr>
            </a:lvl1pPr>
            <a:lvl2pPr marL="717550" indent="-355600" algn="l" defTabSz="914400" rtl="0" eaLnBrk="1" latinLnBrk="0" hangingPunct="1">
              <a:lnSpc>
                <a:spcPct val="80000"/>
              </a:lnSpc>
              <a:spcBef>
                <a:spcPts val="400"/>
              </a:spcBef>
              <a:buClr>
                <a:srgbClr val="FF9421"/>
              </a:buClr>
              <a:buSzPct val="60000"/>
              <a:buFont typeface="Courier New" panose="02070309020205020404" pitchFamily="49" charset="0"/>
              <a:buChar char="o"/>
              <a:defRPr sz="2400" kern="1200">
                <a:solidFill>
                  <a:schemeClr val="bg1"/>
                </a:solidFill>
                <a:latin typeface="+mn-lt"/>
                <a:ea typeface="+mn-ea"/>
                <a:cs typeface="+mn-cs"/>
              </a:defRPr>
            </a:lvl2pPr>
            <a:lvl3pPr marL="1079500" indent="-361950" algn="l" defTabSz="914400" rtl="0" eaLnBrk="1" latinLnBrk="0" hangingPunct="1">
              <a:lnSpc>
                <a:spcPct val="80000"/>
              </a:lnSpc>
              <a:spcBef>
                <a:spcPts val="400"/>
              </a:spcBef>
              <a:buClr>
                <a:srgbClr val="FF9421"/>
              </a:buClr>
              <a:buSzPct val="75000"/>
              <a:buFont typeface="Wingdings" panose="05000000000000000000" pitchFamily="2" charset="2"/>
              <a:buChar char="§"/>
              <a:defRPr sz="2000" kern="1200">
                <a:solidFill>
                  <a:schemeClr val="bg1"/>
                </a:solidFill>
                <a:latin typeface="+mn-lt"/>
                <a:ea typeface="+mn-ea"/>
                <a:cs typeface="+mn-cs"/>
              </a:defRPr>
            </a:lvl3pPr>
            <a:lvl4pPr marL="1433513" indent="-354013" algn="l" defTabSz="914400" rtl="0" eaLnBrk="1" latinLnBrk="0" hangingPunct="1">
              <a:lnSpc>
                <a:spcPct val="80000"/>
              </a:lnSpc>
              <a:spcBef>
                <a:spcPts val="400"/>
              </a:spcBef>
              <a:buClr>
                <a:srgbClr val="FF9421"/>
              </a:buClr>
              <a:buFont typeface="Calibri" panose="020F0502020204030204" pitchFamily="34" charset="0"/>
              <a:buChar char="–"/>
              <a:defRPr sz="1600" kern="1200">
                <a:solidFill>
                  <a:schemeClr val="bg1"/>
                </a:solidFill>
                <a:latin typeface="+mn-lt"/>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rtl="0">
              <a:spcBef>
                <a:spcPts val="0"/>
              </a:spcBef>
            </a:pPr>
            <a:r>
              <a:rPr lang="en-US" sz="1600" dirty="0">
                <a:solidFill>
                  <a:srgbClr val="282828"/>
                </a:solidFill>
                <a:latin typeface="Sarabun" panose="00000500000000000000" pitchFamily="2" charset="-34"/>
              </a:rPr>
              <a:t>Migration – DYNA 2025</a:t>
            </a:r>
          </a:p>
        </p:txBody>
      </p:sp>
      <p:sp>
        <p:nvSpPr>
          <p:cNvPr id="49" name="Date Placeholder 3"/>
          <p:cNvSpPr txBox="1">
            <a:spLocks/>
          </p:cNvSpPr>
          <p:nvPr userDrawn="1"/>
        </p:nvSpPr>
        <p:spPr>
          <a:xfrm>
            <a:off x="45720" y="4743900"/>
            <a:ext cx="665132" cy="399600"/>
          </a:xfrm>
          <a:prstGeom prst="rect">
            <a:avLst/>
          </a:prstGeom>
        </p:spPr>
        <p:txBody>
          <a:bodyPr vert="horz" lIns="91440" tIns="45720" rIns="91440" bIns="45720" rtlCol="0" anchor="ctr"/>
          <a:lstStyle>
            <a:defPPr>
              <a:defRPr lang="en-US"/>
            </a:defPPr>
            <a:lvl1pPr marL="0" algn="l" defTabSz="914400" rtl="0" eaLnBrk="1" latinLnBrk="0" hangingPunct="1">
              <a:defRPr sz="2000" b="0" kern="1200">
                <a:solidFill>
                  <a:schemeClr val="bg1"/>
                </a:solidFill>
                <a:latin typeface="Klavika Medium" panose="02000603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2EDF88B-1B61-4481-9BD6-D2E23BF0DCD8}" type="slidenum">
              <a:rPr lang="en-GB" sz="1600" smtClean="0">
                <a:solidFill>
                  <a:srgbClr val="FF6600"/>
                </a:solidFill>
                <a:latin typeface="Sarabun" panose="00000500000000000000" pitchFamily="2" charset="-34"/>
              </a:rPr>
              <a:pPr algn="l"/>
              <a:t>‹#›</a:t>
            </a:fld>
            <a:endParaRPr lang="en-GB" sz="1600" dirty="0">
              <a:solidFill>
                <a:srgbClr val="FF6600"/>
              </a:solidFill>
              <a:latin typeface="Sarabun" panose="00000500000000000000" pitchFamily="2" charset="-34"/>
            </a:endParaRPr>
          </a:p>
        </p:txBody>
      </p:sp>
      <p:pic>
        <p:nvPicPr>
          <p:cNvPr id="4" name="Picture 3">
            <a:extLst>
              <a:ext uri="{FF2B5EF4-FFF2-40B4-BE49-F238E27FC236}">
                <a16:creationId xmlns:a16="http://schemas.microsoft.com/office/drawing/2014/main" id="{14920957-0551-8F72-773E-84D867F26A5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90400"/>
          <a:stretch/>
        </p:blipFill>
        <p:spPr>
          <a:xfrm>
            <a:off x="0" y="5097467"/>
            <a:ext cx="9144000" cy="45719"/>
          </a:xfrm>
          <a:prstGeom prst="rect">
            <a:avLst/>
          </a:prstGeom>
        </p:spPr>
      </p:pic>
      <p:pic>
        <p:nvPicPr>
          <p:cNvPr id="8" name="Picture 7" descr="A black and orange triangle&#10;&#10;Description automatically generated">
            <a:extLst>
              <a:ext uri="{FF2B5EF4-FFF2-40B4-BE49-F238E27FC236}">
                <a16:creationId xmlns:a16="http://schemas.microsoft.com/office/drawing/2014/main" id="{4CDAE969-C022-BFB1-C600-8B5FF187EA2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66404" y="4761064"/>
            <a:ext cx="939483" cy="223532"/>
          </a:xfrm>
          <a:prstGeom prst="rect">
            <a:avLst/>
          </a:prstGeom>
        </p:spPr>
      </p:pic>
    </p:spTree>
    <p:extLst>
      <p:ext uri="{BB962C8B-B14F-4D97-AF65-F5344CB8AC3E}">
        <p14:creationId xmlns:p14="http://schemas.microsoft.com/office/powerpoint/2010/main" val="2781740000"/>
      </p:ext>
    </p:extLst>
  </p:cSld>
  <p:clrMap bg1="lt1" tx1="dk1" bg2="lt2" tx2="dk2" accent1="accent1" accent2="accent2" accent3="accent3" accent4="accent4" accent5="accent5" accent6="accent6" hlink="hlink" folHlink="folHlink"/>
  <p:sldLayoutIdLst>
    <p:sldLayoutId id="2147483657" r:id="rId1"/>
    <p:sldLayoutId id="2147483650" r:id="rId2"/>
    <p:sldLayoutId id="2147483652" r:id="rId3"/>
    <p:sldLayoutId id="2147483654" r:id="rId4"/>
    <p:sldLayoutId id="2147483655" r:id="rId5"/>
    <p:sldLayoutId id="2147483658" r:id="rId6"/>
    <p:sldLayoutId id="2147483659" r:id="rId7"/>
  </p:sldLayoutIdLst>
  <p:hf sldNum="0" hdr="0" dt="0"/>
  <p:txStyles>
    <p:titleStyle>
      <a:lvl1pPr algn="l" defTabSz="914400" rtl="0" eaLnBrk="1" latinLnBrk="0" hangingPunct="1">
        <a:spcBef>
          <a:spcPct val="0"/>
        </a:spcBef>
        <a:buNone/>
        <a:defRPr sz="3600" b="0" kern="1200">
          <a:solidFill>
            <a:srgbClr val="3B475E"/>
          </a:solidFill>
          <a:latin typeface="Sarabun" panose="00000500000000000000" pitchFamily="2" charset="-34"/>
          <a:ea typeface="+mj-ea"/>
          <a:cs typeface="Calibri" panose="020F0502020204030204" pitchFamily="34" charset="0"/>
        </a:defRPr>
      </a:lvl1pPr>
    </p:titleStyle>
    <p:bodyStyle>
      <a:lvl1pPr marL="458788" indent="-45878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2400" kern="1200">
          <a:solidFill>
            <a:srgbClr val="3B475E"/>
          </a:solidFill>
          <a:latin typeface="Sarabun" panose="00000500000000000000" pitchFamily="2" charset="-34"/>
          <a:ea typeface="+mn-ea"/>
          <a:cs typeface="+mn-cs"/>
        </a:defRPr>
      </a:lvl1pPr>
      <a:lvl2pPr marL="858838" indent="-40163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lang="en-US" sz="2000" kern="1200" dirty="0" smtClean="0">
          <a:solidFill>
            <a:srgbClr val="3B475E"/>
          </a:solidFill>
          <a:latin typeface="Sarabun" panose="00000500000000000000" pitchFamily="2" charset="-34"/>
          <a:ea typeface="+mn-ea"/>
          <a:cs typeface="+mn-cs"/>
        </a:defRPr>
      </a:lvl2pPr>
      <a:lvl3pPr marL="1257300" indent="-342900"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800" kern="1200">
          <a:solidFill>
            <a:srgbClr val="3B475E"/>
          </a:solidFill>
          <a:latin typeface="Sarabun" panose="00000500000000000000" pitchFamily="2" charset="-34"/>
          <a:ea typeface="+mn-ea"/>
          <a:cs typeface="+mn-cs"/>
        </a:defRPr>
      </a:lvl3pPr>
      <a:lvl4pPr marL="1655763" indent="-284163"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400" kern="1200">
          <a:solidFill>
            <a:srgbClr val="3B475E"/>
          </a:solidFill>
          <a:latin typeface="Sarabun" panose="00000500000000000000" pitchFamily="2" charset="-34"/>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6417-55D0-46BB-0DFF-8D4AA0A716A1}"/>
              </a:ext>
            </a:extLst>
          </p:cNvPr>
          <p:cNvSpPr>
            <a:spLocks noGrp="1"/>
          </p:cNvSpPr>
          <p:nvPr>
            <p:ph type="title"/>
          </p:nvPr>
        </p:nvSpPr>
        <p:spPr>
          <a:xfrm>
            <a:off x="445060" y="1688053"/>
            <a:ext cx="5241637" cy="1767394"/>
          </a:xfrm>
        </p:spPr>
        <p:txBody>
          <a:bodyPr/>
          <a:lstStyle/>
          <a:p>
            <a:r>
              <a:rPr lang="da-DK" dirty="0"/>
              <a:t>Migrations</a:t>
            </a:r>
            <a:endParaRPr lang="en-GB" dirty="0"/>
          </a:p>
        </p:txBody>
      </p:sp>
      <p:sp>
        <p:nvSpPr>
          <p:cNvPr id="3" name="Text Placeholder 2">
            <a:extLst>
              <a:ext uri="{FF2B5EF4-FFF2-40B4-BE49-F238E27FC236}">
                <a16:creationId xmlns:a16="http://schemas.microsoft.com/office/drawing/2014/main" id="{4968C988-130F-A25A-2390-AB59A78D532C}"/>
              </a:ext>
            </a:extLst>
          </p:cNvPr>
          <p:cNvSpPr>
            <a:spLocks noGrp="1"/>
          </p:cNvSpPr>
          <p:nvPr>
            <p:ph type="body" sz="quarter" idx="10"/>
          </p:nvPr>
        </p:nvSpPr>
        <p:spPr/>
        <p:txBody>
          <a:bodyPr/>
          <a:lstStyle/>
          <a:p>
            <a:r>
              <a:rPr lang="da-DK" dirty="0"/>
              <a:t>Morten Kromberg</a:t>
            </a:r>
            <a:br>
              <a:rPr lang="en-GB" dirty="0"/>
            </a:br>
            <a:r>
              <a:rPr lang="en-GB" dirty="0"/>
              <a:t>Davin Church</a:t>
            </a:r>
            <a:endParaRPr lang="da-DK" dirty="0"/>
          </a:p>
        </p:txBody>
      </p:sp>
      <p:sp>
        <p:nvSpPr>
          <p:cNvPr id="4" name="Media Placeholder 3">
            <a:extLst>
              <a:ext uri="{FF2B5EF4-FFF2-40B4-BE49-F238E27FC236}">
                <a16:creationId xmlns:a16="http://schemas.microsoft.com/office/drawing/2014/main" id="{F4559DFF-3665-0E31-55C7-92F3BEB5DA95}"/>
              </a:ext>
            </a:extLst>
          </p:cNvPr>
          <p:cNvSpPr>
            <a:spLocks noGrp="1"/>
          </p:cNvSpPr>
          <p:nvPr>
            <p:ph type="media" sz="quarter" idx="11"/>
          </p:nvPr>
        </p:nvSpPr>
        <p:spPr/>
        <p:txBody>
          <a:bodyPr/>
          <a:lstStyle/>
          <a:p>
            <a:endParaRPr lang="en-GB"/>
          </a:p>
        </p:txBody>
      </p:sp>
    </p:spTree>
    <p:extLst>
      <p:ext uri="{BB962C8B-B14F-4D97-AF65-F5344CB8AC3E}">
        <p14:creationId xmlns:p14="http://schemas.microsoft.com/office/powerpoint/2010/main" val="54888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DBED6-1054-7799-32E3-E7F78FD961F5}"/>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BD85C31A-DAF4-0DDA-12F8-B29CA2E11983}"/>
              </a:ext>
            </a:extLst>
          </p:cNvPr>
          <p:cNvSpPr>
            <a:spLocks noGrp="1"/>
          </p:cNvSpPr>
          <p:nvPr>
            <p:ph idx="1"/>
          </p:nvPr>
        </p:nvSpPr>
        <p:spPr/>
        <p:txBody>
          <a:bodyPr/>
          <a:lstStyle/>
          <a:p>
            <a:endParaRPr lang="LID4096"/>
          </a:p>
        </p:txBody>
      </p:sp>
      <p:sp>
        <p:nvSpPr>
          <p:cNvPr id="4" name="Content Placeholder 3">
            <a:extLst>
              <a:ext uri="{FF2B5EF4-FFF2-40B4-BE49-F238E27FC236}">
                <a16:creationId xmlns:a16="http://schemas.microsoft.com/office/drawing/2014/main" id="{EA948128-4672-BE74-40A3-6B1199332A94}"/>
              </a:ext>
            </a:extLst>
          </p:cNvPr>
          <p:cNvSpPr>
            <a:spLocks noGrp="1"/>
          </p:cNvSpPr>
          <p:nvPr>
            <p:ph sz="quarter" idx="12"/>
          </p:nvPr>
        </p:nvSpPr>
        <p:spPr/>
        <p:txBody>
          <a:bodyPr/>
          <a:lstStyle/>
          <a:p>
            <a:endParaRPr lang="LID4096"/>
          </a:p>
        </p:txBody>
      </p:sp>
      <p:sp>
        <p:nvSpPr>
          <p:cNvPr id="5" name="Title 4">
            <a:extLst>
              <a:ext uri="{FF2B5EF4-FFF2-40B4-BE49-F238E27FC236}">
                <a16:creationId xmlns:a16="http://schemas.microsoft.com/office/drawing/2014/main" id="{2529AD5F-7F77-794B-7DA4-EA95638A4BBA}"/>
              </a:ext>
            </a:extLst>
          </p:cNvPr>
          <p:cNvSpPr>
            <a:spLocks noGrp="1"/>
          </p:cNvSpPr>
          <p:nvPr>
            <p:ph type="title"/>
          </p:nvPr>
        </p:nvSpPr>
        <p:spPr/>
        <p:txBody>
          <a:bodyPr/>
          <a:lstStyle/>
          <a:p>
            <a:endParaRPr lang="LID4096"/>
          </a:p>
        </p:txBody>
      </p:sp>
      <p:pic>
        <p:nvPicPr>
          <p:cNvPr id="7" name="Picture 6">
            <a:extLst>
              <a:ext uri="{FF2B5EF4-FFF2-40B4-BE49-F238E27FC236}">
                <a16:creationId xmlns:a16="http://schemas.microsoft.com/office/drawing/2014/main" id="{AD6A9AD0-E746-8002-FC03-7D637D5F00DA}"/>
              </a:ext>
            </a:extLst>
          </p:cNvPr>
          <p:cNvPicPr>
            <a:picLocks noChangeAspect="1"/>
          </p:cNvPicPr>
          <p:nvPr/>
        </p:nvPicPr>
        <p:blipFill>
          <a:blip r:embed="rId2"/>
          <a:stretch>
            <a:fillRect/>
          </a:stretch>
        </p:blipFill>
        <p:spPr>
          <a:xfrm>
            <a:off x="1347716" y="0"/>
            <a:ext cx="6448567" cy="5143500"/>
          </a:xfrm>
          <a:prstGeom prst="rect">
            <a:avLst/>
          </a:prstGeom>
        </p:spPr>
      </p:pic>
    </p:spTree>
    <p:extLst>
      <p:ext uri="{BB962C8B-B14F-4D97-AF65-F5344CB8AC3E}">
        <p14:creationId xmlns:p14="http://schemas.microsoft.com/office/powerpoint/2010/main" val="2029916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69685A-3474-C1CD-E6BD-F9BEFFA97B31}"/>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3973BB2D-D8B4-AEEA-9FD7-C291BE6FCF31}"/>
              </a:ext>
            </a:extLst>
          </p:cNvPr>
          <p:cNvSpPr>
            <a:spLocks noGrp="1"/>
          </p:cNvSpPr>
          <p:nvPr>
            <p:ph idx="1"/>
          </p:nvPr>
        </p:nvSpPr>
        <p:spPr/>
        <p:txBody>
          <a:bodyPr/>
          <a:lstStyle/>
          <a:p>
            <a:endParaRPr lang="LID4096"/>
          </a:p>
        </p:txBody>
      </p:sp>
      <p:sp>
        <p:nvSpPr>
          <p:cNvPr id="4" name="Content Placeholder 3">
            <a:extLst>
              <a:ext uri="{FF2B5EF4-FFF2-40B4-BE49-F238E27FC236}">
                <a16:creationId xmlns:a16="http://schemas.microsoft.com/office/drawing/2014/main" id="{C1BCA265-8AE3-D767-62BA-788BBFF9C4BF}"/>
              </a:ext>
            </a:extLst>
          </p:cNvPr>
          <p:cNvSpPr>
            <a:spLocks noGrp="1"/>
          </p:cNvSpPr>
          <p:nvPr>
            <p:ph sz="quarter" idx="12"/>
          </p:nvPr>
        </p:nvSpPr>
        <p:spPr/>
        <p:txBody>
          <a:bodyPr/>
          <a:lstStyle/>
          <a:p>
            <a:endParaRPr lang="LID4096"/>
          </a:p>
        </p:txBody>
      </p:sp>
      <p:sp>
        <p:nvSpPr>
          <p:cNvPr id="5" name="Title 4">
            <a:extLst>
              <a:ext uri="{FF2B5EF4-FFF2-40B4-BE49-F238E27FC236}">
                <a16:creationId xmlns:a16="http://schemas.microsoft.com/office/drawing/2014/main" id="{1DA048BB-3B0B-6BBB-FEAE-987E391460AC}"/>
              </a:ext>
            </a:extLst>
          </p:cNvPr>
          <p:cNvSpPr>
            <a:spLocks noGrp="1"/>
          </p:cNvSpPr>
          <p:nvPr>
            <p:ph type="title"/>
          </p:nvPr>
        </p:nvSpPr>
        <p:spPr/>
        <p:txBody>
          <a:bodyPr/>
          <a:lstStyle/>
          <a:p>
            <a:endParaRPr lang="LID4096"/>
          </a:p>
        </p:txBody>
      </p:sp>
      <p:pic>
        <p:nvPicPr>
          <p:cNvPr id="7" name="Picture 6">
            <a:extLst>
              <a:ext uri="{FF2B5EF4-FFF2-40B4-BE49-F238E27FC236}">
                <a16:creationId xmlns:a16="http://schemas.microsoft.com/office/drawing/2014/main" id="{F0338F33-8363-BB86-DF6C-C3C6DB0A0B3A}"/>
              </a:ext>
            </a:extLst>
          </p:cNvPr>
          <p:cNvPicPr>
            <a:picLocks noChangeAspect="1"/>
          </p:cNvPicPr>
          <p:nvPr/>
        </p:nvPicPr>
        <p:blipFill>
          <a:blip r:embed="rId2"/>
          <a:stretch>
            <a:fillRect/>
          </a:stretch>
        </p:blipFill>
        <p:spPr>
          <a:xfrm>
            <a:off x="2258704" y="0"/>
            <a:ext cx="4626591" cy="5143500"/>
          </a:xfrm>
          <a:prstGeom prst="rect">
            <a:avLst/>
          </a:prstGeom>
        </p:spPr>
      </p:pic>
    </p:spTree>
    <p:extLst>
      <p:ext uri="{BB962C8B-B14F-4D97-AF65-F5344CB8AC3E}">
        <p14:creationId xmlns:p14="http://schemas.microsoft.com/office/powerpoint/2010/main" val="373186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C0DD4-6D73-660B-AF00-CC52BF0DF55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E7B71-F912-3009-0DB8-31557680024E}"/>
              </a:ext>
            </a:extLst>
          </p:cNvPr>
          <p:cNvSpPr>
            <a:spLocks noGrp="1"/>
          </p:cNvSpPr>
          <p:nvPr>
            <p:ph idx="10"/>
          </p:nvPr>
        </p:nvSpPr>
        <p:spPr/>
        <p:txBody>
          <a:bodyPr/>
          <a:lstStyle/>
          <a:p>
            <a:endParaRPr lang="LID4096"/>
          </a:p>
        </p:txBody>
      </p:sp>
      <p:sp>
        <p:nvSpPr>
          <p:cNvPr id="4" name="Content Placeholder 3">
            <a:extLst>
              <a:ext uri="{FF2B5EF4-FFF2-40B4-BE49-F238E27FC236}">
                <a16:creationId xmlns:a16="http://schemas.microsoft.com/office/drawing/2014/main" id="{7BFCD93B-5CFE-E5A9-2363-8BD455A70328}"/>
              </a:ext>
            </a:extLst>
          </p:cNvPr>
          <p:cNvSpPr>
            <a:spLocks noGrp="1"/>
          </p:cNvSpPr>
          <p:nvPr>
            <p:ph sz="quarter" idx="12"/>
          </p:nvPr>
        </p:nvSpPr>
        <p:spPr/>
        <p:txBody>
          <a:bodyPr/>
          <a:lstStyle/>
          <a:p>
            <a:endParaRPr lang="LID4096"/>
          </a:p>
        </p:txBody>
      </p:sp>
      <p:pic>
        <p:nvPicPr>
          <p:cNvPr id="7" name="Picture 6">
            <a:extLst>
              <a:ext uri="{FF2B5EF4-FFF2-40B4-BE49-F238E27FC236}">
                <a16:creationId xmlns:a16="http://schemas.microsoft.com/office/drawing/2014/main" id="{7AB3A23E-44A5-5129-5CCC-661A0BBA27C3}"/>
              </a:ext>
            </a:extLst>
          </p:cNvPr>
          <p:cNvPicPr>
            <a:picLocks noChangeAspect="1"/>
          </p:cNvPicPr>
          <p:nvPr/>
        </p:nvPicPr>
        <p:blipFill>
          <a:blip r:embed="rId2"/>
          <a:stretch>
            <a:fillRect/>
          </a:stretch>
        </p:blipFill>
        <p:spPr>
          <a:xfrm>
            <a:off x="-72427" y="-615637"/>
            <a:ext cx="11689796" cy="6255945"/>
          </a:xfrm>
          <a:prstGeom prst="rect">
            <a:avLst/>
          </a:prstGeom>
        </p:spPr>
      </p:pic>
      <p:pic>
        <p:nvPicPr>
          <p:cNvPr id="9" name="Picture 8">
            <a:extLst>
              <a:ext uri="{FF2B5EF4-FFF2-40B4-BE49-F238E27FC236}">
                <a16:creationId xmlns:a16="http://schemas.microsoft.com/office/drawing/2014/main" id="{E1889623-106B-9005-A197-BE87C4FDA335}"/>
              </a:ext>
            </a:extLst>
          </p:cNvPr>
          <p:cNvPicPr>
            <a:picLocks noChangeAspect="1"/>
          </p:cNvPicPr>
          <p:nvPr/>
        </p:nvPicPr>
        <p:blipFill>
          <a:blip r:embed="rId3">
            <a:alphaModFix amt="50000"/>
          </a:blip>
          <a:srcRect l="583" t="35674" r="496" b="24593"/>
          <a:stretch/>
        </p:blipFill>
        <p:spPr>
          <a:xfrm>
            <a:off x="7469340" y="2400606"/>
            <a:ext cx="3687176" cy="2809369"/>
          </a:xfrm>
          <a:prstGeom prst="rect">
            <a:avLst/>
          </a:prstGeom>
        </p:spPr>
      </p:pic>
      <p:sp>
        <p:nvSpPr>
          <p:cNvPr id="3" name="Rectangle 2">
            <a:extLst>
              <a:ext uri="{FF2B5EF4-FFF2-40B4-BE49-F238E27FC236}">
                <a16:creationId xmlns:a16="http://schemas.microsoft.com/office/drawing/2014/main" id="{0E219766-A47F-CD9E-C2EB-A5BA2CC62466}"/>
              </a:ext>
            </a:extLst>
          </p:cNvPr>
          <p:cNvSpPr/>
          <p:nvPr/>
        </p:nvSpPr>
        <p:spPr>
          <a:xfrm>
            <a:off x="577252" y="1161599"/>
            <a:ext cx="10875382" cy="1139645"/>
          </a:xfrm>
          <a:prstGeom prst="rect">
            <a:avLst/>
          </a:prstGeom>
          <a:solidFill>
            <a:srgbClr val="ED7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33B06811-94C6-EA49-9B98-FE5768D5775D}"/>
              </a:ext>
            </a:extLst>
          </p:cNvPr>
          <p:cNvSpPr/>
          <p:nvPr/>
        </p:nvSpPr>
        <p:spPr>
          <a:xfrm>
            <a:off x="577252" y="2294943"/>
            <a:ext cx="5669639" cy="477236"/>
          </a:xfrm>
          <a:prstGeom prst="rect">
            <a:avLst/>
          </a:prstGeom>
          <a:solidFill>
            <a:srgbClr val="ED7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68597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1B64F-B3FB-6703-4CBD-A3515F8DC0FA}"/>
            </a:ext>
          </a:extLst>
        </p:cNvPr>
        <p:cNvGrpSpPr/>
        <p:nvPr/>
      </p:nvGrpSpPr>
      <p:grpSpPr>
        <a:xfrm>
          <a:off x="0" y="0"/>
          <a:ext cx="0" cy="0"/>
          <a:chOff x="0" y="0"/>
          <a:chExt cx="0" cy="0"/>
        </a:xfrm>
      </p:grpSpPr>
      <p:sp>
        <p:nvSpPr>
          <p:cNvPr id="9" name="Media Placeholder 8">
            <a:extLst>
              <a:ext uri="{FF2B5EF4-FFF2-40B4-BE49-F238E27FC236}">
                <a16:creationId xmlns:a16="http://schemas.microsoft.com/office/drawing/2014/main" id="{111565C1-6E3A-9905-D629-F6F93AB8AF78}"/>
              </a:ext>
            </a:extLst>
          </p:cNvPr>
          <p:cNvSpPr>
            <a:spLocks noGrp="1"/>
          </p:cNvSpPr>
          <p:nvPr>
            <p:ph type="media" sz="quarter" idx="11"/>
          </p:nvPr>
        </p:nvSpPr>
        <p:spPr/>
        <p:txBody>
          <a:bodyPr/>
          <a:lstStyle/>
          <a:p>
            <a:endParaRPr lang="LID4096"/>
          </a:p>
        </p:txBody>
      </p:sp>
      <p:pic>
        <p:nvPicPr>
          <p:cNvPr id="5" name="Picture 4">
            <a:extLst>
              <a:ext uri="{FF2B5EF4-FFF2-40B4-BE49-F238E27FC236}">
                <a16:creationId xmlns:a16="http://schemas.microsoft.com/office/drawing/2014/main" id="{14D109BF-090D-3817-6234-F63734595BBF}"/>
              </a:ext>
            </a:extLst>
          </p:cNvPr>
          <p:cNvPicPr>
            <a:picLocks noChangeAspect="1"/>
          </p:cNvPicPr>
          <p:nvPr/>
        </p:nvPicPr>
        <p:blipFill>
          <a:blip r:embed="rId2"/>
          <a:stretch>
            <a:fillRect/>
          </a:stretch>
        </p:blipFill>
        <p:spPr>
          <a:xfrm>
            <a:off x="0" y="930175"/>
            <a:ext cx="9189303" cy="452133"/>
          </a:xfrm>
          <a:prstGeom prst="rect">
            <a:avLst/>
          </a:prstGeom>
          <a:ln>
            <a:solidFill>
              <a:schemeClr val="accent6"/>
            </a:solidFill>
          </a:ln>
        </p:spPr>
      </p:pic>
      <p:pic>
        <p:nvPicPr>
          <p:cNvPr id="11" name="Picture 10">
            <a:extLst>
              <a:ext uri="{FF2B5EF4-FFF2-40B4-BE49-F238E27FC236}">
                <a16:creationId xmlns:a16="http://schemas.microsoft.com/office/drawing/2014/main" id="{A94437F3-9D94-A569-58D7-9480F6464FD0}"/>
              </a:ext>
            </a:extLst>
          </p:cNvPr>
          <p:cNvPicPr>
            <a:picLocks noChangeAspect="1"/>
          </p:cNvPicPr>
          <p:nvPr/>
        </p:nvPicPr>
        <p:blipFill>
          <a:blip r:embed="rId3"/>
          <a:stretch>
            <a:fillRect/>
          </a:stretch>
        </p:blipFill>
        <p:spPr>
          <a:xfrm>
            <a:off x="280613" y="226475"/>
            <a:ext cx="2676899" cy="562053"/>
          </a:xfrm>
          <a:prstGeom prst="rect">
            <a:avLst/>
          </a:prstGeom>
        </p:spPr>
      </p:pic>
      <p:pic>
        <p:nvPicPr>
          <p:cNvPr id="3" name="Picture 2">
            <a:extLst>
              <a:ext uri="{FF2B5EF4-FFF2-40B4-BE49-F238E27FC236}">
                <a16:creationId xmlns:a16="http://schemas.microsoft.com/office/drawing/2014/main" id="{69629D91-0CFC-E6E4-4BD2-666063433CD0}"/>
              </a:ext>
            </a:extLst>
          </p:cNvPr>
          <p:cNvPicPr>
            <a:picLocks noChangeAspect="1"/>
          </p:cNvPicPr>
          <p:nvPr/>
        </p:nvPicPr>
        <p:blipFill>
          <a:blip r:embed="rId4"/>
          <a:stretch>
            <a:fillRect/>
          </a:stretch>
        </p:blipFill>
        <p:spPr>
          <a:xfrm>
            <a:off x="0" y="1583399"/>
            <a:ext cx="7143452" cy="2737748"/>
          </a:xfrm>
          <a:prstGeom prst="rect">
            <a:avLst/>
          </a:prstGeom>
        </p:spPr>
      </p:pic>
      <p:pic>
        <p:nvPicPr>
          <p:cNvPr id="6" name="Picture 5">
            <a:extLst>
              <a:ext uri="{FF2B5EF4-FFF2-40B4-BE49-F238E27FC236}">
                <a16:creationId xmlns:a16="http://schemas.microsoft.com/office/drawing/2014/main" id="{0C71F3AD-3E69-384D-8386-855E4856A1DB}"/>
              </a:ext>
            </a:extLst>
          </p:cNvPr>
          <p:cNvPicPr>
            <a:picLocks noChangeAspect="1"/>
          </p:cNvPicPr>
          <p:nvPr/>
        </p:nvPicPr>
        <p:blipFill>
          <a:blip r:embed="rId5"/>
          <a:stretch>
            <a:fillRect/>
          </a:stretch>
        </p:blipFill>
        <p:spPr>
          <a:xfrm>
            <a:off x="3640826" y="2952273"/>
            <a:ext cx="6619875" cy="2286000"/>
          </a:xfrm>
          <a:prstGeom prst="rect">
            <a:avLst/>
          </a:prstGeom>
        </p:spPr>
      </p:pic>
      <p:sp>
        <p:nvSpPr>
          <p:cNvPr id="7" name="Rectangle 6">
            <a:extLst>
              <a:ext uri="{FF2B5EF4-FFF2-40B4-BE49-F238E27FC236}">
                <a16:creationId xmlns:a16="http://schemas.microsoft.com/office/drawing/2014/main" id="{AB90B7AC-CF95-289A-E044-D66D5F10E8EE}"/>
              </a:ext>
            </a:extLst>
          </p:cNvPr>
          <p:cNvSpPr/>
          <p:nvPr/>
        </p:nvSpPr>
        <p:spPr>
          <a:xfrm>
            <a:off x="6504938" y="1851766"/>
            <a:ext cx="1906172" cy="921434"/>
          </a:xfrm>
          <a:prstGeom prst="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Note: </a:t>
            </a:r>
            <a:br>
              <a:rPr lang="da-DK" dirty="0"/>
            </a:br>
            <a:r>
              <a:rPr lang="da-DK" dirty="0"/>
              <a:t>Some Sizes</a:t>
            </a:r>
            <a:br>
              <a:rPr lang="da-DK" dirty="0"/>
            </a:br>
            <a:r>
              <a:rPr lang="da-DK" dirty="0"/>
              <a:t>No Positions</a:t>
            </a:r>
            <a:endParaRPr lang="LID4096" dirty="0"/>
          </a:p>
        </p:txBody>
      </p:sp>
      <p:sp>
        <p:nvSpPr>
          <p:cNvPr id="10" name="Rectangle 9">
            <a:extLst>
              <a:ext uri="{FF2B5EF4-FFF2-40B4-BE49-F238E27FC236}">
                <a16:creationId xmlns:a16="http://schemas.microsoft.com/office/drawing/2014/main" id="{BB38C5A1-B41A-5B01-0D47-CAAC60D420F4}"/>
              </a:ext>
            </a:extLst>
          </p:cNvPr>
          <p:cNvSpPr/>
          <p:nvPr/>
        </p:nvSpPr>
        <p:spPr>
          <a:xfrm>
            <a:off x="5173530" y="4213325"/>
            <a:ext cx="3387844" cy="221110"/>
          </a:xfrm>
          <a:prstGeom prst="rect">
            <a:avLst/>
          </a:prstGeom>
          <a:solidFill>
            <a:srgbClr val="ED7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38611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11B10C64-0FB1-3F75-FD56-12AAA86A69B4}"/>
              </a:ext>
            </a:extLst>
          </p:cNvPr>
          <p:cNvSpPr>
            <a:spLocks noGrp="1"/>
          </p:cNvSpPr>
          <p:nvPr>
            <p:ph type="media" sz="quarter" idx="11"/>
          </p:nvPr>
        </p:nvSpPr>
        <p:spPr/>
        <p:txBody>
          <a:bodyPr/>
          <a:lstStyle/>
          <a:p>
            <a:endParaRPr lang="LID4096"/>
          </a:p>
        </p:txBody>
      </p:sp>
      <p:pic>
        <p:nvPicPr>
          <p:cNvPr id="3" name="Picture 2">
            <a:extLst>
              <a:ext uri="{FF2B5EF4-FFF2-40B4-BE49-F238E27FC236}">
                <a16:creationId xmlns:a16="http://schemas.microsoft.com/office/drawing/2014/main" id="{9770A47A-D216-EEDA-B267-095E51D1AFAE}"/>
              </a:ext>
            </a:extLst>
          </p:cNvPr>
          <p:cNvPicPr>
            <a:picLocks noChangeAspect="1"/>
          </p:cNvPicPr>
          <p:nvPr/>
        </p:nvPicPr>
        <p:blipFill>
          <a:blip r:embed="rId2"/>
          <a:srcRect l="5418" t="50000" r="12404" b="12982"/>
          <a:stretch/>
        </p:blipFill>
        <p:spPr>
          <a:xfrm>
            <a:off x="0" y="364472"/>
            <a:ext cx="9351224" cy="2254313"/>
          </a:xfrm>
          <a:prstGeom prst="rect">
            <a:avLst/>
          </a:prstGeom>
        </p:spPr>
      </p:pic>
      <p:sp>
        <p:nvSpPr>
          <p:cNvPr id="4" name="Rectangle 3">
            <a:extLst>
              <a:ext uri="{FF2B5EF4-FFF2-40B4-BE49-F238E27FC236}">
                <a16:creationId xmlns:a16="http://schemas.microsoft.com/office/drawing/2014/main" id="{8B7C924A-E482-88FB-9D93-8029E9FD06BC}"/>
              </a:ext>
            </a:extLst>
          </p:cNvPr>
          <p:cNvSpPr/>
          <p:nvPr/>
        </p:nvSpPr>
        <p:spPr>
          <a:xfrm>
            <a:off x="108642" y="614768"/>
            <a:ext cx="4680641" cy="477236"/>
          </a:xfrm>
          <a:prstGeom prst="rect">
            <a:avLst/>
          </a:prstGeom>
          <a:solidFill>
            <a:srgbClr val="ED7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Rectangle 6">
            <a:extLst>
              <a:ext uri="{FF2B5EF4-FFF2-40B4-BE49-F238E27FC236}">
                <a16:creationId xmlns:a16="http://schemas.microsoft.com/office/drawing/2014/main" id="{711123C2-D5AC-837D-4BAE-C18EBFB79509}"/>
              </a:ext>
            </a:extLst>
          </p:cNvPr>
          <p:cNvSpPr/>
          <p:nvPr/>
        </p:nvSpPr>
        <p:spPr>
          <a:xfrm>
            <a:off x="5800931" y="364472"/>
            <a:ext cx="1906172" cy="921434"/>
          </a:xfrm>
          <a:prstGeom prst="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We have</a:t>
            </a:r>
            <a:br>
              <a:rPr lang="da-DK" dirty="0"/>
            </a:br>
            <a:r>
              <a:rPr lang="da-DK" dirty="0"/>
              <a:t>Cookies!</a:t>
            </a:r>
            <a:endParaRPr lang="LID4096" dirty="0"/>
          </a:p>
        </p:txBody>
      </p:sp>
    </p:spTree>
    <p:extLst>
      <p:ext uri="{BB962C8B-B14F-4D97-AF65-F5344CB8AC3E}">
        <p14:creationId xmlns:p14="http://schemas.microsoft.com/office/powerpoint/2010/main" val="12830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D7703FE-B451-1995-9002-F7F89C09E87B}"/>
              </a:ext>
            </a:extLst>
          </p:cNvPr>
          <p:cNvSpPr>
            <a:spLocks noGrp="1"/>
          </p:cNvSpPr>
          <p:nvPr>
            <p:ph idx="1"/>
          </p:nvPr>
        </p:nvSpPr>
        <p:spPr>
          <a:xfrm>
            <a:off x="323527" y="1264925"/>
            <a:ext cx="7417186" cy="3242040"/>
          </a:xfrm>
        </p:spPr>
        <p:txBody>
          <a:bodyPr/>
          <a:lstStyle/>
          <a:p>
            <a:pPr>
              <a:spcAft>
                <a:spcPts val="600"/>
              </a:spcAft>
            </a:pPr>
            <a:r>
              <a:rPr lang="da-DK" dirty="0"/>
              <a:t>New JavaScript Libraries as EWC Objects</a:t>
            </a:r>
          </a:p>
          <a:p>
            <a:pPr lvl="1">
              <a:spcAft>
                <a:spcPts val="600"/>
              </a:spcAft>
            </a:pPr>
            <a:r>
              <a:rPr lang="da-DK" dirty="0"/>
              <a:t>ApexCharts, KendoChart, KendoGrid, ...</a:t>
            </a:r>
          </a:p>
          <a:p>
            <a:pPr lvl="1">
              <a:spcAft>
                <a:spcPts val="600"/>
              </a:spcAft>
            </a:pPr>
            <a:r>
              <a:rPr lang="da-DK" dirty="0"/>
              <a:t>Only a few days work to add a new one</a:t>
            </a:r>
          </a:p>
          <a:p>
            <a:pPr>
              <a:spcAft>
                <a:spcPts val="600"/>
              </a:spcAft>
            </a:pPr>
            <a:r>
              <a:rPr lang="da-DK" dirty="0"/>
              <a:t>Flex Layout – no positions (unless you want to)</a:t>
            </a:r>
          </a:p>
          <a:p>
            <a:pPr>
              <a:spcAft>
                <a:spcPts val="600"/>
              </a:spcAft>
            </a:pPr>
            <a:r>
              <a:rPr lang="da-DK" dirty="0"/>
              <a:t>Use CSS to format any object</a:t>
            </a:r>
          </a:p>
          <a:p>
            <a:pPr>
              <a:spcAft>
                <a:spcPts val="600"/>
              </a:spcAft>
            </a:pPr>
            <a:r>
              <a:rPr lang="da-DK" dirty="0"/>
              <a:t>Cookies, File Up- and Download</a:t>
            </a:r>
          </a:p>
          <a:p>
            <a:pPr>
              <a:spcAft>
                <a:spcPts val="600"/>
              </a:spcAft>
            </a:pPr>
            <a:r>
              <a:rPr lang="da-DK" dirty="0"/>
              <a:t>Automatic testing of applications w/ Selenium</a:t>
            </a:r>
            <a:endParaRPr lang="LID4096" dirty="0"/>
          </a:p>
        </p:txBody>
      </p:sp>
      <p:sp>
        <p:nvSpPr>
          <p:cNvPr id="3" name="Title 2">
            <a:extLst>
              <a:ext uri="{FF2B5EF4-FFF2-40B4-BE49-F238E27FC236}">
                <a16:creationId xmlns:a16="http://schemas.microsoft.com/office/drawing/2014/main" id="{B30C7B3A-54F8-27B6-D30B-1B507FEBE7D1}"/>
              </a:ext>
            </a:extLst>
          </p:cNvPr>
          <p:cNvSpPr>
            <a:spLocks noGrp="1"/>
          </p:cNvSpPr>
          <p:nvPr>
            <p:ph type="title"/>
          </p:nvPr>
        </p:nvSpPr>
        <p:spPr/>
        <p:txBody>
          <a:bodyPr/>
          <a:lstStyle/>
          <a:p>
            <a:r>
              <a:rPr lang="da-DK" dirty="0"/>
              <a:t>Additions to </a:t>
            </a:r>
            <a:r>
              <a:rPr lang="da-DK" dirty="0">
                <a:latin typeface="APL385 Unicode" panose="020B0709000202000203" pitchFamily="49" charset="0"/>
              </a:rPr>
              <a:t>⎕WC</a:t>
            </a:r>
            <a:endParaRPr lang="LID4096" dirty="0"/>
          </a:p>
        </p:txBody>
      </p:sp>
      <p:sp>
        <p:nvSpPr>
          <p:cNvPr id="6" name="Media Placeholder 5">
            <a:extLst>
              <a:ext uri="{FF2B5EF4-FFF2-40B4-BE49-F238E27FC236}">
                <a16:creationId xmlns:a16="http://schemas.microsoft.com/office/drawing/2014/main" id="{250DE72B-7C58-139A-540B-65CC3903CF03}"/>
              </a:ext>
            </a:extLst>
          </p:cNvPr>
          <p:cNvSpPr>
            <a:spLocks noGrp="1"/>
          </p:cNvSpPr>
          <p:nvPr>
            <p:ph type="media" sz="quarter" idx="11"/>
          </p:nvPr>
        </p:nvSpPr>
        <p:spPr/>
        <p:txBody>
          <a:bodyPr/>
          <a:lstStyle/>
          <a:p>
            <a:endParaRPr lang="LID4096"/>
          </a:p>
        </p:txBody>
      </p:sp>
    </p:spTree>
    <p:extLst>
      <p:ext uri="{BB962C8B-B14F-4D97-AF65-F5344CB8AC3E}">
        <p14:creationId xmlns:p14="http://schemas.microsoft.com/office/powerpoint/2010/main" val="79761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9C88F-BF8C-8345-E270-A7A050DED82A}"/>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FD7C67E5-D717-E268-B9DF-4066B2CEF5CC}"/>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DB4714BE-D154-E8B2-E5B4-F0A3E30057F4}"/>
              </a:ext>
            </a:extLst>
          </p:cNvPr>
          <p:cNvSpPr>
            <a:spLocks noGrp="1"/>
          </p:cNvSpPr>
          <p:nvPr>
            <p:ph type="title"/>
          </p:nvPr>
        </p:nvSpPr>
        <p:spPr/>
        <p:txBody>
          <a:bodyPr/>
          <a:lstStyle/>
          <a:p>
            <a:r>
              <a:rPr lang="da-DK" dirty="0"/>
              <a:t>+ ApexCharts</a:t>
            </a:r>
            <a:endParaRPr lang="LID4096" dirty="0"/>
          </a:p>
        </p:txBody>
      </p:sp>
      <p:sp>
        <p:nvSpPr>
          <p:cNvPr id="5" name="Content Placeholder 4">
            <a:extLst>
              <a:ext uri="{FF2B5EF4-FFF2-40B4-BE49-F238E27FC236}">
                <a16:creationId xmlns:a16="http://schemas.microsoft.com/office/drawing/2014/main" id="{4ACA5FF4-77D1-8E75-C8DA-7B1449E61F6E}"/>
              </a:ext>
            </a:extLst>
          </p:cNvPr>
          <p:cNvSpPr>
            <a:spLocks noGrp="1"/>
          </p:cNvSpPr>
          <p:nvPr>
            <p:ph sz="quarter" idx="12"/>
          </p:nvPr>
        </p:nvSpPr>
        <p:spPr/>
        <p:txBody>
          <a:bodyPr/>
          <a:lstStyle/>
          <a:p>
            <a:endParaRPr lang="LID4096"/>
          </a:p>
        </p:txBody>
      </p:sp>
      <p:pic>
        <p:nvPicPr>
          <p:cNvPr id="7" name="Picture 6">
            <a:extLst>
              <a:ext uri="{FF2B5EF4-FFF2-40B4-BE49-F238E27FC236}">
                <a16:creationId xmlns:a16="http://schemas.microsoft.com/office/drawing/2014/main" id="{79B35CCC-71EE-1E68-B96F-6821DBAF5619}"/>
              </a:ext>
            </a:extLst>
          </p:cNvPr>
          <p:cNvPicPr>
            <a:picLocks noChangeAspect="1"/>
          </p:cNvPicPr>
          <p:nvPr/>
        </p:nvPicPr>
        <p:blipFill>
          <a:blip r:embed="rId2"/>
          <a:stretch>
            <a:fillRect/>
          </a:stretch>
        </p:blipFill>
        <p:spPr>
          <a:xfrm>
            <a:off x="1005963" y="998150"/>
            <a:ext cx="2523914" cy="1989586"/>
          </a:xfrm>
          <a:prstGeom prst="rect">
            <a:avLst/>
          </a:prstGeom>
        </p:spPr>
      </p:pic>
      <p:pic>
        <p:nvPicPr>
          <p:cNvPr id="9" name="Picture 8">
            <a:extLst>
              <a:ext uri="{FF2B5EF4-FFF2-40B4-BE49-F238E27FC236}">
                <a16:creationId xmlns:a16="http://schemas.microsoft.com/office/drawing/2014/main" id="{F63D93AD-0A5B-BCDE-3F9A-565C2DF7AB1E}"/>
              </a:ext>
            </a:extLst>
          </p:cNvPr>
          <p:cNvPicPr>
            <a:picLocks noChangeAspect="1"/>
          </p:cNvPicPr>
          <p:nvPr/>
        </p:nvPicPr>
        <p:blipFill>
          <a:blip r:embed="rId3"/>
          <a:stretch>
            <a:fillRect/>
          </a:stretch>
        </p:blipFill>
        <p:spPr>
          <a:xfrm>
            <a:off x="4815727" y="953192"/>
            <a:ext cx="2629012" cy="2072434"/>
          </a:xfrm>
          <a:prstGeom prst="rect">
            <a:avLst/>
          </a:prstGeom>
        </p:spPr>
      </p:pic>
      <p:pic>
        <p:nvPicPr>
          <p:cNvPr id="11" name="Picture 10">
            <a:extLst>
              <a:ext uri="{FF2B5EF4-FFF2-40B4-BE49-F238E27FC236}">
                <a16:creationId xmlns:a16="http://schemas.microsoft.com/office/drawing/2014/main" id="{76FF0B3E-5F65-6E69-64A6-7C8F1C6B103D}"/>
              </a:ext>
            </a:extLst>
          </p:cNvPr>
          <p:cNvPicPr>
            <a:picLocks noChangeAspect="1"/>
          </p:cNvPicPr>
          <p:nvPr/>
        </p:nvPicPr>
        <p:blipFill>
          <a:blip r:embed="rId4"/>
          <a:stretch>
            <a:fillRect/>
          </a:stretch>
        </p:blipFill>
        <p:spPr>
          <a:xfrm>
            <a:off x="2082665" y="2656953"/>
            <a:ext cx="2685276" cy="2116787"/>
          </a:xfrm>
          <a:prstGeom prst="rect">
            <a:avLst/>
          </a:prstGeom>
        </p:spPr>
      </p:pic>
      <p:pic>
        <p:nvPicPr>
          <p:cNvPr id="13" name="Picture 12">
            <a:extLst>
              <a:ext uri="{FF2B5EF4-FFF2-40B4-BE49-F238E27FC236}">
                <a16:creationId xmlns:a16="http://schemas.microsoft.com/office/drawing/2014/main" id="{0CD7624B-C28E-3885-9D01-1C4D98B56814}"/>
              </a:ext>
            </a:extLst>
          </p:cNvPr>
          <p:cNvPicPr>
            <a:picLocks noChangeAspect="1"/>
          </p:cNvPicPr>
          <p:nvPr/>
        </p:nvPicPr>
        <p:blipFill>
          <a:blip r:embed="rId5"/>
          <a:stretch>
            <a:fillRect/>
          </a:stretch>
        </p:blipFill>
        <p:spPr>
          <a:xfrm>
            <a:off x="6037429" y="2656952"/>
            <a:ext cx="2685276" cy="2116787"/>
          </a:xfrm>
          <a:prstGeom prst="rect">
            <a:avLst/>
          </a:prstGeom>
        </p:spPr>
      </p:pic>
    </p:spTree>
    <p:extLst>
      <p:ext uri="{BB962C8B-B14F-4D97-AF65-F5344CB8AC3E}">
        <p14:creationId xmlns:p14="http://schemas.microsoft.com/office/powerpoint/2010/main" val="2871364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2CFE9E-CF17-F005-941A-1D9A5C703698}"/>
              </a:ext>
            </a:extLst>
          </p:cNvPr>
          <p:cNvSpPr>
            <a:spLocks noGrp="1"/>
          </p:cNvSpPr>
          <p:nvPr>
            <p:ph idx="10"/>
          </p:nvPr>
        </p:nvSpPr>
        <p:spPr/>
        <p:txBody>
          <a:bodyPr/>
          <a:lstStyle/>
          <a:p>
            <a:endParaRPr lang="LID4096"/>
          </a:p>
        </p:txBody>
      </p:sp>
      <p:sp>
        <p:nvSpPr>
          <p:cNvPr id="4" name="Content Placeholder 3">
            <a:extLst>
              <a:ext uri="{FF2B5EF4-FFF2-40B4-BE49-F238E27FC236}">
                <a16:creationId xmlns:a16="http://schemas.microsoft.com/office/drawing/2014/main" id="{D5FBB9B5-35CB-E580-F693-9B5CB3992466}"/>
              </a:ext>
            </a:extLst>
          </p:cNvPr>
          <p:cNvSpPr>
            <a:spLocks noGrp="1"/>
          </p:cNvSpPr>
          <p:nvPr>
            <p:ph sz="quarter" idx="12"/>
          </p:nvPr>
        </p:nvSpPr>
        <p:spPr/>
        <p:txBody>
          <a:bodyPr/>
          <a:lstStyle/>
          <a:p>
            <a:endParaRPr lang="LID4096"/>
          </a:p>
        </p:txBody>
      </p:sp>
      <p:pic>
        <p:nvPicPr>
          <p:cNvPr id="1026" name="Picture 1">
            <a:extLst>
              <a:ext uri="{FF2B5EF4-FFF2-40B4-BE49-F238E27FC236}">
                <a16:creationId xmlns:a16="http://schemas.microsoft.com/office/drawing/2014/main" id="{8E5CAB9B-1BE6-E828-D7BD-E01FFB6A6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192875"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a:extLst>
              <a:ext uri="{FF2B5EF4-FFF2-40B4-BE49-F238E27FC236}">
                <a16:creationId xmlns:a16="http://schemas.microsoft.com/office/drawing/2014/main" id="{9BFB2EF4-1985-EC5B-8A2E-F37EA60A3B29}"/>
              </a:ext>
            </a:extLst>
          </p:cNvPr>
          <p:cNvSpPr txBox="1">
            <a:spLocks/>
          </p:cNvSpPr>
          <p:nvPr/>
        </p:nvSpPr>
        <p:spPr>
          <a:xfrm>
            <a:off x="4572000" y="-75111"/>
            <a:ext cx="7005527" cy="68553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0" kern="1200">
                <a:solidFill>
                  <a:srgbClr val="3B475E"/>
                </a:solidFill>
                <a:latin typeface="Sarabun" panose="00000500000000000000" pitchFamily="2" charset="-34"/>
                <a:ea typeface="+mj-ea"/>
                <a:cs typeface="Calibri" panose="020F0502020204030204" pitchFamily="34" charset="0"/>
              </a:defRPr>
            </a:lvl1pPr>
          </a:lstStyle>
          <a:p>
            <a:r>
              <a:rPr lang="da-DK" dirty="0"/>
              <a:t>+ KendoGrid</a:t>
            </a:r>
            <a:endParaRPr lang="LID4096" dirty="0"/>
          </a:p>
        </p:txBody>
      </p:sp>
    </p:spTree>
    <p:extLst>
      <p:ext uri="{BB962C8B-B14F-4D97-AF65-F5344CB8AC3E}">
        <p14:creationId xmlns:p14="http://schemas.microsoft.com/office/powerpoint/2010/main" val="303317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64B172-9716-B854-784E-5CA0EAA9286D}"/>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E506FBF4-A867-44C9-3C49-8678E35213CA}"/>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DD3B184F-A57A-920D-DEEB-5BA5BD221165}"/>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3E8ED298-64FC-1DBA-19C8-1A1FDE59DB55}"/>
              </a:ext>
            </a:extLst>
          </p:cNvPr>
          <p:cNvSpPr>
            <a:spLocks noGrp="1"/>
          </p:cNvSpPr>
          <p:nvPr>
            <p:ph type="media" sz="quarter" idx="11"/>
          </p:nvPr>
        </p:nvSpPr>
        <p:spPr/>
        <p:txBody>
          <a:bodyPr/>
          <a:lstStyle/>
          <a:p>
            <a:endParaRPr lang="LID4096"/>
          </a:p>
        </p:txBody>
      </p:sp>
      <p:pic>
        <p:nvPicPr>
          <p:cNvPr id="7" name="Picture 6">
            <a:extLst>
              <a:ext uri="{FF2B5EF4-FFF2-40B4-BE49-F238E27FC236}">
                <a16:creationId xmlns:a16="http://schemas.microsoft.com/office/drawing/2014/main" id="{26E0CA81-A2D7-88FD-D721-1A9C5B12E659}"/>
              </a:ext>
            </a:extLst>
          </p:cNvPr>
          <p:cNvPicPr>
            <a:picLocks noChangeAspect="1"/>
          </p:cNvPicPr>
          <p:nvPr/>
        </p:nvPicPr>
        <p:blipFill>
          <a:blip r:embed="rId2"/>
          <a:stretch>
            <a:fillRect/>
          </a:stretch>
        </p:blipFill>
        <p:spPr>
          <a:xfrm>
            <a:off x="-3165" y="267657"/>
            <a:ext cx="9147165" cy="4101220"/>
          </a:xfrm>
          <a:prstGeom prst="rect">
            <a:avLst/>
          </a:prstGeom>
        </p:spPr>
      </p:pic>
      <p:sp>
        <p:nvSpPr>
          <p:cNvPr id="6" name="Rectangle 5">
            <a:extLst>
              <a:ext uri="{FF2B5EF4-FFF2-40B4-BE49-F238E27FC236}">
                <a16:creationId xmlns:a16="http://schemas.microsoft.com/office/drawing/2014/main" id="{BB4DB6C3-97F9-F536-9651-E9D5CC4968D9}"/>
              </a:ext>
            </a:extLst>
          </p:cNvPr>
          <p:cNvSpPr/>
          <p:nvPr/>
        </p:nvSpPr>
        <p:spPr>
          <a:xfrm>
            <a:off x="814813" y="1220849"/>
            <a:ext cx="3920149" cy="263919"/>
          </a:xfrm>
          <a:prstGeom prst="rect">
            <a:avLst/>
          </a:prstGeom>
          <a:solidFill>
            <a:srgbClr val="ED7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417640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EF4360-F14E-1C91-6397-C094E540E4E9}"/>
              </a:ext>
            </a:extLst>
          </p:cNvPr>
          <p:cNvSpPr>
            <a:spLocks noGrp="1"/>
          </p:cNvSpPr>
          <p:nvPr>
            <p:ph idx="10"/>
          </p:nvPr>
        </p:nvSpPr>
        <p:spPr/>
        <p:txBody>
          <a:bodyPr/>
          <a:lstStyle/>
          <a:p>
            <a:endParaRPr lang="LID4096"/>
          </a:p>
        </p:txBody>
      </p:sp>
      <p:sp>
        <p:nvSpPr>
          <p:cNvPr id="4" name="Content Placeholder 3">
            <a:extLst>
              <a:ext uri="{FF2B5EF4-FFF2-40B4-BE49-F238E27FC236}">
                <a16:creationId xmlns:a16="http://schemas.microsoft.com/office/drawing/2014/main" id="{3FD579B4-5F3A-BFB9-62D3-95BF68FFF8ED}"/>
              </a:ext>
            </a:extLst>
          </p:cNvPr>
          <p:cNvSpPr>
            <a:spLocks noGrp="1"/>
          </p:cNvSpPr>
          <p:nvPr>
            <p:ph idx="1"/>
          </p:nvPr>
        </p:nvSpPr>
        <p:spPr>
          <a:xfrm>
            <a:off x="323528" y="1264925"/>
            <a:ext cx="4383092" cy="3242040"/>
          </a:xfrm>
        </p:spPr>
        <p:txBody>
          <a:bodyPr/>
          <a:lstStyle/>
          <a:p>
            <a:r>
              <a:rPr lang="da-DK" dirty="0"/>
              <a:t>Application Namespace is</a:t>
            </a:r>
            <a:br>
              <a:rPr lang="da-DK" dirty="0"/>
            </a:br>
            <a:r>
              <a:rPr lang="da-DK" dirty="0"/>
              <a:t>cloned for each connection</a:t>
            </a:r>
          </a:p>
          <a:p>
            <a:pPr lvl="1"/>
            <a:r>
              <a:rPr lang="da-DK" dirty="0"/>
              <a:t>#.app → #.app_1, #.app_2, ...</a:t>
            </a:r>
          </a:p>
          <a:p>
            <a:r>
              <a:rPr lang="da-DK" dirty="0"/>
              <a:t>Separate APL thread to handle each user session</a:t>
            </a:r>
            <a:endParaRPr lang="LID4096" dirty="0"/>
          </a:p>
        </p:txBody>
      </p:sp>
      <p:sp>
        <p:nvSpPr>
          <p:cNvPr id="3" name="Title 2">
            <a:extLst>
              <a:ext uri="{FF2B5EF4-FFF2-40B4-BE49-F238E27FC236}">
                <a16:creationId xmlns:a16="http://schemas.microsoft.com/office/drawing/2014/main" id="{FBD747E9-DECD-F446-1683-5D8DCA49AB17}"/>
              </a:ext>
            </a:extLst>
          </p:cNvPr>
          <p:cNvSpPr>
            <a:spLocks noGrp="1"/>
          </p:cNvSpPr>
          <p:nvPr>
            <p:ph type="title"/>
          </p:nvPr>
        </p:nvSpPr>
        <p:spPr/>
        <p:txBody>
          <a:bodyPr/>
          <a:lstStyle/>
          <a:p>
            <a:r>
              <a:rPr lang="da-DK" dirty="0"/>
              <a:t>EWC Multi-User Mode</a:t>
            </a:r>
            <a:endParaRPr lang="LID4096" dirty="0"/>
          </a:p>
        </p:txBody>
      </p:sp>
      <p:sp>
        <p:nvSpPr>
          <p:cNvPr id="6" name="Media Placeholder 5">
            <a:extLst>
              <a:ext uri="{FF2B5EF4-FFF2-40B4-BE49-F238E27FC236}">
                <a16:creationId xmlns:a16="http://schemas.microsoft.com/office/drawing/2014/main" id="{CD1B1790-E57C-4DD6-E005-AE7AE94D878D}"/>
              </a:ext>
            </a:extLst>
          </p:cNvPr>
          <p:cNvSpPr>
            <a:spLocks noGrp="1"/>
          </p:cNvSpPr>
          <p:nvPr>
            <p:ph type="media" sz="quarter" idx="11"/>
          </p:nvPr>
        </p:nvSpPr>
        <p:spPr/>
        <p:txBody>
          <a:bodyPr/>
          <a:lstStyle/>
          <a:p>
            <a:endParaRPr lang="LID4096"/>
          </a:p>
        </p:txBody>
      </p:sp>
      <p:pic>
        <p:nvPicPr>
          <p:cNvPr id="8" name="Picture 7">
            <a:extLst>
              <a:ext uri="{FF2B5EF4-FFF2-40B4-BE49-F238E27FC236}">
                <a16:creationId xmlns:a16="http://schemas.microsoft.com/office/drawing/2014/main" id="{8145FE75-82E2-81C4-8DC7-4B34436B8E2E}"/>
              </a:ext>
            </a:extLst>
          </p:cNvPr>
          <p:cNvPicPr>
            <a:picLocks noChangeAspect="1"/>
          </p:cNvPicPr>
          <p:nvPr/>
        </p:nvPicPr>
        <p:blipFill>
          <a:blip r:embed="rId2"/>
          <a:stretch>
            <a:fillRect/>
          </a:stretch>
        </p:blipFill>
        <p:spPr>
          <a:xfrm>
            <a:off x="4998721" y="0"/>
            <a:ext cx="4145280" cy="5097444"/>
          </a:xfrm>
          <a:prstGeom prst="rect">
            <a:avLst/>
          </a:prstGeom>
        </p:spPr>
      </p:pic>
      <p:sp>
        <p:nvSpPr>
          <p:cNvPr id="2" name="Right Brace 1">
            <a:extLst>
              <a:ext uri="{FF2B5EF4-FFF2-40B4-BE49-F238E27FC236}">
                <a16:creationId xmlns:a16="http://schemas.microsoft.com/office/drawing/2014/main" id="{9A82BA86-26D0-0DEA-DDEF-E07B8A4DCED6}"/>
              </a:ext>
            </a:extLst>
          </p:cNvPr>
          <p:cNvSpPr/>
          <p:nvPr/>
        </p:nvSpPr>
        <p:spPr>
          <a:xfrm>
            <a:off x="7531200" y="1396066"/>
            <a:ext cx="204786" cy="6269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9" name="Right Brace 8">
            <a:extLst>
              <a:ext uri="{FF2B5EF4-FFF2-40B4-BE49-F238E27FC236}">
                <a16:creationId xmlns:a16="http://schemas.microsoft.com/office/drawing/2014/main" id="{512914EE-6082-D132-2C9F-1512648F6430}"/>
              </a:ext>
            </a:extLst>
          </p:cNvPr>
          <p:cNvSpPr/>
          <p:nvPr/>
        </p:nvSpPr>
        <p:spPr>
          <a:xfrm>
            <a:off x="7531200" y="2023009"/>
            <a:ext cx="204786" cy="9224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0" name="TextBox 9">
            <a:extLst>
              <a:ext uri="{FF2B5EF4-FFF2-40B4-BE49-F238E27FC236}">
                <a16:creationId xmlns:a16="http://schemas.microsoft.com/office/drawing/2014/main" id="{4FCBB825-EED9-43F6-A494-52A55BD044CF}"/>
              </a:ext>
            </a:extLst>
          </p:cNvPr>
          <p:cNvSpPr txBox="1"/>
          <p:nvPr/>
        </p:nvSpPr>
        <p:spPr>
          <a:xfrm>
            <a:off x="7778931" y="1524871"/>
            <a:ext cx="971741" cy="523220"/>
          </a:xfrm>
          <a:prstGeom prst="rect">
            <a:avLst/>
          </a:prstGeom>
          <a:noFill/>
        </p:spPr>
        <p:txBody>
          <a:bodyPr wrap="none" rtlCol="0">
            <a:spAutoFit/>
          </a:bodyPr>
          <a:lstStyle/>
          <a:p>
            <a:r>
              <a:rPr lang="da-DK" sz="1400" dirty="0"/>
              <a:t>Thread 10</a:t>
            </a:r>
            <a:br>
              <a:rPr lang="da-DK" sz="1400" dirty="0"/>
            </a:br>
            <a:r>
              <a:rPr lang="da-DK" sz="1400" dirty="0"/>
              <a:t>User 1</a:t>
            </a:r>
            <a:endParaRPr lang="LID4096" sz="1400" dirty="0"/>
          </a:p>
        </p:txBody>
      </p:sp>
      <p:sp>
        <p:nvSpPr>
          <p:cNvPr id="11" name="TextBox 10">
            <a:extLst>
              <a:ext uri="{FF2B5EF4-FFF2-40B4-BE49-F238E27FC236}">
                <a16:creationId xmlns:a16="http://schemas.microsoft.com/office/drawing/2014/main" id="{9CDBB225-B6B4-F70B-F829-CE21DC477506}"/>
              </a:ext>
            </a:extLst>
          </p:cNvPr>
          <p:cNvSpPr txBox="1"/>
          <p:nvPr/>
        </p:nvSpPr>
        <p:spPr>
          <a:xfrm>
            <a:off x="7773479" y="2275313"/>
            <a:ext cx="971741" cy="523220"/>
          </a:xfrm>
          <a:prstGeom prst="rect">
            <a:avLst/>
          </a:prstGeom>
          <a:noFill/>
        </p:spPr>
        <p:txBody>
          <a:bodyPr wrap="none" rtlCol="0">
            <a:spAutoFit/>
          </a:bodyPr>
          <a:lstStyle/>
          <a:p>
            <a:r>
              <a:rPr lang="da-DK" sz="1400" dirty="0"/>
              <a:t>Thread 11</a:t>
            </a:r>
            <a:br>
              <a:rPr lang="da-DK" sz="1400" dirty="0"/>
            </a:br>
            <a:r>
              <a:rPr lang="da-DK" sz="1400" dirty="0"/>
              <a:t>User 2</a:t>
            </a:r>
            <a:endParaRPr lang="LID4096" sz="1400" dirty="0"/>
          </a:p>
        </p:txBody>
      </p:sp>
    </p:spTree>
    <p:extLst>
      <p:ext uri="{BB962C8B-B14F-4D97-AF65-F5344CB8AC3E}">
        <p14:creationId xmlns:p14="http://schemas.microsoft.com/office/powerpoint/2010/main" val="158629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B4535-C35A-5249-DE9C-E52139290168}"/>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012D7D76-82F7-D409-81A0-540A8F4D3F48}"/>
              </a:ext>
            </a:extLst>
          </p:cNvPr>
          <p:cNvSpPr>
            <a:spLocks noGrp="1"/>
          </p:cNvSpPr>
          <p:nvPr>
            <p:ph idx="1"/>
          </p:nvPr>
        </p:nvSpPr>
        <p:spPr/>
        <p:txBody>
          <a:bodyPr>
            <a:noAutofit/>
          </a:bodyPr>
          <a:lstStyle/>
          <a:p>
            <a:pPr>
              <a:spcAft>
                <a:spcPts val="600"/>
              </a:spcAft>
            </a:pPr>
            <a:r>
              <a:rPr lang="da-DK" dirty="0"/>
              <a:t>Cross-Platform GUI with EWC</a:t>
            </a:r>
          </a:p>
          <a:p>
            <a:pPr>
              <a:spcAft>
                <a:spcPts val="600"/>
              </a:spcAft>
            </a:pPr>
            <a:r>
              <a:rPr lang="da-DK" dirty="0"/>
              <a:t>Migrating Code from APL+Win to Dyalog</a:t>
            </a:r>
          </a:p>
          <a:p>
            <a:pPr lvl="1">
              <a:spcAft>
                <a:spcPts val="600"/>
              </a:spcAft>
            </a:pPr>
            <a:r>
              <a:rPr lang="da-DK" dirty="0"/>
              <a:t>Overview of Automatic Code Translation</a:t>
            </a:r>
          </a:p>
          <a:p>
            <a:pPr lvl="1">
              <a:spcAft>
                <a:spcPts val="600"/>
              </a:spcAft>
            </a:pPr>
            <a:r>
              <a:rPr lang="da-DK" dirty="0"/>
              <a:t>Example of a Development Workflow</a:t>
            </a:r>
          </a:p>
          <a:p>
            <a:pPr>
              <a:spcAft>
                <a:spcPts val="600"/>
              </a:spcAft>
            </a:pPr>
            <a:r>
              <a:rPr lang="da-DK" dirty="0">
                <a:latin typeface="APL385 Unicode" panose="020B0709000202000203" pitchFamily="49" charset="0"/>
              </a:rPr>
              <a:t>∆WI</a:t>
            </a:r>
            <a:r>
              <a:rPr lang="da-DK" dirty="0"/>
              <a:t> – The </a:t>
            </a:r>
            <a:r>
              <a:rPr lang="da-DK" dirty="0">
                <a:latin typeface="APL385 Unicode" panose="020B0709000202000203" pitchFamily="49" charset="0"/>
              </a:rPr>
              <a:t>⎕WI</a:t>
            </a:r>
            <a:r>
              <a:rPr lang="da-DK" dirty="0"/>
              <a:t> Emulator</a:t>
            </a:r>
          </a:p>
          <a:p>
            <a:pPr lvl="1">
              <a:spcAft>
                <a:spcPts val="600"/>
              </a:spcAft>
            </a:pPr>
            <a:r>
              <a:rPr lang="da-DK" dirty="0"/>
              <a:t>Brief Demo of Migrated Application</a:t>
            </a:r>
          </a:p>
          <a:p>
            <a:pPr lvl="1">
              <a:spcAft>
                <a:spcPts val="600"/>
              </a:spcAft>
            </a:pPr>
            <a:r>
              <a:rPr lang="da-DK" dirty="0"/>
              <a:t>Davin Church on future plans</a:t>
            </a:r>
          </a:p>
        </p:txBody>
      </p:sp>
      <p:sp>
        <p:nvSpPr>
          <p:cNvPr id="4" name="Content Placeholder 3">
            <a:extLst>
              <a:ext uri="{FF2B5EF4-FFF2-40B4-BE49-F238E27FC236}">
                <a16:creationId xmlns:a16="http://schemas.microsoft.com/office/drawing/2014/main" id="{61D43758-27BC-5515-A03F-A2664FF78B7E}"/>
              </a:ext>
            </a:extLst>
          </p:cNvPr>
          <p:cNvSpPr>
            <a:spLocks noGrp="1"/>
          </p:cNvSpPr>
          <p:nvPr>
            <p:ph sz="quarter" idx="12"/>
          </p:nvPr>
        </p:nvSpPr>
        <p:spPr/>
        <p:txBody>
          <a:bodyPr/>
          <a:lstStyle/>
          <a:p>
            <a:endParaRPr lang="LID4096"/>
          </a:p>
        </p:txBody>
      </p:sp>
      <p:sp>
        <p:nvSpPr>
          <p:cNvPr id="5" name="Title 4">
            <a:extLst>
              <a:ext uri="{FF2B5EF4-FFF2-40B4-BE49-F238E27FC236}">
                <a16:creationId xmlns:a16="http://schemas.microsoft.com/office/drawing/2014/main" id="{A2FE1218-AF25-9B38-886C-8CE4CD6C6BF8}"/>
              </a:ext>
            </a:extLst>
          </p:cNvPr>
          <p:cNvSpPr>
            <a:spLocks noGrp="1"/>
          </p:cNvSpPr>
          <p:nvPr>
            <p:ph type="title"/>
          </p:nvPr>
        </p:nvSpPr>
        <p:spPr/>
        <p:txBody>
          <a:bodyPr/>
          <a:lstStyle/>
          <a:p>
            <a:r>
              <a:rPr lang="da-DK" dirty="0"/>
              <a:t>Agenda</a:t>
            </a:r>
            <a:endParaRPr lang="LID4096" dirty="0"/>
          </a:p>
        </p:txBody>
      </p:sp>
    </p:spTree>
    <p:extLst>
      <p:ext uri="{BB962C8B-B14F-4D97-AF65-F5344CB8AC3E}">
        <p14:creationId xmlns:p14="http://schemas.microsoft.com/office/powerpoint/2010/main" val="2553240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6DC8-D978-3C7F-42CA-6EFC72380414}"/>
              </a:ext>
            </a:extLst>
          </p:cNvPr>
          <p:cNvSpPr>
            <a:spLocks noGrp="1"/>
          </p:cNvSpPr>
          <p:nvPr>
            <p:ph idx="1"/>
          </p:nvPr>
        </p:nvSpPr>
        <p:spPr>
          <a:xfrm>
            <a:off x="323527" y="1264925"/>
            <a:ext cx="7308544" cy="3242040"/>
          </a:xfrm>
        </p:spPr>
        <p:txBody>
          <a:bodyPr/>
          <a:lstStyle/>
          <a:p>
            <a:r>
              <a:rPr lang="da-DK" dirty="0"/>
              <a:t>Move existing apps to the cloud with minimal changes</a:t>
            </a:r>
          </a:p>
          <a:p>
            <a:pPr lvl="1"/>
            <a:r>
              <a:rPr lang="da-DK" dirty="0"/>
              <a:t>Delete 'Posn' settings and replace with Flex directives</a:t>
            </a:r>
          </a:p>
          <a:p>
            <a:r>
              <a:rPr lang="da-DK" dirty="0"/>
              <a:t>Build new (multi-user) web apps without learning completely new skills</a:t>
            </a:r>
          </a:p>
        </p:txBody>
      </p:sp>
      <p:sp>
        <p:nvSpPr>
          <p:cNvPr id="4" name="Title 3">
            <a:extLst>
              <a:ext uri="{FF2B5EF4-FFF2-40B4-BE49-F238E27FC236}">
                <a16:creationId xmlns:a16="http://schemas.microsoft.com/office/drawing/2014/main" id="{FD3010D4-4AEA-943A-9226-0F7AFF88F4CE}"/>
              </a:ext>
            </a:extLst>
          </p:cNvPr>
          <p:cNvSpPr>
            <a:spLocks noGrp="1"/>
          </p:cNvSpPr>
          <p:nvPr>
            <p:ph type="title"/>
          </p:nvPr>
        </p:nvSpPr>
        <p:spPr/>
        <p:txBody>
          <a:bodyPr/>
          <a:lstStyle/>
          <a:p>
            <a:r>
              <a:rPr lang="da-DK" dirty="0"/>
              <a:t>Conclusion - EWC</a:t>
            </a:r>
            <a:endParaRPr lang="LID4096" dirty="0"/>
          </a:p>
        </p:txBody>
      </p:sp>
      <p:sp>
        <p:nvSpPr>
          <p:cNvPr id="5" name="Media Placeholder 4">
            <a:extLst>
              <a:ext uri="{FF2B5EF4-FFF2-40B4-BE49-F238E27FC236}">
                <a16:creationId xmlns:a16="http://schemas.microsoft.com/office/drawing/2014/main" id="{E7FA233E-B6A4-78E8-9299-7CC5484F1E56}"/>
              </a:ext>
            </a:extLst>
          </p:cNvPr>
          <p:cNvSpPr>
            <a:spLocks noGrp="1"/>
          </p:cNvSpPr>
          <p:nvPr>
            <p:ph type="media" sz="quarter" idx="11"/>
          </p:nvPr>
        </p:nvSpPr>
        <p:spPr/>
        <p:txBody>
          <a:bodyPr/>
          <a:lstStyle/>
          <a:p>
            <a:endParaRPr lang="LID4096"/>
          </a:p>
        </p:txBody>
      </p:sp>
    </p:spTree>
    <p:extLst>
      <p:ext uri="{BB962C8B-B14F-4D97-AF65-F5344CB8AC3E}">
        <p14:creationId xmlns:p14="http://schemas.microsoft.com/office/powerpoint/2010/main" val="175657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D88E9C-C394-FC28-1D8A-4C99CE21171A}"/>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B3D1F464-01CB-236C-5308-5699B8EC7B22}"/>
              </a:ext>
            </a:extLst>
          </p:cNvPr>
          <p:cNvSpPr>
            <a:spLocks noGrp="1"/>
          </p:cNvSpPr>
          <p:nvPr>
            <p:ph idx="1"/>
          </p:nvPr>
        </p:nvSpPr>
        <p:spPr/>
        <p:txBody>
          <a:bodyPr/>
          <a:lstStyle/>
          <a:p>
            <a:r>
              <a:rPr lang="da-DK" dirty="0"/>
              <a:t>With thanks to Alex Holtzapple at METSIM® International for permission to use these examples!</a:t>
            </a:r>
          </a:p>
          <a:p>
            <a:r>
              <a:rPr lang="da-DK" dirty="0"/>
              <a:t>Imagine you are working on migrating to Dyalog, but need to continue to support the APL+Win version for some time...</a:t>
            </a:r>
            <a:endParaRPr lang="LID4096" dirty="0"/>
          </a:p>
        </p:txBody>
      </p:sp>
      <p:sp>
        <p:nvSpPr>
          <p:cNvPr id="4" name="Title 3">
            <a:extLst>
              <a:ext uri="{FF2B5EF4-FFF2-40B4-BE49-F238E27FC236}">
                <a16:creationId xmlns:a16="http://schemas.microsoft.com/office/drawing/2014/main" id="{3567F531-D983-19A6-93DB-814C1A6D120B}"/>
              </a:ext>
            </a:extLst>
          </p:cNvPr>
          <p:cNvSpPr>
            <a:spLocks noGrp="1"/>
          </p:cNvSpPr>
          <p:nvPr>
            <p:ph type="title"/>
          </p:nvPr>
        </p:nvSpPr>
        <p:spPr/>
        <p:txBody>
          <a:bodyPr/>
          <a:lstStyle/>
          <a:p>
            <a:r>
              <a:rPr lang="da-DK" dirty="0"/>
              <a:t>Source Code Migration</a:t>
            </a:r>
            <a:endParaRPr lang="LID4096" dirty="0"/>
          </a:p>
        </p:txBody>
      </p:sp>
      <p:sp>
        <p:nvSpPr>
          <p:cNvPr id="5" name="Media Placeholder 4">
            <a:extLst>
              <a:ext uri="{FF2B5EF4-FFF2-40B4-BE49-F238E27FC236}">
                <a16:creationId xmlns:a16="http://schemas.microsoft.com/office/drawing/2014/main" id="{2B377F96-7E62-1545-E06F-76FEC9533CF3}"/>
              </a:ext>
            </a:extLst>
          </p:cNvPr>
          <p:cNvSpPr>
            <a:spLocks noGrp="1"/>
          </p:cNvSpPr>
          <p:nvPr>
            <p:ph type="media" sz="quarter" idx="11"/>
          </p:nvPr>
        </p:nvSpPr>
        <p:spPr/>
        <p:txBody>
          <a:bodyPr/>
          <a:lstStyle/>
          <a:p>
            <a:endParaRPr lang="LID4096"/>
          </a:p>
        </p:txBody>
      </p:sp>
    </p:spTree>
    <p:extLst>
      <p:ext uri="{BB962C8B-B14F-4D97-AF65-F5344CB8AC3E}">
        <p14:creationId xmlns:p14="http://schemas.microsoft.com/office/powerpoint/2010/main" val="411074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68989F-8741-F0F8-3E4C-947CA23F118B}"/>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FE17A9E9-ABF9-2B94-8108-DC36A750DEA4}"/>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D168D541-409C-137A-6755-03CF095973F8}"/>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7D558854-03BB-ED4D-9281-ED21BCF98CE4}"/>
              </a:ext>
            </a:extLst>
          </p:cNvPr>
          <p:cNvSpPr>
            <a:spLocks noGrp="1"/>
          </p:cNvSpPr>
          <p:nvPr>
            <p:ph type="media" sz="quarter" idx="11"/>
          </p:nvPr>
        </p:nvSpPr>
        <p:spPr/>
        <p:txBody>
          <a:bodyPr/>
          <a:lstStyle/>
          <a:p>
            <a:endParaRPr lang="LID4096"/>
          </a:p>
        </p:txBody>
      </p:sp>
      <p:pic>
        <p:nvPicPr>
          <p:cNvPr id="9" name="Picture 8">
            <a:extLst>
              <a:ext uri="{FF2B5EF4-FFF2-40B4-BE49-F238E27FC236}">
                <a16:creationId xmlns:a16="http://schemas.microsoft.com/office/drawing/2014/main" id="{D7D8D738-4659-795B-D2A8-14873080D5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3287544"/>
          </a:xfrm>
          <a:prstGeom prst="rect">
            <a:avLst/>
          </a:prstGeom>
        </p:spPr>
      </p:pic>
      <p:pic>
        <p:nvPicPr>
          <p:cNvPr id="11" name="Picture 10">
            <a:extLst>
              <a:ext uri="{FF2B5EF4-FFF2-40B4-BE49-F238E27FC236}">
                <a16:creationId xmlns:a16="http://schemas.microsoft.com/office/drawing/2014/main" id="{B9A1E348-EEAB-3CB9-2BCC-147361783526}"/>
              </a:ext>
            </a:extLst>
          </p:cNvPr>
          <p:cNvPicPr>
            <a:picLocks noChangeAspect="1"/>
          </p:cNvPicPr>
          <p:nvPr/>
        </p:nvPicPr>
        <p:blipFill>
          <a:blip r:embed="rId3"/>
          <a:stretch>
            <a:fillRect/>
          </a:stretch>
        </p:blipFill>
        <p:spPr>
          <a:xfrm>
            <a:off x="1457648" y="1923536"/>
            <a:ext cx="7362825" cy="3790950"/>
          </a:xfrm>
          <a:prstGeom prst="rect">
            <a:avLst/>
          </a:prstGeom>
        </p:spPr>
      </p:pic>
    </p:spTree>
    <p:extLst>
      <p:ext uri="{BB962C8B-B14F-4D97-AF65-F5344CB8AC3E}">
        <p14:creationId xmlns:p14="http://schemas.microsoft.com/office/powerpoint/2010/main" val="34229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FF8085-7DB5-6A0C-8274-318638441D7C}"/>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50CE335B-2B65-3649-45C8-41AC6FC35656}"/>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5DB81531-062A-837B-9C0D-4213FF4A3B3E}"/>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9E10C7E4-94EE-49B0-B156-4D2427F3D446}"/>
              </a:ext>
            </a:extLst>
          </p:cNvPr>
          <p:cNvSpPr>
            <a:spLocks noGrp="1"/>
          </p:cNvSpPr>
          <p:nvPr>
            <p:ph type="media" sz="quarter" idx="11"/>
          </p:nvPr>
        </p:nvSpPr>
        <p:spPr/>
        <p:txBody>
          <a:bodyPr/>
          <a:lstStyle/>
          <a:p>
            <a:endParaRPr lang="LID4096"/>
          </a:p>
        </p:txBody>
      </p:sp>
      <p:pic>
        <p:nvPicPr>
          <p:cNvPr id="9" name="Picture 8">
            <a:extLst>
              <a:ext uri="{FF2B5EF4-FFF2-40B4-BE49-F238E27FC236}">
                <a16:creationId xmlns:a16="http://schemas.microsoft.com/office/drawing/2014/main" id="{B36EADDA-F1A2-D035-A6EF-0B89C426D5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965" y="267657"/>
            <a:ext cx="8950069" cy="4608185"/>
          </a:xfrm>
          <a:prstGeom prst="rect">
            <a:avLst/>
          </a:prstGeom>
        </p:spPr>
      </p:pic>
    </p:spTree>
    <p:extLst>
      <p:ext uri="{BB962C8B-B14F-4D97-AF65-F5344CB8AC3E}">
        <p14:creationId xmlns:p14="http://schemas.microsoft.com/office/powerpoint/2010/main" val="2774159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DBC4BA-5610-77BF-43A6-556D81750BC5}"/>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7684F083-3BB4-5DDB-FD83-FCB7E9670BC3}"/>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8BC3B19F-F491-B89B-E608-EB2597934067}"/>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EEBA96DA-1577-751F-C12A-7D59631D6C45}"/>
              </a:ext>
            </a:extLst>
          </p:cNvPr>
          <p:cNvSpPr>
            <a:spLocks noGrp="1"/>
          </p:cNvSpPr>
          <p:nvPr>
            <p:ph type="media" sz="quarter" idx="11"/>
          </p:nvPr>
        </p:nvSpPr>
        <p:spPr/>
        <p:txBody>
          <a:bodyPr/>
          <a:lstStyle/>
          <a:p>
            <a:endParaRPr lang="LID4096"/>
          </a:p>
        </p:txBody>
      </p:sp>
      <p:pic>
        <p:nvPicPr>
          <p:cNvPr id="7" name="Picture 6">
            <a:extLst>
              <a:ext uri="{FF2B5EF4-FFF2-40B4-BE49-F238E27FC236}">
                <a16:creationId xmlns:a16="http://schemas.microsoft.com/office/drawing/2014/main" id="{A4124E07-4477-5997-814C-178FB59BDF8D}"/>
              </a:ext>
            </a:extLst>
          </p:cNvPr>
          <p:cNvPicPr>
            <a:picLocks noChangeAspect="1"/>
          </p:cNvPicPr>
          <p:nvPr/>
        </p:nvPicPr>
        <p:blipFill>
          <a:blip r:embed="rId2"/>
          <a:stretch>
            <a:fillRect/>
          </a:stretch>
        </p:blipFill>
        <p:spPr>
          <a:xfrm>
            <a:off x="0" y="-93612"/>
            <a:ext cx="11128166" cy="6246218"/>
          </a:xfrm>
          <a:prstGeom prst="rect">
            <a:avLst/>
          </a:prstGeom>
        </p:spPr>
      </p:pic>
    </p:spTree>
    <p:extLst>
      <p:ext uri="{BB962C8B-B14F-4D97-AF65-F5344CB8AC3E}">
        <p14:creationId xmlns:p14="http://schemas.microsoft.com/office/powerpoint/2010/main" val="3435152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1E82A5-6A66-70FF-BAB1-065462F4CC69}"/>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F328CC58-D526-4A03-0DE8-579C56FD9E44}"/>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9FAF214A-49BE-69D5-EDFB-35F7BCE94793}"/>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A505FD63-5276-CA9B-D6C9-2BDFB6578D5C}"/>
              </a:ext>
            </a:extLst>
          </p:cNvPr>
          <p:cNvSpPr>
            <a:spLocks noGrp="1"/>
          </p:cNvSpPr>
          <p:nvPr>
            <p:ph type="media" sz="quarter" idx="11"/>
          </p:nvPr>
        </p:nvSpPr>
        <p:spPr/>
        <p:txBody>
          <a:bodyPr/>
          <a:lstStyle/>
          <a:p>
            <a:endParaRPr lang="LID4096"/>
          </a:p>
        </p:txBody>
      </p:sp>
      <p:pic>
        <p:nvPicPr>
          <p:cNvPr id="7" name="Picture 6">
            <a:extLst>
              <a:ext uri="{FF2B5EF4-FFF2-40B4-BE49-F238E27FC236}">
                <a16:creationId xmlns:a16="http://schemas.microsoft.com/office/drawing/2014/main" id="{5561B39D-CAB6-D17B-8E4E-D6E51861B8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80" y="91440"/>
            <a:ext cx="9126820" cy="4969974"/>
          </a:xfrm>
          <a:prstGeom prst="rect">
            <a:avLst/>
          </a:prstGeom>
        </p:spPr>
      </p:pic>
      <p:sp>
        <p:nvSpPr>
          <p:cNvPr id="8" name="Rectangle 7">
            <a:extLst>
              <a:ext uri="{FF2B5EF4-FFF2-40B4-BE49-F238E27FC236}">
                <a16:creationId xmlns:a16="http://schemas.microsoft.com/office/drawing/2014/main" id="{D9659983-C0E3-DBD4-A629-28FCBBC1A427}"/>
              </a:ext>
            </a:extLst>
          </p:cNvPr>
          <p:cNvSpPr/>
          <p:nvPr/>
        </p:nvSpPr>
        <p:spPr>
          <a:xfrm>
            <a:off x="4240227" y="2921225"/>
            <a:ext cx="1157161" cy="291313"/>
          </a:xfrm>
          <a:prstGeom prst="rect">
            <a:avLst/>
          </a:prstGeom>
          <a:solidFill>
            <a:srgbClr val="ED7F00">
              <a:alpha val="2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53513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D5E073-F4F9-7B8D-86FB-34BAF73BE0C8}"/>
              </a:ext>
            </a:extLst>
          </p:cNvPr>
          <p:cNvGrpSpPr/>
          <p:nvPr/>
        </p:nvGrpSpPr>
        <p:grpSpPr>
          <a:xfrm>
            <a:off x="1293080" y="1266080"/>
            <a:ext cx="6147626" cy="2264646"/>
            <a:chOff x="390407" y="1363184"/>
            <a:chExt cx="8304704" cy="3156836"/>
          </a:xfrm>
        </p:grpSpPr>
        <p:sp>
          <p:nvSpPr>
            <p:cNvPr id="11" name="Arrow: Down 10">
              <a:extLst>
                <a:ext uri="{FF2B5EF4-FFF2-40B4-BE49-F238E27FC236}">
                  <a16:creationId xmlns:a16="http://schemas.microsoft.com/office/drawing/2014/main" id="{05C14A25-6747-31DC-622F-B6AA795E8307}"/>
                </a:ext>
              </a:extLst>
            </p:cNvPr>
            <p:cNvSpPr/>
            <p:nvPr/>
          </p:nvSpPr>
          <p:spPr>
            <a:xfrm>
              <a:off x="1306340" y="2282671"/>
              <a:ext cx="360000" cy="950389"/>
            </a:xfrm>
            <a:prstGeom prst="downArrow">
              <a:avLst/>
            </a:prstGeom>
            <a:solidFill>
              <a:schemeClr val="tx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sz="1200"/>
            </a:p>
          </p:txBody>
        </p:sp>
        <p:sp>
          <p:nvSpPr>
            <p:cNvPr id="12" name="Freeform: Shape 11">
              <a:extLst>
                <a:ext uri="{FF2B5EF4-FFF2-40B4-BE49-F238E27FC236}">
                  <a16:creationId xmlns:a16="http://schemas.microsoft.com/office/drawing/2014/main" id="{1E58AF90-A62B-B6B5-C04A-913D8FA5835F}"/>
                </a:ext>
              </a:extLst>
            </p:cNvPr>
            <p:cNvSpPr/>
            <p:nvPr/>
          </p:nvSpPr>
          <p:spPr>
            <a:xfrm>
              <a:off x="486139" y="1363184"/>
              <a:ext cx="1914647" cy="114878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solidFill>
              <a:srgbClr val="006FA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1600" kern="1200" dirty="0" err="1"/>
                <a:t>APL+Win</a:t>
              </a:r>
              <a:r>
                <a:rPr lang="en-GB" sz="1600" kern="1200" dirty="0"/>
                <a:t> workspace</a:t>
              </a:r>
            </a:p>
          </p:txBody>
        </p:sp>
        <p:sp>
          <p:nvSpPr>
            <p:cNvPr id="13" name="Arrow: Left 12">
              <a:extLst>
                <a:ext uri="{FF2B5EF4-FFF2-40B4-BE49-F238E27FC236}">
                  <a16:creationId xmlns:a16="http://schemas.microsoft.com/office/drawing/2014/main" id="{D5EAE3FF-42CC-D00C-BE5A-0157E4E9E447}"/>
                </a:ext>
              </a:extLst>
            </p:cNvPr>
            <p:cNvSpPr/>
            <p:nvPr/>
          </p:nvSpPr>
          <p:spPr>
            <a:xfrm rot="19845" flipH="1">
              <a:off x="2318272" y="3704565"/>
              <a:ext cx="1188328" cy="360000"/>
            </a:xfrm>
            <a:prstGeom prst="leftArrow">
              <a:avLst/>
            </a:prstGeom>
            <a:solidFill>
              <a:srgbClr val="3B475E"/>
            </a:solidFill>
            <a:ln>
              <a:noFill/>
            </a:ln>
            <a:effectLst/>
          </p:spPr>
          <p:style>
            <a:lnRef idx="0">
              <a:scrgbClr r="0" g="0" b="0"/>
            </a:lnRef>
            <a:fillRef idx="1">
              <a:scrgbClr r="0" g="0" b="0"/>
            </a:fillRef>
            <a:effectRef idx="0">
              <a:scrgbClr r="0" g="0" b="0"/>
            </a:effectRef>
            <a:fontRef idx="minor">
              <a:schemeClr val="lt1"/>
            </a:fontRef>
          </p:style>
          <p:txBody>
            <a:bodyPr/>
            <a:lstStyle/>
            <a:p>
              <a:endParaRPr lang="en-GB" sz="1200"/>
            </a:p>
          </p:txBody>
        </p:sp>
        <p:sp>
          <p:nvSpPr>
            <p:cNvPr id="14" name="Freeform: Shape 13">
              <a:extLst>
                <a:ext uri="{FF2B5EF4-FFF2-40B4-BE49-F238E27FC236}">
                  <a16:creationId xmlns:a16="http://schemas.microsoft.com/office/drawing/2014/main" id="{4427C3AB-6607-DCD4-139B-9714FDA5C0BB}"/>
                </a:ext>
              </a:extLst>
            </p:cNvPr>
            <p:cNvSpPr/>
            <p:nvPr/>
          </p:nvSpPr>
          <p:spPr>
            <a:xfrm>
              <a:off x="390407" y="3252732"/>
              <a:ext cx="2106111" cy="1263667"/>
            </a:xfrm>
            <a:custGeom>
              <a:avLst/>
              <a:gdLst>
                <a:gd name="connsiteX0" fmla="*/ 0 w 21600"/>
                <a:gd name="connsiteY0" fmla="*/ 20782 h 21600"/>
                <a:gd name="connsiteX1" fmla="*/ 18595 w 21600"/>
                <a:gd name="connsiteY1" fmla="*/ 18022 h 21600"/>
                <a:gd name="connsiteX2" fmla="*/ 18595 w 21600"/>
                <a:gd name="connsiteY2" fmla="*/ 3675 h 21600"/>
                <a:gd name="connsiteX3" fmla="*/ 0 w 21600"/>
                <a:gd name="connsiteY3" fmla="*/ 3675 h 21600"/>
                <a:gd name="connsiteX4" fmla="*/ 0 w 21600"/>
                <a:gd name="connsiteY4" fmla="*/ 20782 h 21600"/>
                <a:gd name="connsiteX5" fmla="*/ 1532 w 21600"/>
                <a:gd name="connsiteY5" fmla="*/ 3675 h 21600"/>
                <a:gd name="connsiteX6" fmla="*/ 1532 w 21600"/>
                <a:gd name="connsiteY6" fmla="*/ 1815 h 21600"/>
                <a:gd name="connsiteX7" fmla="*/ 20000 w 21600"/>
                <a:gd name="connsiteY7" fmla="*/ 1815 h 21600"/>
                <a:gd name="connsiteX8" fmla="*/ 20000 w 21600"/>
                <a:gd name="connsiteY8" fmla="*/ 16252 h 21600"/>
                <a:gd name="connsiteX9" fmla="*/ 18595 w 21600"/>
                <a:gd name="connsiteY9" fmla="*/ 16352 h 21600"/>
                <a:gd name="connsiteX10" fmla="*/ 18595 w 21600"/>
                <a:gd name="connsiteY10" fmla="*/ 3675 h 21600"/>
                <a:gd name="connsiteX11" fmla="*/ 1532 w 21600"/>
                <a:gd name="connsiteY11" fmla="*/ 3675 h 21600"/>
                <a:gd name="connsiteX12" fmla="*/ 2972 w 21600"/>
                <a:gd name="connsiteY12" fmla="*/ 1815 h 21600"/>
                <a:gd name="connsiteX13" fmla="*/ 2972 w 21600"/>
                <a:gd name="connsiteY13" fmla="*/ 0 h 21600"/>
                <a:gd name="connsiteX14" fmla="*/ 21600 w 21600"/>
                <a:gd name="connsiteY14" fmla="*/ 0 h 21600"/>
                <a:gd name="connsiteX15" fmla="*/ 21600 w 21600"/>
                <a:gd name="connsiteY15" fmla="*/ 14392 h 21600"/>
                <a:gd name="connsiteX16" fmla="*/ 20000 w 21600"/>
                <a:gd name="connsiteY16" fmla="*/ 14467 h 21600"/>
                <a:gd name="connsiteX17" fmla="*/ 20000 w 21600"/>
                <a:gd name="connsiteY17" fmla="*/ 1815 h 21600"/>
                <a:gd name="connsiteX18" fmla="*/ 2972 w 21600"/>
                <a:gd name="connsiteY18" fmla="*/ 1815 h 21600"/>
                <a:gd name="connsiteX0" fmla="*/ 0 w 21600"/>
                <a:gd name="connsiteY0" fmla="*/ 3675 h 21600"/>
                <a:gd name="connsiteX1" fmla="*/ 18595 w 21600"/>
                <a:gd name="connsiteY1" fmla="*/ 3675 h 21600"/>
                <a:gd name="connsiteX2" fmla="*/ 18595 w 21600"/>
                <a:gd name="connsiteY2" fmla="*/ 18022 h 21600"/>
                <a:gd name="connsiteX3" fmla="*/ 0 w 21600"/>
                <a:gd name="connsiteY3" fmla="*/ 20782 h 21600"/>
                <a:gd name="connsiteX4" fmla="*/ 0 w 21600"/>
                <a:gd name="connsiteY4" fmla="*/ 3675 h 21600"/>
                <a:gd name="connsiteX5" fmla="*/ 1532 w 21600"/>
                <a:gd name="connsiteY5" fmla="*/ 3675 h 21600"/>
                <a:gd name="connsiteX6" fmla="*/ 1532 w 21600"/>
                <a:gd name="connsiteY6" fmla="*/ 1815 h 21600"/>
                <a:gd name="connsiteX7" fmla="*/ 20000 w 21600"/>
                <a:gd name="connsiteY7" fmla="*/ 1815 h 21600"/>
                <a:gd name="connsiteX8" fmla="*/ 20000 w 21600"/>
                <a:gd name="connsiteY8" fmla="*/ 16252 h 21600"/>
                <a:gd name="connsiteX9" fmla="*/ 18595 w 21600"/>
                <a:gd name="connsiteY9" fmla="*/ 16352 h 21600"/>
                <a:gd name="connsiteX10" fmla="*/ 2972 w 21600"/>
                <a:gd name="connsiteY10" fmla="*/ 1815 h 21600"/>
                <a:gd name="connsiteX11" fmla="*/ 2972 w 21600"/>
                <a:gd name="connsiteY11" fmla="*/ 0 h 21600"/>
                <a:gd name="connsiteX12" fmla="*/ 21600 w 21600"/>
                <a:gd name="connsiteY12" fmla="*/ 0 h 21600"/>
                <a:gd name="connsiteX13" fmla="*/ 21600 w 21600"/>
                <a:gd name="connsiteY13" fmla="*/ 14392 h 21600"/>
                <a:gd name="connsiteX14" fmla="*/ 20000 w 21600"/>
                <a:gd name="connsiteY14" fmla="*/ 14467 h 21600"/>
                <a:gd name="connsiteX0" fmla="*/ 0 w 21600"/>
                <a:gd name="connsiteY0" fmla="*/ 20782 h 21600"/>
                <a:gd name="connsiteX1" fmla="*/ 18595 w 21600"/>
                <a:gd name="connsiteY1" fmla="*/ 18022 h 21600"/>
                <a:gd name="connsiteX2" fmla="*/ 18595 w 21600"/>
                <a:gd name="connsiteY2" fmla="*/ 16352 h 21600"/>
                <a:gd name="connsiteX3" fmla="*/ 20000 w 21600"/>
                <a:gd name="connsiteY3" fmla="*/ 16252 h 21600"/>
                <a:gd name="connsiteX4" fmla="*/ 20000 w 21600"/>
                <a:gd name="connsiteY4" fmla="*/ 14467 h 21600"/>
                <a:gd name="connsiteX5" fmla="*/ 21600 w 21600"/>
                <a:gd name="connsiteY5" fmla="*/ 14392 h 21600"/>
                <a:gd name="connsiteX6" fmla="*/ 21600 w 21600"/>
                <a:gd name="connsiteY6" fmla="*/ 0 h 21600"/>
                <a:gd name="connsiteX7" fmla="*/ 2972 w 21600"/>
                <a:gd name="connsiteY7" fmla="*/ 0 h 21600"/>
                <a:gd name="connsiteX8" fmla="*/ 2972 w 21600"/>
                <a:gd name="connsiteY8" fmla="*/ 1815 h 21600"/>
                <a:gd name="connsiteX9" fmla="*/ 1532 w 21600"/>
                <a:gd name="connsiteY9" fmla="*/ 1815 h 21600"/>
                <a:gd name="connsiteX10" fmla="*/ 1532 w 21600"/>
                <a:gd name="connsiteY10" fmla="*/ 3675 h 21600"/>
                <a:gd name="connsiteX11" fmla="*/ 0 w 21600"/>
                <a:gd name="connsiteY11" fmla="*/ 3675 h 21600"/>
                <a:gd name="connsiteX12" fmla="*/ 0 w 21600"/>
                <a:gd name="connsiteY12" fmla="*/ 2078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0" h="21600" stroke="0" extrusionOk="0">
                  <a:moveTo>
                    <a:pt x="0" y="20782"/>
                  </a:moveTo>
                  <a:cubicBezTo>
                    <a:pt x="9298" y="23542"/>
                    <a:pt x="9298" y="18022"/>
                    <a:pt x="18595" y="18022"/>
                  </a:cubicBezTo>
                  <a:lnTo>
                    <a:pt x="18595" y="3675"/>
                  </a:lnTo>
                  <a:lnTo>
                    <a:pt x="0" y="3675"/>
                  </a:lnTo>
                  <a:lnTo>
                    <a:pt x="0" y="20782"/>
                  </a:lnTo>
                  <a:close/>
                  <a:moveTo>
                    <a:pt x="1532" y="3675"/>
                  </a:moveTo>
                  <a:lnTo>
                    <a:pt x="1532" y="1815"/>
                  </a:lnTo>
                  <a:lnTo>
                    <a:pt x="20000" y="1815"/>
                  </a:lnTo>
                  <a:lnTo>
                    <a:pt x="20000" y="16252"/>
                  </a:lnTo>
                  <a:cubicBezTo>
                    <a:pt x="19298" y="16252"/>
                    <a:pt x="18595" y="16352"/>
                    <a:pt x="18595" y="16352"/>
                  </a:cubicBezTo>
                  <a:lnTo>
                    <a:pt x="18595" y="3675"/>
                  </a:lnTo>
                  <a:lnTo>
                    <a:pt x="1532" y="3675"/>
                  </a:lnTo>
                  <a:close/>
                  <a:moveTo>
                    <a:pt x="2972" y="1815"/>
                  </a:moveTo>
                  <a:lnTo>
                    <a:pt x="2972" y="0"/>
                  </a:lnTo>
                  <a:lnTo>
                    <a:pt x="21600" y="0"/>
                  </a:lnTo>
                  <a:lnTo>
                    <a:pt x="21600" y="14392"/>
                  </a:lnTo>
                  <a:cubicBezTo>
                    <a:pt x="20800" y="14392"/>
                    <a:pt x="20000" y="14467"/>
                    <a:pt x="20000" y="14467"/>
                  </a:cubicBezTo>
                  <a:lnTo>
                    <a:pt x="20000" y="1815"/>
                  </a:lnTo>
                  <a:lnTo>
                    <a:pt x="2972" y="1815"/>
                  </a:lnTo>
                  <a:close/>
                </a:path>
                <a:path w="21600" h="21600" fill="none" extrusionOk="0">
                  <a:moveTo>
                    <a:pt x="0" y="3675"/>
                  </a:moveTo>
                  <a:lnTo>
                    <a:pt x="18595" y="3675"/>
                  </a:lnTo>
                  <a:lnTo>
                    <a:pt x="18595" y="18022"/>
                  </a:lnTo>
                  <a:cubicBezTo>
                    <a:pt x="9298" y="18022"/>
                    <a:pt x="9298" y="23542"/>
                    <a:pt x="0" y="20782"/>
                  </a:cubicBezTo>
                  <a:lnTo>
                    <a:pt x="0" y="3675"/>
                  </a:lnTo>
                  <a:close/>
                  <a:moveTo>
                    <a:pt x="1532" y="3675"/>
                  </a:moveTo>
                  <a:lnTo>
                    <a:pt x="1532" y="1815"/>
                  </a:lnTo>
                  <a:lnTo>
                    <a:pt x="20000" y="1815"/>
                  </a:lnTo>
                  <a:lnTo>
                    <a:pt x="20000" y="16252"/>
                  </a:lnTo>
                  <a:cubicBezTo>
                    <a:pt x="19298" y="16252"/>
                    <a:pt x="18595" y="16352"/>
                    <a:pt x="18595" y="16352"/>
                  </a:cubicBezTo>
                  <a:moveTo>
                    <a:pt x="2972" y="1815"/>
                  </a:moveTo>
                  <a:lnTo>
                    <a:pt x="2972" y="0"/>
                  </a:lnTo>
                  <a:lnTo>
                    <a:pt x="21600" y="0"/>
                  </a:lnTo>
                  <a:lnTo>
                    <a:pt x="21600" y="14392"/>
                  </a:lnTo>
                  <a:cubicBezTo>
                    <a:pt x="20800" y="14392"/>
                    <a:pt x="20000" y="14467"/>
                    <a:pt x="20000" y="14467"/>
                  </a:cubicBezTo>
                </a:path>
                <a:path w="21600" h="21600" fill="none" stroke="0">
                  <a:moveTo>
                    <a:pt x="0" y="20782"/>
                  </a:moveTo>
                  <a:cubicBezTo>
                    <a:pt x="9298" y="23542"/>
                    <a:pt x="9298" y="18022"/>
                    <a:pt x="18595" y="18022"/>
                  </a:cubicBezTo>
                  <a:lnTo>
                    <a:pt x="18595" y="16352"/>
                  </a:lnTo>
                  <a:cubicBezTo>
                    <a:pt x="18595" y="16352"/>
                    <a:pt x="19298" y="16252"/>
                    <a:pt x="20000" y="16252"/>
                  </a:cubicBezTo>
                  <a:lnTo>
                    <a:pt x="20000" y="14467"/>
                  </a:lnTo>
                  <a:cubicBezTo>
                    <a:pt x="20000" y="14467"/>
                    <a:pt x="20800" y="14392"/>
                    <a:pt x="21600" y="14392"/>
                  </a:cubicBezTo>
                  <a:lnTo>
                    <a:pt x="21600" y="0"/>
                  </a:lnTo>
                  <a:lnTo>
                    <a:pt x="2972" y="0"/>
                  </a:lnTo>
                  <a:lnTo>
                    <a:pt x="2972" y="1815"/>
                  </a:lnTo>
                  <a:lnTo>
                    <a:pt x="1532" y="1815"/>
                  </a:lnTo>
                  <a:lnTo>
                    <a:pt x="1532" y="3675"/>
                  </a:lnTo>
                  <a:lnTo>
                    <a:pt x="0" y="3675"/>
                  </a:lnTo>
                  <a:lnTo>
                    <a:pt x="0" y="20782"/>
                  </a:lnTo>
                  <a:close/>
                </a:path>
              </a:pathLst>
            </a:custGeom>
            <a:solidFill>
              <a:srgbClr val="006FA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250" tIns="310249" rIns="388253" bIns="143106" numCol="1" spcCol="1270" anchor="ctr" anchorCtr="0">
              <a:noAutofit/>
            </a:bodyPr>
            <a:lstStyle/>
            <a:p>
              <a:pPr marL="0" lvl="0" indent="0" algn="ctr" defTabSz="1111250">
                <a:lnSpc>
                  <a:spcPct val="90000"/>
                </a:lnSpc>
                <a:spcBef>
                  <a:spcPct val="0"/>
                </a:spcBef>
                <a:spcAft>
                  <a:spcPct val="35000"/>
                </a:spcAft>
                <a:buNone/>
              </a:pPr>
              <a:r>
                <a:rPr lang="en-GB" sz="1600" kern="1200" dirty="0" err="1"/>
                <a:t>APL+Win</a:t>
              </a:r>
              <a:r>
                <a:rPr lang="en-GB" sz="1600" kern="1200" dirty="0"/>
                <a:t> source files</a:t>
              </a:r>
            </a:p>
          </p:txBody>
        </p:sp>
        <p:sp>
          <p:nvSpPr>
            <p:cNvPr id="15" name="Arrow: Right 14">
              <a:extLst>
                <a:ext uri="{FF2B5EF4-FFF2-40B4-BE49-F238E27FC236}">
                  <a16:creationId xmlns:a16="http://schemas.microsoft.com/office/drawing/2014/main" id="{B16E84D0-2996-36CC-B731-EED3B63328C9}"/>
                </a:ext>
              </a:extLst>
            </p:cNvPr>
            <p:cNvSpPr/>
            <p:nvPr/>
          </p:nvSpPr>
          <p:spPr>
            <a:xfrm rot="18960">
              <a:off x="5393078" y="3712781"/>
              <a:ext cx="1192766" cy="360000"/>
            </a:xfrm>
            <a:prstGeom prst="rightArrow">
              <a:avLst/>
            </a:prstGeom>
            <a:solidFill>
              <a:srgbClr val="3B475E"/>
            </a:solidFill>
            <a:ln>
              <a:noFill/>
            </a:ln>
            <a:effectLst/>
          </p:spPr>
          <p:style>
            <a:lnRef idx="0">
              <a:scrgbClr r="0" g="0" b="0"/>
            </a:lnRef>
            <a:fillRef idx="1">
              <a:scrgbClr r="0" g="0" b="0"/>
            </a:fillRef>
            <a:effectRef idx="0">
              <a:scrgbClr r="0" g="0" b="0"/>
            </a:effectRef>
            <a:fontRef idx="minor">
              <a:schemeClr val="lt1"/>
            </a:fontRef>
          </p:style>
          <p:txBody>
            <a:bodyPr/>
            <a:lstStyle/>
            <a:p>
              <a:endParaRPr lang="en-GB" sz="1200"/>
            </a:p>
          </p:txBody>
        </p:sp>
        <p:sp>
          <p:nvSpPr>
            <p:cNvPr id="16" name="Freeform: Shape 15">
              <a:extLst>
                <a:ext uri="{FF2B5EF4-FFF2-40B4-BE49-F238E27FC236}">
                  <a16:creationId xmlns:a16="http://schemas.microsoft.com/office/drawing/2014/main" id="{92CB110B-8BB4-FACB-D826-B917D6F2DBC1}"/>
                </a:ext>
              </a:extLst>
            </p:cNvPr>
            <p:cNvSpPr/>
            <p:nvPr/>
          </p:nvSpPr>
          <p:spPr>
            <a:xfrm>
              <a:off x="3519391" y="3310171"/>
              <a:ext cx="1914647" cy="1148788"/>
            </a:xfrm>
            <a:custGeom>
              <a:avLst/>
              <a:gdLst>
                <a:gd name="connsiteX0" fmla="*/ 0 w 1914647"/>
                <a:gd name="connsiteY0" fmla="*/ 191465 h 1148788"/>
                <a:gd name="connsiteX1" fmla="*/ 191465 w 1914647"/>
                <a:gd name="connsiteY1" fmla="*/ 0 h 1148788"/>
                <a:gd name="connsiteX2" fmla="*/ 1723182 w 1914647"/>
                <a:gd name="connsiteY2" fmla="*/ 0 h 1148788"/>
                <a:gd name="connsiteX3" fmla="*/ 1914647 w 1914647"/>
                <a:gd name="connsiteY3" fmla="*/ 191465 h 1148788"/>
                <a:gd name="connsiteX4" fmla="*/ 1914647 w 1914647"/>
                <a:gd name="connsiteY4" fmla="*/ 957323 h 1148788"/>
                <a:gd name="connsiteX5" fmla="*/ 1723182 w 1914647"/>
                <a:gd name="connsiteY5" fmla="*/ 1148788 h 1148788"/>
                <a:gd name="connsiteX6" fmla="*/ 191465 w 1914647"/>
                <a:gd name="connsiteY6" fmla="*/ 1148788 h 1148788"/>
                <a:gd name="connsiteX7" fmla="*/ 0 w 1914647"/>
                <a:gd name="connsiteY7" fmla="*/ 957323 h 1148788"/>
                <a:gd name="connsiteX8" fmla="*/ 0 w 1914647"/>
                <a:gd name="connsiteY8" fmla="*/ 191465 h 11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7" h="1148788">
                  <a:moveTo>
                    <a:pt x="0" y="191465"/>
                  </a:moveTo>
                  <a:cubicBezTo>
                    <a:pt x="0" y="85722"/>
                    <a:pt x="85722" y="0"/>
                    <a:pt x="191465" y="0"/>
                  </a:cubicBezTo>
                  <a:lnTo>
                    <a:pt x="1723182" y="0"/>
                  </a:lnTo>
                  <a:cubicBezTo>
                    <a:pt x="1828925" y="0"/>
                    <a:pt x="1914647" y="85722"/>
                    <a:pt x="1914647" y="191465"/>
                  </a:cubicBezTo>
                  <a:lnTo>
                    <a:pt x="1914647" y="957323"/>
                  </a:lnTo>
                  <a:cubicBezTo>
                    <a:pt x="1914647" y="1063066"/>
                    <a:pt x="1828925" y="1148788"/>
                    <a:pt x="1723182" y="1148788"/>
                  </a:cubicBezTo>
                  <a:lnTo>
                    <a:pt x="191465" y="1148788"/>
                  </a:lnTo>
                  <a:cubicBezTo>
                    <a:pt x="85722" y="1148788"/>
                    <a:pt x="0" y="1063066"/>
                    <a:pt x="0" y="957323"/>
                  </a:cubicBezTo>
                  <a:lnTo>
                    <a:pt x="0" y="191465"/>
                  </a:ln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1328" tIns="151328" rIns="151328" bIns="151328" numCol="1" spcCol="1270" anchor="ctr" anchorCtr="0">
              <a:noAutofit/>
            </a:bodyPr>
            <a:lstStyle/>
            <a:p>
              <a:pPr marL="0" lvl="0" indent="0" algn="ctr" defTabSz="1111250">
                <a:lnSpc>
                  <a:spcPct val="90000"/>
                </a:lnSpc>
                <a:spcBef>
                  <a:spcPct val="0"/>
                </a:spcBef>
                <a:spcAft>
                  <a:spcPct val="35000"/>
                </a:spcAft>
                <a:buNone/>
              </a:pPr>
              <a:r>
                <a:rPr lang="en-GB" sz="1600" kern="1200" dirty="0"/>
                <a:t>translation</a:t>
              </a:r>
              <a:br>
                <a:rPr lang="en-GB" sz="1600" kern="1200" dirty="0"/>
              </a:br>
              <a:r>
                <a:rPr lang="en-GB" sz="1200" dirty="0"/>
                <a:t>per atfmap.txt</a:t>
              </a:r>
              <a:endParaRPr lang="en-GB" sz="1200" kern="1200" dirty="0"/>
            </a:p>
          </p:txBody>
        </p:sp>
        <p:sp>
          <p:nvSpPr>
            <p:cNvPr id="17" name="Arrow: Right 16">
              <a:extLst>
                <a:ext uri="{FF2B5EF4-FFF2-40B4-BE49-F238E27FC236}">
                  <a16:creationId xmlns:a16="http://schemas.microsoft.com/office/drawing/2014/main" id="{C7A8C952-4BA8-94CC-E710-E959B8867DB4}"/>
                </a:ext>
              </a:extLst>
            </p:cNvPr>
            <p:cNvSpPr/>
            <p:nvPr/>
          </p:nvSpPr>
          <p:spPr>
            <a:xfrm rot="16200000">
              <a:off x="7244264" y="2743824"/>
              <a:ext cx="795583" cy="360000"/>
            </a:xfrm>
            <a:prstGeom prst="rightArrow">
              <a:avLst/>
            </a:prstGeom>
            <a:solidFill>
              <a:schemeClr val="tx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sz="1200"/>
            </a:p>
          </p:txBody>
        </p:sp>
        <p:sp>
          <p:nvSpPr>
            <p:cNvPr id="18" name="Freeform: Shape 17">
              <a:extLst>
                <a:ext uri="{FF2B5EF4-FFF2-40B4-BE49-F238E27FC236}">
                  <a16:creationId xmlns:a16="http://schemas.microsoft.com/office/drawing/2014/main" id="{D5B6DB80-BFCB-4CF9-83A0-1BF4FBDCBB7C}"/>
                </a:ext>
              </a:extLst>
            </p:cNvPr>
            <p:cNvSpPr/>
            <p:nvPr/>
          </p:nvSpPr>
          <p:spPr>
            <a:xfrm>
              <a:off x="6589000" y="3256353"/>
              <a:ext cx="2106111" cy="1263667"/>
            </a:xfrm>
            <a:custGeom>
              <a:avLst/>
              <a:gdLst>
                <a:gd name="connsiteX0" fmla="*/ 0 w 21600"/>
                <a:gd name="connsiteY0" fmla="*/ 20782 h 21600"/>
                <a:gd name="connsiteX1" fmla="*/ 18595 w 21600"/>
                <a:gd name="connsiteY1" fmla="*/ 18022 h 21600"/>
                <a:gd name="connsiteX2" fmla="*/ 18595 w 21600"/>
                <a:gd name="connsiteY2" fmla="*/ 3675 h 21600"/>
                <a:gd name="connsiteX3" fmla="*/ 0 w 21600"/>
                <a:gd name="connsiteY3" fmla="*/ 3675 h 21600"/>
                <a:gd name="connsiteX4" fmla="*/ 0 w 21600"/>
                <a:gd name="connsiteY4" fmla="*/ 20782 h 21600"/>
                <a:gd name="connsiteX5" fmla="*/ 1532 w 21600"/>
                <a:gd name="connsiteY5" fmla="*/ 3675 h 21600"/>
                <a:gd name="connsiteX6" fmla="*/ 1532 w 21600"/>
                <a:gd name="connsiteY6" fmla="*/ 1815 h 21600"/>
                <a:gd name="connsiteX7" fmla="*/ 20000 w 21600"/>
                <a:gd name="connsiteY7" fmla="*/ 1815 h 21600"/>
                <a:gd name="connsiteX8" fmla="*/ 20000 w 21600"/>
                <a:gd name="connsiteY8" fmla="*/ 16252 h 21600"/>
                <a:gd name="connsiteX9" fmla="*/ 18595 w 21600"/>
                <a:gd name="connsiteY9" fmla="*/ 16352 h 21600"/>
                <a:gd name="connsiteX10" fmla="*/ 18595 w 21600"/>
                <a:gd name="connsiteY10" fmla="*/ 3675 h 21600"/>
                <a:gd name="connsiteX11" fmla="*/ 1532 w 21600"/>
                <a:gd name="connsiteY11" fmla="*/ 3675 h 21600"/>
                <a:gd name="connsiteX12" fmla="*/ 2972 w 21600"/>
                <a:gd name="connsiteY12" fmla="*/ 1815 h 21600"/>
                <a:gd name="connsiteX13" fmla="*/ 2972 w 21600"/>
                <a:gd name="connsiteY13" fmla="*/ 0 h 21600"/>
                <a:gd name="connsiteX14" fmla="*/ 21600 w 21600"/>
                <a:gd name="connsiteY14" fmla="*/ 0 h 21600"/>
                <a:gd name="connsiteX15" fmla="*/ 21600 w 21600"/>
                <a:gd name="connsiteY15" fmla="*/ 14392 h 21600"/>
                <a:gd name="connsiteX16" fmla="*/ 20000 w 21600"/>
                <a:gd name="connsiteY16" fmla="*/ 14467 h 21600"/>
                <a:gd name="connsiteX17" fmla="*/ 20000 w 21600"/>
                <a:gd name="connsiteY17" fmla="*/ 1815 h 21600"/>
                <a:gd name="connsiteX18" fmla="*/ 2972 w 21600"/>
                <a:gd name="connsiteY18" fmla="*/ 1815 h 21600"/>
                <a:gd name="connsiteX0" fmla="*/ 0 w 21600"/>
                <a:gd name="connsiteY0" fmla="*/ 3675 h 21600"/>
                <a:gd name="connsiteX1" fmla="*/ 18595 w 21600"/>
                <a:gd name="connsiteY1" fmla="*/ 3675 h 21600"/>
                <a:gd name="connsiteX2" fmla="*/ 18595 w 21600"/>
                <a:gd name="connsiteY2" fmla="*/ 18022 h 21600"/>
                <a:gd name="connsiteX3" fmla="*/ 0 w 21600"/>
                <a:gd name="connsiteY3" fmla="*/ 20782 h 21600"/>
                <a:gd name="connsiteX4" fmla="*/ 0 w 21600"/>
                <a:gd name="connsiteY4" fmla="*/ 3675 h 21600"/>
                <a:gd name="connsiteX5" fmla="*/ 1532 w 21600"/>
                <a:gd name="connsiteY5" fmla="*/ 3675 h 21600"/>
                <a:gd name="connsiteX6" fmla="*/ 1532 w 21600"/>
                <a:gd name="connsiteY6" fmla="*/ 1815 h 21600"/>
                <a:gd name="connsiteX7" fmla="*/ 20000 w 21600"/>
                <a:gd name="connsiteY7" fmla="*/ 1815 h 21600"/>
                <a:gd name="connsiteX8" fmla="*/ 20000 w 21600"/>
                <a:gd name="connsiteY8" fmla="*/ 16252 h 21600"/>
                <a:gd name="connsiteX9" fmla="*/ 18595 w 21600"/>
                <a:gd name="connsiteY9" fmla="*/ 16352 h 21600"/>
                <a:gd name="connsiteX10" fmla="*/ 2972 w 21600"/>
                <a:gd name="connsiteY10" fmla="*/ 1815 h 21600"/>
                <a:gd name="connsiteX11" fmla="*/ 2972 w 21600"/>
                <a:gd name="connsiteY11" fmla="*/ 0 h 21600"/>
                <a:gd name="connsiteX12" fmla="*/ 21600 w 21600"/>
                <a:gd name="connsiteY12" fmla="*/ 0 h 21600"/>
                <a:gd name="connsiteX13" fmla="*/ 21600 w 21600"/>
                <a:gd name="connsiteY13" fmla="*/ 14392 h 21600"/>
                <a:gd name="connsiteX14" fmla="*/ 20000 w 21600"/>
                <a:gd name="connsiteY14" fmla="*/ 14467 h 21600"/>
                <a:gd name="connsiteX0" fmla="*/ 0 w 21600"/>
                <a:gd name="connsiteY0" fmla="*/ 20782 h 21600"/>
                <a:gd name="connsiteX1" fmla="*/ 18595 w 21600"/>
                <a:gd name="connsiteY1" fmla="*/ 18022 h 21600"/>
                <a:gd name="connsiteX2" fmla="*/ 18595 w 21600"/>
                <a:gd name="connsiteY2" fmla="*/ 16352 h 21600"/>
                <a:gd name="connsiteX3" fmla="*/ 20000 w 21600"/>
                <a:gd name="connsiteY3" fmla="*/ 16252 h 21600"/>
                <a:gd name="connsiteX4" fmla="*/ 20000 w 21600"/>
                <a:gd name="connsiteY4" fmla="*/ 14467 h 21600"/>
                <a:gd name="connsiteX5" fmla="*/ 21600 w 21600"/>
                <a:gd name="connsiteY5" fmla="*/ 14392 h 21600"/>
                <a:gd name="connsiteX6" fmla="*/ 21600 w 21600"/>
                <a:gd name="connsiteY6" fmla="*/ 0 h 21600"/>
                <a:gd name="connsiteX7" fmla="*/ 2972 w 21600"/>
                <a:gd name="connsiteY7" fmla="*/ 0 h 21600"/>
                <a:gd name="connsiteX8" fmla="*/ 2972 w 21600"/>
                <a:gd name="connsiteY8" fmla="*/ 1815 h 21600"/>
                <a:gd name="connsiteX9" fmla="*/ 1532 w 21600"/>
                <a:gd name="connsiteY9" fmla="*/ 1815 h 21600"/>
                <a:gd name="connsiteX10" fmla="*/ 1532 w 21600"/>
                <a:gd name="connsiteY10" fmla="*/ 3675 h 21600"/>
                <a:gd name="connsiteX11" fmla="*/ 0 w 21600"/>
                <a:gd name="connsiteY11" fmla="*/ 3675 h 21600"/>
                <a:gd name="connsiteX12" fmla="*/ 0 w 21600"/>
                <a:gd name="connsiteY12" fmla="*/ 2078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0" h="21600" stroke="0" extrusionOk="0">
                  <a:moveTo>
                    <a:pt x="0" y="20782"/>
                  </a:moveTo>
                  <a:cubicBezTo>
                    <a:pt x="9298" y="23542"/>
                    <a:pt x="9298" y="18022"/>
                    <a:pt x="18595" y="18022"/>
                  </a:cubicBezTo>
                  <a:lnTo>
                    <a:pt x="18595" y="3675"/>
                  </a:lnTo>
                  <a:lnTo>
                    <a:pt x="0" y="3675"/>
                  </a:lnTo>
                  <a:lnTo>
                    <a:pt x="0" y="20782"/>
                  </a:lnTo>
                  <a:close/>
                  <a:moveTo>
                    <a:pt x="1532" y="3675"/>
                  </a:moveTo>
                  <a:lnTo>
                    <a:pt x="1532" y="1815"/>
                  </a:lnTo>
                  <a:lnTo>
                    <a:pt x="20000" y="1815"/>
                  </a:lnTo>
                  <a:lnTo>
                    <a:pt x="20000" y="16252"/>
                  </a:lnTo>
                  <a:cubicBezTo>
                    <a:pt x="19298" y="16252"/>
                    <a:pt x="18595" y="16352"/>
                    <a:pt x="18595" y="16352"/>
                  </a:cubicBezTo>
                  <a:lnTo>
                    <a:pt x="18595" y="3675"/>
                  </a:lnTo>
                  <a:lnTo>
                    <a:pt x="1532" y="3675"/>
                  </a:lnTo>
                  <a:close/>
                  <a:moveTo>
                    <a:pt x="2972" y="1815"/>
                  </a:moveTo>
                  <a:lnTo>
                    <a:pt x="2972" y="0"/>
                  </a:lnTo>
                  <a:lnTo>
                    <a:pt x="21600" y="0"/>
                  </a:lnTo>
                  <a:lnTo>
                    <a:pt x="21600" y="14392"/>
                  </a:lnTo>
                  <a:cubicBezTo>
                    <a:pt x="20800" y="14392"/>
                    <a:pt x="20000" y="14467"/>
                    <a:pt x="20000" y="14467"/>
                  </a:cubicBezTo>
                  <a:lnTo>
                    <a:pt x="20000" y="1815"/>
                  </a:lnTo>
                  <a:lnTo>
                    <a:pt x="2972" y="1815"/>
                  </a:lnTo>
                  <a:close/>
                </a:path>
                <a:path w="21600" h="21600" fill="none" extrusionOk="0">
                  <a:moveTo>
                    <a:pt x="0" y="3675"/>
                  </a:moveTo>
                  <a:lnTo>
                    <a:pt x="18595" y="3675"/>
                  </a:lnTo>
                  <a:lnTo>
                    <a:pt x="18595" y="18022"/>
                  </a:lnTo>
                  <a:cubicBezTo>
                    <a:pt x="9298" y="18022"/>
                    <a:pt x="9298" y="23542"/>
                    <a:pt x="0" y="20782"/>
                  </a:cubicBezTo>
                  <a:lnTo>
                    <a:pt x="0" y="3675"/>
                  </a:lnTo>
                  <a:close/>
                  <a:moveTo>
                    <a:pt x="1532" y="3675"/>
                  </a:moveTo>
                  <a:lnTo>
                    <a:pt x="1532" y="1815"/>
                  </a:lnTo>
                  <a:lnTo>
                    <a:pt x="20000" y="1815"/>
                  </a:lnTo>
                  <a:lnTo>
                    <a:pt x="20000" y="16252"/>
                  </a:lnTo>
                  <a:cubicBezTo>
                    <a:pt x="19298" y="16252"/>
                    <a:pt x="18595" y="16352"/>
                    <a:pt x="18595" y="16352"/>
                  </a:cubicBezTo>
                  <a:moveTo>
                    <a:pt x="2972" y="1815"/>
                  </a:moveTo>
                  <a:lnTo>
                    <a:pt x="2972" y="0"/>
                  </a:lnTo>
                  <a:lnTo>
                    <a:pt x="21600" y="0"/>
                  </a:lnTo>
                  <a:lnTo>
                    <a:pt x="21600" y="14392"/>
                  </a:lnTo>
                  <a:cubicBezTo>
                    <a:pt x="20800" y="14392"/>
                    <a:pt x="20000" y="14467"/>
                    <a:pt x="20000" y="14467"/>
                  </a:cubicBezTo>
                </a:path>
                <a:path w="21600" h="21600" fill="none" stroke="0">
                  <a:moveTo>
                    <a:pt x="0" y="20782"/>
                  </a:moveTo>
                  <a:cubicBezTo>
                    <a:pt x="9298" y="23542"/>
                    <a:pt x="9298" y="18022"/>
                    <a:pt x="18595" y="18022"/>
                  </a:cubicBezTo>
                  <a:lnTo>
                    <a:pt x="18595" y="16352"/>
                  </a:lnTo>
                  <a:cubicBezTo>
                    <a:pt x="18595" y="16352"/>
                    <a:pt x="19298" y="16252"/>
                    <a:pt x="20000" y="16252"/>
                  </a:cubicBezTo>
                  <a:lnTo>
                    <a:pt x="20000" y="14467"/>
                  </a:lnTo>
                  <a:cubicBezTo>
                    <a:pt x="20000" y="14467"/>
                    <a:pt x="20800" y="14392"/>
                    <a:pt x="21600" y="14392"/>
                  </a:cubicBezTo>
                  <a:lnTo>
                    <a:pt x="21600" y="0"/>
                  </a:lnTo>
                  <a:lnTo>
                    <a:pt x="2972" y="0"/>
                  </a:lnTo>
                  <a:lnTo>
                    <a:pt x="2972" y="1815"/>
                  </a:lnTo>
                  <a:lnTo>
                    <a:pt x="1532" y="1815"/>
                  </a:lnTo>
                  <a:lnTo>
                    <a:pt x="1532" y="3675"/>
                  </a:lnTo>
                  <a:lnTo>
                    <a:pt x="0" y="3675"/>
                  </a:lnTo>
                  <a:lnTo>
                    <a:pt x="0" y="20782"/>
                  </a:ln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250" tIns="310249" rIns="388253" bIns="143106" numCol="1" spcCol="1270" anchor="ctr" anchorCtr="0">
              <a:noAutofit/>
            </a:bodyPr>
            <a:lstStyle/>
            <a:p>
              <a:pPr marL="0" lvl="0" indent="0" algn="ctr" defTabSz="1111250">
                <a:lnSpc>
                  <a:spcPct val="90000"/>
                </a:lnSpc>
                <a:spcBef>
                  <a:spcPct val="0"/>
                </a:spcBef>
                <a:spcAft>
                  <a:spcPct val="35000"/>
                </a:spcAft>
                <a:buNone/>
              </a:pPr>
              <a:r>
                <a:rPr lang="en-GB" sz="1600" kern="1200" dirty="0"/>
                <a:t>Dyalog source files</a:t>
              </a:r>
            </a:p>
          </p:txBody>
        </p:sp>
        <p:sp>
          <p:nvSpPr>
            <p:cNvPr id="19" name="Freeform: Shape 18">
              <a:extLst>
                <a:ext uri="{FF2B5EF4-FFF2-40B4-BE49-F238E27FC236}">
                  <a16:creationId xmlns:a16="http://schemas.microsoft.com/office/drawing/2014/main" id="{F7FC15B3-AD86-6E7A-BC4C-E3995A66BBBB}"/>
                </a:ext>
              </a:extLst>
            </p:cNvPr>
            <p:cNvSpPr/>
            <p:nvPr/>
          </p:nvSpPr>
          <p:spPr>
            <a:xfrm>
              <a:off x="6586798" y="1363184"/>
              <a:ext cx="1914647" cy="114878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1600" kern="1200" dirty="0"/>
                <a:t>Dyalog workspace</a:t>
              </a:r>
            </a:p>
          </p:txBody>
        </p:sp>
      </p:grpSp>
      <p:sp>
        <p:nvSpPr>
          <p:cNvPr id="4" name="Title 3">
            <a:extLst>
              <a:ext uri="{FF2B5EF4-FFF2-40B4-BE49-F238E27FC236}">
                <a16:creationId xmlns:a16="http://schemas.microsoft.com/office/drawing/2014/main" id="{77995DC2-06F8-003F-DDAC-7A289561BE25}"/>
              </a:ext>
            </a:extLst>
          </p:cNvPr>
          <p:cNvSpPr>
            <a:spLocks noGrp="1"/>
          </p:cNvSpPr>
          <p:nvPr>
            <p:ph type="title"/>
          </p:nvPr>
        </p:nvSpPr>
        <p:spPr/>
        <p:txBody>
          <a:bodyPr/>
          <a:lstStyle/>
          <a:p>
            <a:r>
              <a:rPr lang="en-GB" dirty="0"/>
              <a:t>Source Code Migration</a:t>
            </a:r>
          </a:p>
        </p:txBody>
      </p:sp>
      <p:sp>
        <p:nvSpPr>
          <p:cNvPr id="5" name="Media Placeholder 4">
            <a:extLst>
              <a:ext uri="{FF2B5EF4-FFF2-40B4-BE49-F238E27FC236}">
                <a16:creationId xmlns:a16="http://schemas.microsoft.com/office/drawing/2014/main" id="{417DA201-951E-D8B9-643A-CE04BFDD2743}"/>
              </a:ext>
            </a:extLst>
          </p:cNvPr>
          <p:cNvSpPr>
            <a:spLocks noGrp="1"/>
          </p:cNvSpPr>
          <p:nvPr>
            <p:ph type="media" sz="quarter" idx="11"/>
          </p:nvPr>
        </p:nvSpPr>
        <p:spPr/>
        <p:txBody>
          <a:bodyPr/>
          <a:lstStyle/>
          <a:p>
            <a:endParaRPr lang="en-GB"/>
          </a:p>
        </p:txBody>
      </p:sp>
      <p:sp>
        <p:nvSpPr>
          <p:cNvPr id="3" name="Freeform: Shape 2">
            <a:extLst>
              <a:ext uri="{FF2B5EF4-FFF2-40B4-BE49-F238E27FC236}">
                <a16:creationId xmlns:a16="http://schemas.microsoft.com/office/drawing/2014/main" id="{D55AB926-7A5B-63D3-DB6B-4DBDB245CC27}"/>
              </a:ext>
            </a:extLst>
          </p:cNvPr>
          <p:cNvSpPr/>
          <p:nvPr/>
        </p:nvSpPr>
        <p:spPr>
          <a:xfrm>
            <a:off x="3630063" y="3767419"/>
            <a:ext cx="1417333" cy="82411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1600" kern="1200" dirty="0"/>
              <a:t>Git Repository</a:t>
            </a:r>
          </a:p>
        </p:txBody>
      </p:sp>
      <p:sp>
        <p:nvSpPr>
          <p:cNvPr id="6" name="Arrow: Right 5">
            <a:extLst>
              <a:ext uri="{FF2B5EF4-FFF2-40B4-BE49-F238E27FC236}">
                <a16:creationId xmlns:a16="http://schemas.microsoft.com/office/drawing/2014/main" id="{38179ABB-571E-F73F-F613-A489FDD8CD99}"/>
              </a:ext>
            </a:extLst>
          </p:cNvPr>
          <p:cNvSpPr/>
          <p:nvPr/>
        </p:nvSpPr>
        <p:spPr>
          <a:xfrm rot="1778705">
            <a:off x="2692550" y="3729592"/>
            <a:ext cx="882955" cy="258256"/>
          </a:xfrm>
          <a:prstGeom prst="rightArrow">
            <a:avLst/>
          </a:prstGeom>
          <a:solidFill>
            <a:srgbClr val="3B475E"/>
          </a:solidFill>
          <a:ln>
            <a:noFill/>
          </a:ln>
          <a:effectLst/>
        </p:spPr>
        <p:style>
          <a:lnRef idx="0">
            <a:scrgbClr r="0" g="0" b="0"/>
          </a:lnRef>
          <a:fillRef idx="1">
            <a:scrgbClr r="0" g="0" b="0"/>
          </a:fillRef>
          <a:effectRef idx="0">
            <a:scrgbClr r="0" g="0" b="0"/>
          </a:effectRef>
          <a:fontRef idx="minor">
            <a:schemeClr val="lt1"/>
          </a:fontRef>
        </p:style>
        <p:txBody>
          <a:bodyPr/>
          <a:lstStyle/>
          <a:p>
            <a:endParaRPr lang="en-GB" sz="1200"/>
          </a:p>
        </p:txBody>
      </p:sp>
      <p:sp>
        <p:nvSpPr>
          <p:cNvPr id="7" name="Arrow: Right 6">
            <a:extLst>
              <a:ext uri="{FF2B5EF4-FFF2-40B4-BE49-F238E27FC236}">
                <a16:creationId xmlns:a16="http://schemas.microsoft.com/office/drawing/2014/main" id="{70BC92EC-8923-DAF7-2866-C41C461FA50A}"/>
              </a:ext>
            </a:extLst>
          </p:cNvPr>
          <p:cNvSpPr/>
          <p:nvPr/>
        </p:nvSpPr>
        <p:spPr>
          <a:xfrm rot="8810562">
            <a:off x="5094612" y="3726596"/>
            <a:ext cx="882955" cy="258256"/>
          </a:xfrm>
          <a:prstGeom prst="rightArrow">
            <a:avLst/>
          </a:prstGeom>
          <a:solidFill>
            <a:srgbClr val="3B475E"/>
          </a:solidFill>
          <a:ln>
            <a:noFill/>
          </a:ln>
          <a:effectLst/>
        </p:spPr>
        <p:style>
          <a:lnRef idx="0">
            <a:scrgbClr r="0" g="0" b="0"/>
          </a:lnRef>
          <a:fillRef idx="1">
            <a:scrgbClr r="0" g="0" b="0"/>
          </a:fillRef>
          <a:effectRef idx="0">
            <a:scrgbClr r="0" g="0" b="0"/>
          </a:effectRef>
          <a:fontRef idx="minor">
            <a:schemeClr val="lt1"/>
          </a:fontRef>
        </p:style>
        <p:txBody>
          <a:bodyPr/>
          <a:lstStyle/>
          <a:p>
            <a:endParaRPr lang="en-GB" sz="1200"/>
          </a:p>
        </p:txBody>
      </p:sp>
    </p:spTree>
    <p:extLst>
      <p:ext uri="{BB962C8B-B14F-4D97-AF65-F5344CB8AC3E}">
        <p14:creationId xmlns:p14="http://schemas.microsoft.com/office/powerpoint/2010/main" val="1502935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8333-E89C-CC25-DF81-7E1042FCDF19}"/>
            </a:ext>
          </a:extLst>
        </p:cNvPr>
        <p:cNvGrpSpPr/>
        <p:nvPr/>
      </p:nvGrpSpPr>
      <p:grpSpPr>
        <a:xfrm>
          <a:off x="0" y="0"/>
          <a:ext cx="0" cy="0"/>
          <a:chOff x="0" y="0"/>
          <a:chExt cx="0" cy="0"/>
        </a:xfrm>
      </p:grpSpPr>
      <p:sp>
        <p:nvSpPr>
          <p:cNvPr id="6" name="Media Placeholder 5">
            <a:extLst>
              <a:ext uri="{FF2B5EF4-FFF2-40B4-BE49-F238E27FC236}">
                <a16:creationId xmlns:a16="http://schemas.microsoft.com/office/drawing/2014/main" id="{C7BD577A-89B2-E277-0F10-61809981975C}"/>
              </a:ext>
            </a:extLst>
          </p:cNvPr>
          <p:cNvSpPr>
            <a:spLocks noGrp="1"/>
          </p:cNvSpPr>
          <p:nvPr>
            <p:ph type="media" sz="quarter" idx="11"/>
          </p:nvPr>
        </p:nvSpPr>
        <p:spPr/>
        <p:txBody>
          <a:bodyPr/>
          <a:lstStyle/>
          <a:p>
            <a:endParaRPr lang="en-GB"/>
          </a:p>
        </p:txBody>
      </p:sp>
      <p:sp>
        <p:nvSpPr>
          <p:cNvPr id="7" name="TextBox 6">
            <a:extLst>
              <a:ext uri="{FF2B5EF4-FFF2-40B4-BE49-F238E27FC236}">
                <a16:creationId xmlns:a16="http://schemas.microsoft.com/office/drawing/2014/main" id="{258C9ACE-3EDC-E87B-FAE6-76CCC5218090}"/>
              </a:ext>
            </a:extLst>
          </p:cNvPr>
          <p:cNvSpPr txBox="1"/>
          <p:nvPr/>
        </p:nvSpPr>
        <p:spPr>
          <a:xfrm>
            <a:off x="786809" y="772633"/>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3C272759-C5DC-78E7-AA5B-D7828E8B5716}"/>
              </a:ext>
            </a:extLst>
          </p:cNvPr>
          <p:cNvSpPr txBox="1"/>
          <p:nvPr/>
        </p:nvSpPr>
        <p:spPr>
          <a:xfrm>
            <a:off x="60960" y="94009"/>
            <a:ext cx="1241045" cy="369332"/>
          </a:xfrm>
          <a:prstGeom prst="rect">
            <a:avLst/>
          </a:prstGeom>
          <a:solidFill>
            <a:schemeClr val="accent1"/>
          </a:solidFill>
        </p:spPr>
        <p:txBody>
          <a:bodyPr wrap="none" rtlCol="0">
            <a:spAutoFit/>
          </a:bodyPr>
          <a:lstStyle/>
          <a:p>
            <a:r>
              <a:rPr lang="da-DK" dirty="0"/>
              <a:t>atfmap.txt</a:t>
            </a:r>
            <a:endParaRPr lang="en-GB" dirty="0"/>
          </a:p>
        </p:txBody>
      </p:sp>
      <p:sp>
        <p:nvSpPr>
          <p:cNvPr id="3" name="TextBox 2">
            <a:extLst>
              <a:ext uri="{FF2B5EF4-FFF2-40B4-BE49-F238E27FC236}">
                <a16:creationId xmlns:a16="http://schemas.microsoft.com/office/drawing/2014/main" id="{96D7F41E-B9D0-2363-A7B5-354D0ECABC2D}"/>
              </a:ext>
            </a:extLst>
          </p:cNvPr>
          <p:cNvSpPr txBox="1"/>
          <p:nvPr/>
        </p:nvSpPr>
        <p:spPr>
          <a:xfrm>
            <a:off x="400599" y="463341"/>
            <a:ext cx="9426917" cy="26499563"/>
          </a:xfrm>
          <a:prstGeom prst="rect">
            <a:avLst/>
          </a:prstGeom>
          <a:noFill/>
        </p:spPr>
        <p:txBody>
          <a:bodyPr wrap="square" rtlCol="0">
            <a:spAutoFit/>
          </a:bodyPr>
          <a:lstStyle/>
          <a:p>
            <a:r>
              <a:rPr lang="en-GB" sz="1200" dirty="0">
                <a:latin typeface="APL385 Unicode" panose="020B0709000202000203" pitchFamily="49" charset="0"/>
              </a:rPr>
              <a:t>∼%~</a:t>
            </a:r>
          </a:p>
          <a:p>
            <a:r>
              <a:rPr lang="en-GB" sz="1200" dirty="0">
                <a:latin typeface="APL385 Unicode" panose="020B0709000202000203" pitchFamily="49" charset="0"/>
              </a:rPr>
              <a:t>⋆%*</a:t>
            </a:r>
          </a:p>
          <a:p>
            <a:r>
              <a:rPr lang="en-GB" sz="1200" dirty="0">
                <a:latin typeface="APL385 Unicode" panose="020B0709000202000203" pitchFamily="49" charset="0"/>
              </a:rPr>
              <a:t>;⎕ALX\b%;∆QALX</a:t>
            </a:r>
          </a:p>
          <a:p>
            <a:r>
              <a:rPr lang="en-GB" sz="1200" dirty="0">
                <a:latin typeface="APL385 Unicode" panose="020B0709000202000203" pitchFamily="49" charset="0"/>
              </a:rPr>
              <a:t>;⎕ELX\b%;∆QELX</a:t>
            </a:r>
          </a:p>
          <a:p>
            <a:r>
              <a:rPr lang="en-GB" sz="1200" dirty="0">
                <a:latin typeface="APL385 Unicode" panose="020B0709000202000203" pitchFamily="49" charset="0"/>
              </a:rPr>
              <a:t>;⎕WSELF\b%;∆WSELF</a:t>
            </a:r>
          </a:p>
          <a:p>
            <a:r>
              <a:rPr lang="en-GB" sz="1200" dirty="0">
                <a:latin typeface="APL385 Unicode" panose="020B0709000202000203" pitchFamily="49" charset="0"/>
              </a:rPr>
              <a:t>(?&lt;![\w∆⍙]):catch (\s+)%:</a:t>
            </a:r>
            <a:r>
              <a:rPr lang="en-GB" sz="1200" dirty="0" err="1">
                <a:latin typeface="APL385 Unicode" panose="020B0709000202000203" pitchFamily="49" charset="0"/>
              </a:rPr>
              <a:t>caselist</a:t>
            </a:r>
            <a:r>
              <a:rPr lang="en-GB" sz="1200" dirty="0">
                <a:latin typeface="APL385 Unicode" panose="020B0709000202000203" pitchFamily="49" charset="0"/>
              </a:rPr>
              <a:t>(⎕EM⍳999)⍳⊆\1</a:t>
            </a:r>
          </a:p>
          <a:p>
            <a:r>
              <a:rPr lang="en-GB" sz="1200" dirty="0">
                <a:latin typeface="APL385 Unicode" panose="020B0709000202000203" pitchFamily="49" charset="0"/>
              </a:rPr>
              <a:t>(?&lt;![\w∆⍙]):catch%:else</a:t>
            </a:r>
          </a:p>
          <a:p>
            <a:r>
              <a:rPr lang="en-GB" sz="1200" dirty="0">
                <a:latin typeface="APL385 Unicode" panose="020B0709000202000203" pitchFamily="49" charset="0"/>
              </a:rPr>
              <a:t>(?&lt;![\w∆⍙]):catchall%:else</a:t>
            </a:r>
          </a:p>
          <a:p>
            <a:r>
              <a:rPr lang="en-GB" sz="1200" dirty="0">
                <a:latin typeface="APL385 Unicode" panose="020B0709000202000203" pitchFamily="49" charset="0"/>
              </a:rPr>
              <a:t>(?&lt;![\w∆⍙]):</a:t>
            </a:r>
            <a:r>
              <a:rPr lang="en-GB" sz="1200" dirty="0" err="1">
                <a:latin typeface="APL385 Unicode" panose="020B0709000202000203" pitchFamily="49" charset="0"/>
              </a:rPr>
              <a:t>continueif</a:t>
            </a:r>
            <a:r>
              <a:rPr lang="en-GB" sz="1200" dirty="0">
                <a:latin typeface="APL385 Unicode" panose="020B0709000202000203" pitchFamily="49" charset="0"/>
              </a:rPr>
              <a:t>([^⋄⍝]+)%:if\1⋄:continue⋄:endif</a:t>
            </a:r>
          </a:p>
          <a:p>
            <a:r>
              <a:rPr lang="en-GB" sz="1200" dirty="0">
                <a:latin typeface="APL385 Unicode" panose="020B0709000202000203" pitchFamily="49" charset="0"/>
              </a:rPr>
              <a:t>(?&lt;![\w∆⍙]):</a:t>
            </a:r>
            <a:r>
              <a:rPr lang="en-GB" sz="1200" dirty="0" err="1">
                <a:latin typeface="APL385 Unicode" panose="020B0709000202000203" pitchFamily="49" charset="0"/>
              </a:rPr>
              <a:t>endtry</a:t>
            </a:r>
            <a:r>
              <a:rPr lang="en-GB" sz="1200" dirty="0">
                <a:latin typeface="APL385 Unicode" panose="020B0709000202000203" pitchFamily="49" charset="0"/>
              </a:rPr>
              <a:t>%:</a:t>
            </a:r>
            <a:r>
              <a:rPr lang="en-GB" sz="1200" dirty="0" err="1">
                <a:latin typeface="APL385 Unicode" panose="020B0709000202000203" pitchFamily="49" charset="0"/>
              </a:rPr>
              <a:t>endtrap</a:t>
            </a:r>
            <a:endParaRPr lang="en-GB" sz="1200" dirty="0">
              <a:latin typeface="APL385 Unicode" panose="020B0709000202000203" pitchFamily="49" charset="0"/>
            </a:endParaRPr>
          </a:p>
          <a:p>
            <a:r>
              <a:rPr lang="en-GB" sz="1200" dirty="0">
                <a:latin typeface="APL385 Unicode" panose="020B0709000202000203" pitchFamily="49" charset="0"/>
              </a:rPr>
              <a:t>(?&lt;![\w∆⍙]):</a:t>
            </a:r>
            <a:r>
              <a:rPr lang="en-GB" sz="1200" dirty="0" err="1">
                <a:latin typeface="APL385 Unicode" panose="020B0709000202000203" pitchFamily="49" charset="0"/>
              </a:rPr>
              <a:t>leaveif</a:t>
            </a:r>
            <a:r>
              <a:rPr lang="en-GB" sz="1200" dirty="0">
                <a:latin typeface="APL385 Unicode" panose="020B0709000202000203" pitchFamily="49" charset="0"/>
              </a:rPr>
              <a:t>([^⋄⍝]+)%:if\1 ⋄ :leave ⋄ :endif</a:t>
            </a:r>
          </a:p>
          <a:p>
            <a:r>
              <a:rPr lang="en-GB" sz="1200" dirty="0">
                <a:latin typeface="APL385 Unicode" panose="020B0709000202000203" pitchFamily="49" charset="0"/>
              </a:rPr>
              <a:t>(?&lt;![\w∆⍙]):</a:t>
            </a:r>
            <a:r>
              <a:rPr lang="en-GB" sz="1200" dirty="0" err="1">
                <a:latin typeface="APL385 Unicode" panose="020B0709000202000203" pitchFamily="49" charset="0"/>
              </a:rPr>
              <a:t>nextcase</a:t>
            </a:r>
            <a:r>
              <a:rPr lang="en-GB" sz="1200" dirty="0">
                <a:latin typeface="APL385 Unicode" panose="020B0709000202000203" pitchFamily="49" charset="0"/>
              </a:rPr>
              <a:t>%→2+⎕LC</a:t>
            </a:r>
          </a:p>
          <a:p>
            <a:r>
              <a:rPr lang="en-GB" sz="1200" dirty="0">
                <a:latin typeface="APL385 Unicode" panose="020B0709000202000203" pitchFamily="49" charset="0"/>
              </a:rPr>
              <a:t>(?&lt;![\w∆⍙]):return\s*$%&amp;</a:t>
            </a:r>
          </a:p>
          <a:p>
            <a:r>
              <a:rPr lang="en-GB" sz="1200" dirty="0">
                <a:latin typeface="APL385 Unicode" panose="020B0709000202000203" pitchFamily="49" charset="0"/>
              </a:rPr>
              <a:t>(?&lt;![\w∆⍙]):return\s*([^⍝]*)%→0⊣(⍎⊃'(^|⋄)\\s*([\\w∆⍙]+)\\s*←'⎕S'{⎕THIS.\\1←⍵}'⍠'UCP'1⊃⍬⍴⎕NR⊃⍬⍴⎕SI)</a:t>
            </a:r>
          </a:p>
          <a:p>
            <a:r>
              <a:rPr lang="en-GB" sz="1200" dirty="0">
                <a:latin typeface="APL385 Unicode" panose="020B0709000202000203" pitchFamily="49" charset="0"/>
              </a:rPr>
              <a:t>(?&lt;![\w∆⍙]):return\s*⎕</a:t>
            </a:r>
            <a:r>
              <a:rPr lang="en-GB" sz="1200" dirty="0" err="1">
                <a:latin typeface="APL385 Unicode" panose="020B0709000202000203" pitchFamily="49" charset="0"/>
              </a:rPr>
              <a:t>novalue</a:t>
            </a:r>
            <a:r>
              <a:rPr lang="en-GB" sz="1200" dirty="0">
                <a:latin typeface="APL385 Unicode" panose="020B0709000202000203" pitchFamily="49" charset="0"/>
              </a:rPr>
              <a:t>%→0⊣⎕EX'(^|⋄)\\s*([\\w∆⍙]+)\\s*←'⎕S'\\1'⍠'UCP'1⊃⍬⍴⎕NR⊃⍬⍴⎕SI</a:t>
            </a:r>
          </a:p>
          <a:p>
            <a:r>
              <a:rPr lang="en-GB" sz="1200" dirty="0">
                <a:latin typeface="APL385 Unicode" panose="020B0709000202000203" pitchFamily="49" charset="0"/>
              </a:rPr>
              <a:t>(?&lt;![\w∆⍙]):</a:t>
            </a:r>
            <a:r>
              <a:rPr lang="en-GB" sz="1200" dirty="0" err="1">
                <a:latin typeface="APL385 Unicode" panose="020B0709000202000203" pitchFamily="49" charset="0"/>
              </a:rPr>
              <a:t>returnif</a:t>
            </a:r>
            <a:r>
              <a:rPr lang="en-GB" sz="1200" dirty="0">
                <a:latin typeface="APL385 Unicode" panose="020B0709000202000203" pitchFamily="49" charset="0"/>
              </a:rPr>
              <a:t>%→0/⍨</a:t>
            </a:r>
          </a:p>
          <a:p>
            <a:r>
              <a:rPr lang="en-GB" sz="1200" dirty="0">
                <a:latin typeface="APL385 Unicode" panose="020B0709000202000203" pitchFamily="49" charset="0"/>
              </a:rPr>
              <a:t>(?&lt;![\w∆⍙]):try%:trap 0</a:t>
            </a:r>
          </a:p>
          <a:p>
            <a:r>
              <a:rPr lang="en-GB" sz="1200" dirty="0">
                <a:latin typeface="APL385 Unicode" panose="020B0709000202000203" pitchFamily="49" charset="0"/>
              </a:rPr>
              <a:t>(?&lt;![\w∆⍙]):</a:t>
            </a:r>
            <a:r>
              <a:rPr lang="en-GB" sz="1200" dirty="0" err="1">
                <a:latin typeface="APL385 Unicode" panose="020B0709000202000203" pitchFamily="49" charset="0"/>
              </a:rPr>
              <a:t>Verify%'ASSERTION</a:t>
            </a:r>
            <a:r>
              <a:rPr lang="en-GB" sz="1200" dirty="0">
                <a:latin typeface="APL385 Unicode" panose="020B0709000202000203" pitchFamily="49" charset="0"/>
              </a:rPr>
              <a:t> FAILURE'⎕SIGNAL 8↓⍨1≡⍥,</a:t>
            </a:r>
          </a:p>
          <a:p>
            <a:r>
              <a:rPr lang="en-GB" sz="1200" dirty="0">
                <a:latin typeface="APL385 Unicode" panose="020B0709000202000203" pitchFamily="49" charset="0"/>
              </a:rPr>
              <a:t>(?&lt;!⎕)\b([A-Za-z∆⍙][\w∆⍙_]*)\s*¨\s*¨\s*%\1 Each </a:t>
            </a:r>
            <a:r>
              <a:rPr lang="en-GB" sz="1200" dirty="0" err="1">
                <a:latin typeface="APL385 Unicode" panose="020B0709000202000203" pitchFamily="49" charset="0"/>
              </a:rPr>
              <a:t>Each</a:t>
            </a:r>
            <a:r>
              <a:rPr lang="en-GB" sz="1200" dirty="0">
                <a:latin typeface="APL385 Unicode" panose="020B0709000202000203" pitchFamily="49" charset="0"/>
              </a:rPr>
              <a:t> </a:t>
            </a:r>
          </a:p>
          <a:p>
            <a:r>
              <a:rPr lang="en-GB" sz="1200" dirty="0">
                <a:latin typeface="APL385 Unicode" panose="020B0709000202000203" pitchFamily="49" charset="0"/>
              </a:rPr>
              <a:t>(?&lt;!⎕)\b([A-Za-z∆⍙][\w∆⍙_]*)\s*¨\s*%\1 Each </a:t>
            </a:r>
          </a:p>
          <a:p>
            <a:r>
              <a:rPr lang="en-GB" sz="1200" dirty="0">
                <a:latin typeface="APL385 Unicode" panose="020B0709000202000203" pitchFamily="49" charset="0"/>
              </a:rPr>
              <a:t>(?&lt;!\d)[∧^]/(?!\s*\[)% All </a:t>
            </a:r>
          </a:p>
          <a:p>
            <a:r>
              <a:rPr lang="en-GB" sz="1200" dirty="0">
                <a:latin typeface="APL385 Unicode" panose="020B0709000202000203" pitchFamily="49" charset="0"/>
              </a:rPr>
              <a:t>(?&lt;!\d)∨/(?!\s*\[)% Any </a:t>
            </a:r>
          </a:p>
          <a:p>
            <a:r>
              <a:rPr lang="en-GB" sz="1200" dirty="0">
                <a:latin typeface="APL385 Unicode" panose="020B0709000202000203" pitchFamily="49" charset="0"/>
              </a:rPr>
              <a:t>((^|⋄|[\w∆⍙]\s*:)\s*)←%\1{}</a:t>
            </a:r>
          </a:p>
          <a:p>
            <a:r>
              <a:rPr lang="en-GB" sz="1200" dirty="0">
                <a:latin typeface="APL385 Unicode" panose="020B0709000202000203" pitchFamily="49" charset="0"/>
              </a:rPr>
              <a:t>⎕AI\b%#.A2K.∆AI</a:t>
            </a:r>
          </a:p>
          <a:p>
            <a:r>
              <a:rPr lang="en-GB" sz="1200" dirty="0">
                <a:latin typeface="APL385 Unicode" panose="020B0709000202000203" pitchFamily="49" charset="0"/>
              </a:rPr>
              <a:t>⎕AL\b%#.A2K.∆AL</a:t>
            </a:r>
            <a:br>
              <a:rPr lang="en-GB" sz="1200" dirty="0">
                <a:latin typeface="APL385 Unicode" panose="020B0709000202000203" pitchFamily="49" charset="0"/>
              </a:rPr>
            </a:br>
            <a:endParaRPr lang="en-GB" sz="1200" dirty="0">
              <a:latin typeface="APL385 Unicode" panose="020B0709000202000203" pitchFamily="49" charset="0"/>
            </a:endParaRPr>
          </a:p>
          <a:p>
            <a:r>
              <a:rPr lang="en-GB" sz="1200" dirty="0">
                <a:latin typeface="APL385 Unicode" panose="020B0709000202000203" pitchFamily="49" charset="0"/>
              </a:rPr>
              <a:t>⎕ALX\b%∆QALX</a:t>
            </a:r>
          </a:p>
          <a:p>
            <a:r>
              <a:rPr lang="en-GB" sz="1200" dirty="0">
                <a:latin typeface="APL385 Unicode" panose="020B0709000202000203" pitchFamily="49" charset="0"/>
              </a:rPr>
              <a:t>⎕ALX←\b%#.A2K.∆SetALX </a:t>
            </a:r>
          </a:p>
          <a:p>
            <a:r>
              <a:rPr lang="en-GB" sz="1200" dirty="0">
                <a:latin typeface="APL385 Unicode" panose="020B0709000202000203" pitchFamily="49" charset="0"/>
              </a:rPr>
              <a:t>⎕AV\b%#.A2K.∆AV</a:t>
            </a:r>
          </a:p>
          <a:p>
            <a:r>
              <a:rPr lang="en-GB" sz="1200" dirty="0">
                <a:latin typeface="APL385 Unicode" panose="020B0709000202000203" pitchFamily="49" charset="0"/>
              </a:rPr>
              <a:t>⎕CALL\b%#.A2K.∆CALL</a:t>
            </a:r>
          </a:p>
          <a:p>
            <a:r>
              <a:rPr lang="en-GB" sz="1200" dirty="0">
                <a:latin typeface="APL385 Unicode" panose="020B0709000202000203" pitchFamily="49" charset="0"/>
              </a:rPr>
              <a:t>⎕CF(\w+)\b%⎕F\1</a:t>
            </a:r>
          </a:p>
          <a:p>
            <a:r>
              <a:rPr lang="en-GB" sz="1200" dirty="0">
                <a:latin typeface="APL385 Unicode" panose="020B0709000202000203" pitchFamily="49" charset="0"/>
              </a:rPr>
              <a:t>⎕CHDIR\b%#.A2K.∆CHDIR</a:t>
            </a:r>
          </a:p>
          <a:p>
            <a:r>
              <a:rPr lang="en-GB" sz="1200" dirty="0">
                <a:latin typeface="APL385 Unicode" panose="020B0709000202000203" pitchFamily="49" charset="0"/>
              </a:rPr>
              <a:t>⎕CM\b%#.A2K.∆CM</a:t>
            </a:r>
          </a:p>
          <a:p>
            <a:r>
              <a:rPr lang="en-GB" sz="1200" dirty="0">
                <a:latin typeface="APL385 Unicode" panose="020B0709000202000203" pitchFamily="49" charset="0"/>
              </a:rPr>
              <a:t>⎕CMD\b%#.A2K.∆CMD</a:t>
            </a:r>
          </a:p>
          <a:p>
            <a:r>
              <a:rPr lang="en-GB" sz="1200" dirty="0">
                <a:latin typeface="APL385 Unicode" panose="020B0709000202000203" pitchFamily="49" charset="0"/>
              </a:rPr>
              <a:t>⎕CN(\w+)\b%⎕N\1</a:t>
            </a:r>
          </a:p>
          <a:p>
            <a:r>
              <a:rPr lang="en-GB" sz="1200" dirty="0">
                <a:latin typeface="APL385 Unicode" panose="020B0709000202000203" pitchFamily="49" charset="0"/>
              </a:rPr>
              <a:t>⎕CN\b%#.A2K.∆CN</a:t>
            </a:r>
          </a:p>
          <a:p>
            <a:r>
              <a:rPr lang="en-GB" sz="1200" dirty="0">
                <a:latin typeface="APL385 Unicode" panose="020B0709000202000203" pitchFamily="49" charset="0"/>
              </a:rPr>
              <a:t>⎕COPY\b%#.A2K.∆COPY</a:t>
            </a:r>
          </a:p>
          <a:p>
            <a:r>
              <a:rPr lang="en-GB" sz="1200" dirty="0">
                <a:latin typeface="APL385 Unicode" panose="020B0709000202000203" pitchFamily="49" charset="0"/>
              </a:rPr>
              <a:t>⎕CR\b%#.A2K.∆CR</a:t>
            </a:r>
          </a:p>
          <a:p>
            <a:r>
              <a:rPr lang="en-GB" sz="1200" dirty="0">
                <a:latin typeface="APL385 Unicode" panose="020B0709000202000203" pitchFamily="49" charset="0"/>
              </a:rPr>
              <a:t>⎕CRL\b%#.A2K.∆CRL</a:t>
            </a:r>
          </a:p>
          <a:p>
            <a:r>
              <a:rPr lang="en-GB" sz="1200" dirty="0">
                <a:latin typeface="APL385 Unicode" panose="020B0709000202000203" pitchFamily="49" charset="0"/>
              </a:rPr>
              <a:t>⎕CRLF\b%#.A2K.∆CRLF</a:t>
            </a:r>
          </a:p>
          <a:p>
            <a:r>
              <a:rPr lang="en-GB" sz="1200" dirty="0">
                <a:latin typeface="APL385 Unicode" panose="020B0709000202000203" pitchFamily="49" charset="0"/>
              </a:rPr>
              <a:t>⎕CRLPC\b%#.A2K.∆CRLPC</a:t>
            </a:r>
          </a:p>
          <a:p>
            <a:r>
              <a:rPr lang="en-GB" sz="1200" dirty="0">
                <a:latin typeface="APL385 Unicode" panose="020B0709000202000203" pitchFamily="49" charset="0"/>
              </a:rPr>
              <a:t>⎕CV\b%#.A2K.∆CV</a:t>
            </a:r>
          </a:p>
          <a:p>
            <a:r>
              <a:rPr lang="en-GB" sz="1200" dirty="0">
                <a:latin typeface="APL385 Unicode" panose="020B0709000202000203" pitchFamily="49" charset="0"/>
              </a:rPr>
              <a:t>⎕DEF\b%#.A2K.∆DEF</a:t>
            </a:r>
          </a:p>
          <a:p>
            <a:r>
              <a:rPr lang="en-GB" sz="1200" dirty="0">
                <a:latin typeface="APL385 Unicode" panose="020B0709000202000203" pitchFamily="49" charset="0"/>
              </a:rPr>
              <a:t>⎕DEFL\b%#.A2K.∆DEFL</a:t>
            </a:r>
          </a:p>
          <a:p>
            <a:r>
              <a:rPr lang="en-GB" sz="1200" dirty="0">
                <a:latin typeface="APL385 Unicode" panose="020B0709000202000203" pitchFamily="49" charset="0"/>
              </a:rPr>
              <a:t>⎕DM\b%#.A2K.∆DM</a:t>
            </a:r>
          </a:p>
          <a:p>
            <a:r>
              <a:rPr lang="en-GB" sz="1200" dirty="0">
                <a:latin typeface="APL385 Unicode" panose="020B0709000202000203" pitchFamily="49" charset="0"/>
              </a:rPr>
              <a:t>⎕DR\b%#.A2K.∆DR</a:t>
            </a:r>
          </a:p>
          <a:p>
            <a:r>
              <a:rPr lang="en-GB" sz="1200" dirty="0">
                <a:latin typeface="APL385 Unicode" panose="020B0709000202000203" pitchFamily="49" charset="0"/>
              </a:rPr>
              <a:t>⎕ELX\b%∆QELX</a:t>
            </a:r>
          </a:p>
          <a:p>
            <a:r>
              <a:rPr lang="en-GB" sz="1200" dirty="0">
                <a:latin typeface="APL385 Unicode" panose="020B0709000202000203" pitchFamily="49" charset="0"/>
              </a:rPr>
              <a:t>⎕ENLIST\b%#.A2K.∆ENLIST</a:t>
            </a:r>
          </a:p>
          <a:p>
            <a:r>
              <a:rPr lang="en-GB" sz="1200" dirty="0">
                <a:latin typeface="APL385 Unicode" panose="020B0709000202000203" pitchFamily="49" charset="0"/>
              </a:rPr>
              <a:t>⎕ERASE\b%#.A2K.∆ERASE</a:t>
            </a:r>
          </a:p>
          <a:p>
            <a:r>
              <a:rPr lang="en-GB" sz="1200" dirty="0">
                <a:latin typeface="APL385 Unicode" panose="020B0709000202000203" pitchFamily="49" charset="0"/>
              </a:rPr>
              <a:t>⎕ERROR\b%#.A2K.∆ERROR</a:t>
            </a:r>
          </a:p>
          <a:p>
            <a:r>
              <a:rPr lang="en-GB" sz="1200" dirty="0">
                <a:latin typeface="APL385 Unicode" panose="020B0709000202000203" pitchFamily="49" charset="0"/>
              </a:rPr>
              <a:t>⎕ESC\b%#.A2K.∆ESC</a:t>
            </a:r>
          </a:p>
          <a:p>
            <a:r>
              <a:rPr lang="en-GB" sz="1200" dirty="0">
                <a:latin typeface="APL385 Unicode" panose="020B0709000202000203" pitchFamily="49" charset="0"/>
              </a:rPr>
              <a:t>⎕EX\b%#.A2K.∆EX</a:t>
            </a:r>
          </a:p>
          <a:p>
            <a:r>
              <a:rPr lang="en-GB" sz="1200" dirty="0">
                <a:latin typeface="APL385 Unicode" panose="020B0709000202000203" pitchFamily="49" charset="0"/>
              </a:rPr>
              <a:t>⎕EXPAND[(\d+)]%(\1⍙_EXPAND)</a:t>
            </a:r>
          </a:p>
          <a:p>
            <a:r>
              <a:rPr lang="en-GB" sz="1200" dirty="0">
                <a:latin typeface="APL385 Unicode" panose="020B0709000202000203" pitchFamily="49" charset="0"/>
              </a:rPr>
              <a:t>⎕EXPAND\b%#.A2K.∆EXPAND</a:t>
            </a:r>
          </a:p>
          <a:p>
            <a:r>
              <a:rPr lang="en-GB" sz="1200" dirty="0">
                <a:latin typeface="APL385 Unicode" panose="020B0709000202000203" pitchFamily="49" charset="0"/>
              </a:rPr>
              <a:t>⎕FDUP\b%#.A2K.∆FDUP</a:t>
            </a:r>
          </a:p>
          <a:p>
            <a:r>
              <a:rPr lang="en-GB" sz="1200" dirty="0">
                <a:latin typeface="APL385 Unicode" panose="020B0709000202000203" pitchFamily="49" charset="0"/>
              </a:rPr>
              <a:t>⎕FI\b%#.A2K.∆FI</a:t>
            </a:r>
          </a:p>
          <a:p>
            <a:r>
              <a:rPr lang="en-GB" sz="1200" dirty="0">
                <a:latin typeface="APL385 Unicode" panose="020B0709000202000203" pitchFamily="49" charset="0"/>
              </a:rPr>
              <a:t>⎕FIRST\b%#.A2K.∆FIRST</a:t>
            </a:r>
          </a:p>
          <a:p>
            <a:r>
              <a:rPr lang="en-GB" sz="1200" dirty="0">
                <a:latin typeface="APL385 Unicode" panose="020B0709000202000203" pitchFamily="49" charset="0"/>
              </a:rPr>
              <a:t>⎕FMT\b%#.A2K.∆FMT</a:t>
            </a:r>
          </a:p>
          <a:p>
            <a:r>
              <a:rPr lang="en-GB" sz="1200" dirty="0">
                <a:latin typeface="APL385 Unicode" panose="020B0709000202000203" pitchFamily="49" charset="0"/>
              </a:rPr>
              <a:t>⎕FSTIE\b%#.A2K.∆FSTIE</a:t>
            </a:r>
          </a:p>
          <a:p>
            <a:r>
              <a:rPr lang="en-GB" sz="1200" dirty="0">
                <a:latin typeface="APL385 Unicode" panose="020B0709000202000203" pitchFamily="49" charset="0"/>
              </a:rPr>
              <a:t>⎕FSIZE\b%#.A2K.∆FSIZE</a:t>
            </a:r>
          </a:p>
          <a:p>
            <a:r>
              <a:rPr lang="en-GB" sz="1200" dirty="0">
                <a:latin typeface="APL385 Unicode" panose="020B0709000202000203" pitchFamily="49" charset="0"/>
              </a:rPr>
              <a:t>⎕FTIE\b%#.A2K.∆FTIE</a:t>
            </a:r>
          </a:p>
          <a:p>
            <a:r>
              <a:rPr lang="en-GB" sz="1200" dirty="0">
                <a:latin typeface="APL385 Unicode" panose="020B0709000202000203" pitchFamily="49" charset="0"/>
              </a:rPr>
              <a:t>⎕GUID\b%#.A2K.∆GUID</a:t>
            </a:r>
          </a:p>
          <a:p>
            <a:r>
              <a:rPr lang="en-GB" sz="1200" dirty="0">
                <a:latin typeface="APL385 Unicode" panose="020B0709000202000203" pitchFamily="49" charset="0"/>
              </a:rPr>
              <a:t>⎕HT\b%#.A2K.∆HT</a:t>
            </a:r>
          </a:p>
          <a:p>
            <a:r>
              <a:rPr lang="en-GB" sz="1200" dirty="0">
                <a:latin typeface="APL385 Unicode" panose="020B0709000202000203" pitchFamily="49" charset="0"/>
              </a:rPr>
              <a:t>⎕IDLIST\b%#.A2K.∆IDLIST</a:t>
            </a:r>
          </a:p>
          <a:p>
            <a:r>
              <a:rPr lang="en-GB" sz="1200" dirty="0">
                <a:latin typeface="APL385 Unicode" panose="020B0709000202000203" pitchFamily="49" charset="0"/>
              </a:rPr>
              <a:t>⎕IDLOC\b%#.A2K.∆IDLOC</a:t>
            </a:r>
          </a:p>
          <a:p>
            <a:r>
              <a:rPr lang="en-GB" sz="1200" dirty="0">
                <a:latin typeface="APL385 Unicode" panose="020B0709000202000203" pitchFamily="49" charset="0"/>
              </a:rPr>
              <a:t>⎕INBUF\b%#.A2K.∆INBUF</a:t>
            </a:r>
          </a:p>
          <a:p>
            <a:r>
              <a:rPr lang="en-GB" sz="1200" dirty="0">
                <a:latin typeface="APL385 Unicode" panose="020B0709000202000203" pitchFamily="49" charset="0"/>
              </a:rPr>
              <a:t>⎕INT\b%#.A2K.∆INT</a:t>
            </a:r>
          </a:p>
          <a:p>
            <a:r>
              <a:rPr lang="en-GB" sz="1200" dirty="0">
                <a:latin typeface="APL385 Unicode" panose="020B0709000202000203" pitchFamily="49" charset="0"/>
              </a:rPr>
              <a:t>⎕IT\b%#.A2K.∆IT</a:t>
            </a:r>
          </a:p>
          <a:p>
            <a:r>
              <a:rPr lang="en-GB" sz="1200" dirty="0">
                <a:latin typeface="APL385 Unicode" panose="020B0709000202000203" pitchFamily="49" charset="0"/>
              </a:rPr>
              <a:t>⎕LIB\b%#.A2K.∆LIB</a:t>
            </a:r>
          </a:p>
          <a:p>
            <a:r>
              <a:rPr lang="en-GB" sz="1200" dirty="0">
                <a:latin typeface="APL385 Unicode" panose="020B0709000202000203" pitchFamily="49" charset="0"/>
              </a:rPr>
              <a:t>⎕LIBD\b%#.A2K.∆LIBD</a:t>
            </a:r>
          </a:p>
          <a:p>
            <a:r>
              <a:rPr lang="en-GB" sz="1200" dirty="0">
                <a:latin typeface="APL385 Unicode" panose="020B0709000202000203" pitchFamily="49" charset="0"/>
              </a:rPr>
              <a:t>⎕LIBS\b%#.A2K.∆LIBS</a:t>
            </a:r>
          </a:p>
          <a:p>
            <a:r>
              <a:rPr lang="en-GB" sz="1200" dirty="0">
                <a:latin typeface="APL385 Unicode" panose="020B0709000202000203" pitchFamily="49" charset="0"/>
              </a:rPr>
              <a:t>⎕LOCK\b%#.A2K.∆LOCK</a:t>
            </a:r>
          </a:p>
          <a:p>
            <a:r>
              <a:rPr lang="en-GB" sz="1200" dirty="0">
                <a:latin typeface="APL385 Unicode" panose="020B0709000202000203" pitchFamily="49" charset="0"/>
              </a:rPr>
              <a:t>⎕LOG\b%#.A2K.∆LOG</a:t>
            </a:r>
          </a:p>
          <a:p>
            <a:r>
              <a:rPr lang="en-GB" sz="1200" dirty="0">
                <a:latin typeface="APL385 Unicode" panose="020B0709000202000203" pitchFamily="49" charset="0"/>
              </a:rPr>
              <a:t>⎕MF\b%#.A2K.∆MF</a:t>
            </a:r>
          </a:p>
          <a:p>
            <a:r>
              <a:rPr lang="en-GB" sz="1200" dirty="0">
                <a:latin typeface="APL385 Unicode" panose="020B0709000202000203" pitchFamily="49" charset="0"/>
              </a:rPr>
              <a:t>⎕MIX\b%#.A2K.∆MIX</a:t>
            </a:r>
          </a:p>
          <a:p>
            <a:r>
              <a:rPr lang="en-GB" sz="1200" dirty="0">
                <a:latin typeface="APL385 Unicode" panose="020B0709000202000203" pitchFamily="49" charset="0"/>
              </a:rPr>
              <a:t>⎕MOM\b%#.A2K.∆MOM</a:t>
            </a:r>
          </a:p>
          <a:p>
            <a:r>
              <a:rPr lang="en-GB" sz="1200" dirty="0">
                <a:latin typeface="APL385 Unicode" panose="020B0709000202000203" pitchFamily="49" charset="0"/>
              </a:rPr>
              <a:t>⎕MSELF\b%#.A2K.∆MSELF</a:t>
            </a:r>
          </a:p>
          <a:p>
            <a:r>
              <a:rPr lang="en-GB" sz="1200" dirty="0">
                <a:latin typeface="APL385 Unicode" panose="020B0709000202000203" pitchFamily="49" charset="0"/>
              </a:rPr>
              <a:t>⎕NA\b%#.A2K.∆NA</a:t>
            </a:r>
          </a:p>
          <a:p>
            <a:r>
              <a:rPr lang="en-GB" sz="1200" dirty="0">
                <a:latin typeface="APL385 Unicode" panose="020B0709000202000203" pitchFamily="49" charset="0"/>
              </a:rPr>
              <a:t>⎕NC\b%#.A2K.∆NC</a:t>
            </a:r>
          </a:p>
          <a:p>
            <a:r>
              <a:rPr lang="en-GB" sz="1200" dirty="0">
                <a:latin typeface="APL385 Unicode" panose="020B0709000202000203" pitchFamily="49" charset="0"/>
              </a:rPr>
              <a:t>⎕NFE\b%#.A2K.∆NFE</a:t>
            </a:r>
          </a:p>
          <a:p>
            <a:r>
              <a:rPr lang="en-GB" sz="1200" dirty="0">
                <a:latin typeface="APL385 Unicode" panose="020B0709000202000203" pitchFamily="49" charset="0"/>
              </a:rPr>
              <a:t>⎕NL\b%#.A2K.∆NL</a:t>
            </a:r>
          </a:p>
          <a:p>
            <a:r>
              <a:rPr lang="en-GB" sz="1200" dirty="0">
                <a:latin typeface="APL385 Unicode" panose="020B0709000202000203" pitchFamily="49" charset="0"/>
              </a:rPr>
              <a:t>⎕NREAD\b%#.A2K.∆NREAD</a:t>
            </a:r>
          </a:p>
          <a:p>
            <a:r>
              <a:rPr lang="en-GB" sz="1200" dirty="0">
                <a:latin typeface="APL385 Unicode" panose="020B0709000202000203" pitchFamily="49" charset="0"/>
              </a:rPr>
              <a:t>⎕OFF\b%#.A2K.∆OFF</a:t>
            </a:r>
          </a:p>
          <a:p>
            <a:r>
              <a:rPr lang="en-GB" sz="1200" dirty="0">
                <a:latin typeface="APL385 Unicode" panose="020B0709000202000203" pitchFamily="49" charset="0"/>
              </a:rPr>
              <a:t>⎕PCOPY\b%#.A2K.∆PCOPY</a:t>
            </a:r>
          </a:p>
          <a:p>
            <a:r>
              <a:rPr lang="en-GB" sz="1200" dirty="0">
                <a:latin typeface="APL385 Unicode" panose="020B0709000202000203" pitchFamily="49" charset="0"/>
              </a:rPr>
              <a:t>⎕PEEK\b%#.A2K.∆PEEK</a:t>
            </a:r>
          </a:p>
          <a:p>
            <a:r>
              <a:rPr lang="en-GB" sz="1200" dirty="0">
                <a:latin typeface="APL385 Unicode" panose="020B0709000202000203" pitchFamily="49" charset="0"/>
              </a:rPr>
              <a:t>⎕PENCLOSE\b%#.A2K.∆PENCLOSE</a:t>
            </a:r>
          </a:p>
          <a:p>
            <a:r>
              <a:rPr lang="en-GB" sz="1200" dirty="0">
                <a:latin typeface="APL385 Unicode" panose="020B0709000202000203" pitchFamily="49" charset="0"/>
              </a:rPr>
              <a:t>⎕POKE\b%#.A2K.∆POKE</a:t>
            </a:r>
          </a:p>
          <a:p>
            <a:r>
              <a:rPr lang="en-GB" sz="1200" dirty="0">
                <a:latin typeface="APL385 Unicode" panose="020B0709000202000203" pitchFamily="49" charset="0"/>
              </a:rPr>
              <a:t>⎕PR\b%#.A2K.∆PR</a:t>
            </a:r>
          </a:p>
          <a:p>
            <a:r>
              <a:rPr lang="en-GB" sz="1200" dirty="0">
                <a:latin typeface="APL385 Unicode" panose="020B0709000202000203" pitchFamily="49" charset="0"/>
              </a:rPr>
              <a:t>⎕PSAVE\b%#.A2K.∆PSAVE</a:t>
            </a:r>
          </a:p>
          <a:p>
            <a:r>
              <a:rPr lang="en-GB" sz="1200" dirty="0">
                <a:latin typeface="APL385 Unicode" panose="020B0709000202000203" pitchFamily="49" charset="0"/>
              </a:rPr>
              <a:t>⎕QLOAD\b%#.A2K.∆QLOAD</a:t>
            </a:r>
          </a:p>
          <a:p>
            <a:r>
              <a:rPr lang="en-GB" sz="1200" dirty="0">
                <a:latin typeface="APL385 Unicode" panose="020B0709000202000203" pitchFamily="49" charset="0"/>
              </a:rPr>
              <a:t>⎕REPL[(\d+)]%(\1⍙_REPL)</a:t>
            </a:r>
          </a:p>
          <a:p>
            <a:r>
              <a:rPr lang="en-GB" sz="1200" dirty="0">
                <a:latin typeface="APL385 Unicode" panose="020B0709000202000203" pitchFamily="49" charset="0"/>
              </a:rPr>
              <a:t>⎕REPL\b%#.A2K.∆REPL</a:t>
            </a:r>
          </a:p>
          <a:p>
            <a:r>
              <a:rPr lang="en-GB" sz="1200" dirty="0">
                <a:latin typeface="APL385 Unicode" panose="020B0709000202000203" pitchFamily="49" charset="0"/>
              </a:rPr>
              <a:t>⎕RL(\s*←)\b%#.A2K.∆RL\1</a:t>
            </a:r>
          </a:p>
          <a:p>
            <a:r>
              <a:rPr lang="en-GB" sz="1200" dirty="0">
                <a:latin typeface="APL385 Unicode" panose="020B0709000202000203" pitchFamily="49" charset="0"/>
              </a:rPr>
              <a:t>⎕RMDIR\b%#.A2K.∆RMDIR</a:t>
            </a:r>
          </a:p>
          <a:p>
            <a:r>
              <a:rPr lang="en-GB" sz="1200" dirty="0">
                <a:latin typeface="APL385 Unicode" panose="020B0709000202000203" pitchFamily="49" charset="0"/>
              </a:rPr>
              <a:t>⎕SA\b%#.A2K.∆SA</a:t>
            </a:r>
          </a:p>
          <a:p>
            <a:r>
              <a:rPr lang="en-GB" sz="1200" dirty="0">
                <a:latin typeface="APL385 Unicode" panose="020B0709000202000203" pitchFamily="49" charset="0"/>
              </a:rPr>
              <a:t>⎕SAVE\b%#.A2K.∆SAVE</a:t>
            </a:r>
          </a:p>
          <a:p>
            <a:r>
              <a:rPr lang="en-GB" sz="1200" dirty="0">
                <a:latin typeface="APL385 Unicode" panose="020B0709000202000203" pitchFamily="49" charset="0"/>
              </a:rPr>
              <a:t>⎕SEG\b%#.A2K.∆SEG</a:t>
            </a:r>
          </a:p>
          <a:p>
            <a:r>
              <a:rPr lang="en-GB" sz="1200" dirty="0">
                <a:latin typeface="APL385 Unicode" panose="020B0709000202000203" pitchFamily="49" charset="0"/>
              </a:rPr>
              <a:t>⎕SI\b%#.A2K.∆SI</a:t>
            </a:r>
          </a:p>
          <a:p>
            <a:r>
              <a:rPr lang="en-GB" sz="1200" dirty="0">
                <a:latin typeface="APL385 Unicode" panose="020B0709000202000203" pitchFamily="49" charset="0"/>
              </a:rPr>
              <a:t>⎕SINL\b%#.A2K.∆SINL</a:t>
            </a:r>
          </a:p>
          <a:p>
            <a:r>
              <a:rPr lang="en-GB" sz="1200" dirty="0">
                <a:latin typeface="APL385 Unicode" panose="020B0709000202000203" pitchFamily="49" charset="0"/>
              </a:rPr>
              <a:t>⎕SPLIT\b%#.A2K.∆SPLIT</a:t>
            </a:r>
          </a:p>
          <a:p>
            <a:r>
              <a:rPr lang="en-GB" sz="1200" dirty="0">
                <a:latin typeface="APL385 Unicode" panose="020B0709000202000203" pitchFamily="49" charset="0"/>
              </a:rPr>
              <a:t>⎕SS\b%#.A2K.∆SS</a:t>
            </a:r>
          </a:p>
          <a:p>
            <a:r>
              <a:rPr lang="en-GB" sz="1200" dirty="0">
                <a:latin typeface="APL385 Unicode" panose="020B0709000202000203" pitchFamily="49" charset="0"/>
              </a:rPr>
              <a:t>⎕STPTR\b%#.A2K.∆STPTR</a:t>
            </a:r>
          </a:p>
          <a:p>
            <a:r>
              <a:rPr lang="en-GB" sz="1200" dirty="0">
                <a:latin typeface="APL385 Unicode" panose="020B0709000202000203" pitchFamily="49" charset="0"/>
              </a:rPr>
              <a:t>⎕SYMB\b%#.A2K.∆SYMB</a:t>
            </a:r>
          </a:p>
          <a:p>
            <a:r>
              <a:rPr lang="en-GB" sz="1200" dirty="0">
                <a:latin typeface="APL385 Unicode" panose="020B0709000202000203" pitchFamily="49" charset="0"/>
              </a:rPr>
              <a:t>⎕SYS\[22\]%#.A2K.∆SYS22 </a:t>
            </a:r>
          </a:p>
          <a:p>
            <a:r>
              <a:rPr lang="en-GB" sz="1200" dirty="0">
                <a:latin typeface="APL385 Unicode" panose="020B0709000202000203" pitchFamily="49" charset="0"/>
              </a:rPr>
              <a:t>⎕SYS\b%#.A2K.∆SYS</a:t>
            </a:r>
          </a:p>
          <a:p>
            <a:r>
              <a:rPr lang="en-GB" sz="1200" dirty="0">
                <a:latin typeface="APL385 Unicode" panose="020B0709000202000203" pitchFamily="49" charset="0"/>
              </a:rPr>
              <a:t>⎕SYSID\b%#.A2K.∆SYSID</a:t>
            </a:r>
          </a:p>
          <a:p>
            <a:r>
              <a:rPr lang="en-GB" sz="1200" dirty="0">
                <a:latin typeface="APL385 Unicode" panose="020B0709000202000203" pitchFamily="49" charset="0"/>
              </a:rPr>
              <a:t>⎕SYSVER\b%#.A2K.∆SYSVER</a:t>
            </a:r>
          </a:p>
          <a:p>
            <a:r>
              <a:rPr lang="en-GB" sz="1200" dirty="0">
                <a:latin typeface="APL385 Unicode" panose="020B0709000202000203" pitchFamily="49" charset="0"/>
              </a:rPr>
              <a:t>⎕TCBEL\b%(⎕UCS 7)</a:t>
            </a:r>
          </a:p>
          <a:p>
            <a:r>
              <a:rPr lang="en-GB" sz="1200" dirty="0">
                <a:latin typeface="APL385 Unicode" panose="020B0709000202000203" pitchFamily="49" charset="0"/>
              </a:rPr>
              <a:t>⎕TCBS\b%(⎕UCS 13)</a:t>
            </a:r>
          </a:p>
          <a:p>
            <a:r>
              <a:rPr lang="en-GB" sz="1200" dirty="0">
                <a:latin typeface="APL385 Unicode" panose="020B0709000202000203" pitchFamily="49" charset="0"/>
              </a:rPr>
              <a:t>⎕TCDEL\b%(⎕UCS 128)</a:t>
            </a:r>
          </a:p>
          <a:p>
            <a:r>
              <a:rPr lang="en-GB" sz="1200" dirty="0">
                <a:latin typeface="APL385 Unicode" panose="020B0709000202000203" pitchFamily="49" charset="0"/>
              </a:rPr>
              <a:t>⎕TCESC\b%(⎕UCS 27)</a:t>
            </a:r>
          </a:p>
          <a:p>
            <a:r>
              <a:rPr lang="en-GB" sz="1200" dirty="0">
                <a:latin typeface="APL385 Unicode" panose="020B0709000202000203" pitchFamily="49" charset="0"/>
              </a:rPr>
              <a:t>⎕TCFF\b%(⎕UCS 12)</a:t>
            </a:r>
          </a:p>
          <a:p>
            <a:r>
              <a:rPr lang="en-GB" sz="1200" dirty="0">
                <a:latin typeface="APL385 Unicode" panose="020B0709000202000203" pitchFamily="49" charset="0"/>
              </a:rPr>
              <a:t>⎕TCHT\b%(⎕UCS 9)</a:t>
            </a:r>
          </a:p>
          <a:p>
            <a:r>
              <a:rPr lang="en-GB" sz="1200" dirty="0">
                <a:latin typeface="APL385 Unicode" panose="020B0709000202000203" pitchFamily="49" charset="0"/>
              </a:rPr>
              <a:t>⎕TCLF\b%(⎕UCS 10)</a:t>
            </a:r>
          </a:p>
          <a:p>
            <a:r>
              <a:rPr lang="en-GB" sz="1200" dirty="0">
                <a:latin typeface="APL385 Unicode" panose="020B0709000202000203" pitchFamily="49" charset="0"/>
              </a:rPr>
              <a:t>⎕TCNL\b%(⎕UCS 13)</a:t>
            </a:r>
          </a:p>
          <a:p>
            <a:r>
              <a:rPr lang="en-GB" sz="1200" dirty="0">
                <a:latin typeface="APL385 Unicode" panose="020B0709000202000203" pitchFamily="49" charset="0"/>
              </a:rPr>
              <a:t>⎕TCNUL\b%(⎕UCS 0)</a:t>
            </a:r>
          </a:p>
          <a:p>
            <a:r>
              <a:rPr lang="en-GB" sz="1200" dirty="0">
                <a:latin typeface="APL385 Unicode" panose="020B0709000202000203" pitchFamily="49" charset="0"/>
              </a:rPr>
              <a:t>⎕TF\b%#.A2K.∆TF</a:t>
            </a:r>
          </a:p>
          <a:p>
            <a:r>
              <a:rPr lang="en-GB" sz="1200" dirty="0">
                <a:latin typeface="APL385 Unicode" panose="020B0709000202000203" pitchFamily="49" charset="0"/>
              </a:rPr>
              <a:t>⎕TT\b%#.A2K.∆TT</a:t>
            </a:r>
          </a:p>
          <a:p>
            <a:r>
              <a:rPr lang="en-GB" sz="1200" dirty="0">
                <a:latin typeface="APL385 Unicode" panose="020B0709000202000203" pitchFamily="49" charset="0"/>
              </a:rPr>
              <a:t>⎕TYPE\b%#.A2K.∆TYPE</a:t>
            </a:r>
          </a:p>
          <a:p>
            <a:r>
              <a:rPr lang="en-GB" sz="1200" dirty="0">
                <a:latin typeface="APL385 Unicode" panose="020B0709000202000203" pitchFamily="49" charset="0"/>
              </a:rPr>
              <a:t>⎕UCMD\b%#.A2K.∆UCMD</a:t>
            </a:r>
          </a:p>
          <a:p>
            <a:r>
              <a:rPr lang="en-GB" sz="1200" dirty="0">
                <a:latin typeface="APL385 Unicode" panose="020B0709000202000203" pitchFamily="49" charset="0"/>
              </a:rPr>
              <a:t>⎕UCS\b%#.A2K.∆UCS</a:t>
            </a:r>
          </a:p>
          <a:p>
            <a:r>
              <a:rPr lang="en-GB" sz="1200" dirty="0">
                <a:latin typeface="APL385 Unicode" panose="020B0709000202000203" pitchFamily="49" charset="0"/>
              </a:rPr>
              <a:t>⎕UL\b%#.A2K.∆UL</a:t>
            </a:r>
          </a:p>
          <a:p>
            <a:r>
              <a:rPr lang="en-GB" sz="1200" dirty="0">
                <a:latin typeface="APL385 Unicode" panose="020B0709000202000203" pitchFamily="49" charset="0"/>
              </a:rPr>
              <a:t>⎕USERID\b%#.A2K.∆USERID</a:t>
            </a:r>
          </a:p>
          <a:p>
            <a:r>
              <a:rPr lang="en-GB" sz="1200" dirty="0">
                <a:latin typeface="APL385 Unicode" panose="020B0709000202000203" pitchFamily="49" charset="0"/>
              </a:rPr>
              <a:t>⎕VGET\b%#.A2K.∆VGET</a:t>
            </a:r>
          </a:p>
          <a:p>
            <a:r>
              <a:rPr lang="en-GB" sz="1200" dirty="0">
                <a:latin typeface="APL385 Unicode" panose="020B0709000202000203" pitchFamily="49" charset="0"/>
              </a:rPr>
              <a:t>⎕VI\b%#.A2K.∆VI</a:t>
            </a:r>
          </a:p>
          <a:p>
            <a:r>
              <a:rPr lang="en-GB" sz="1200" dirty="0">
                <a:latin typeface="APL385 Unicode" panose="020B0709000202000203" pitchFamily="49" charset="0"/>
              </a:rPr>
              <a:t>⎕WATCHPOINTS\b%#.A2K.∆WATCHPOINTS</a:t>
            </a:r>
          </a:p>
          <a:p>
            <a:r>
              <a:rPr lang="en-GB" sz="1200" dirty="0">
                <a:latin typeface="APL385 Unicode" panose="020B0709000202000203" pitchFamily="49" charset="0"/>
              </a:rPr>
              <a:t>⎕WCALL\b%#.A2K.∆WCALL</a:t>
            </a:r>
          </a:p>
          <a:p>
            <a:r>
              <a:rPr lang="en-GB" sz="1200" dirty="0">
                <a:latin typeface="APL385 Unicode" panose="020B0709000202000203" pitchFamily="49" charset="0"/>
              </a:rPr>
              <a:t>⎕WGIVE\b%#.A2K.∆WGIVE</a:t>
            </a:r>
          </a:p>
          <a:p>
            <a:r>
              <a:rPr lang="en-GB" sz="1200" dirty="0">
                <a:latin typeface="APL385 Unicode" panose="020B0709000202000203" pitchFamily="49" charset="0"/>
              </a:rPr>
              <a:t>⎕WI\b%#.A2K.∆WI</a:t>
            </a:r>
          </a:p>
          <a:p>
            <a:r>
              <a:rPr lang="en-GB" sz="1200" dirty="0">
                <a:latin typeface="APL385 Unicode" panose="020B0709000202000203" pitchFamily="49" charset="0"/>
              </a:rPr>
              <a:t>⎕WARG\b%∆WARG</a:t>
            </a:r>
          </a:p>
          <a:p>
            <a:r>
              <a:rPr lang="en-GB" sz="1200" dirty="0">
                <a:latin typeface="APL385 Unicode" panose="020B0709000202000203" pitchFamily="49" charset="0"/>
              </a:rPr>
              <a:t>⎕WRES\b%∆WRES</a:t>
            </a:r>
          </a:p>
          <a:p>
            <a:r>
              <a:rPr lang="en-GB" sz="1200" dirty="0">
                <a:latin typeface="APL385 Unicode" panose="020B0709000202000203" pitchFamily="49" charset="0"/>
              </a:rPr>
              <a:t>⎕WSELF\b%∆WSELF</a:t>
            </a:r>
          </a:p>
          <a:p>
            <a:r>
              <a:rPr lang="en-GB" sz="1200" dirty="0">
                <a:latin typeface="APL385 Unicode" panose="020B0709000202000203" pitchFamily="49" charset="0"/>
              </a:rPr>
              <a:t>⎕WSLIB\b%#.A2K.∆WSLIB</a:t>
            </a:r>
          </a:p>
          <a:p>
            <a:r>
              <a:rPr lang="en-GB" sz="1200" dirty="0">
                <a:latin typeface="APL385 Unicode" panose="020B0709000202000203" pitchFamily="49" charset="0"/>
              </a:rPr>
              <a:t>⎕WSOWNER\b%#.A2K.∆WSOWNER</a:t>
            </a:r>
          </a:p>
          <a:p>
            <a:r>
              <a:rPr lang="en-GB" sz="1200" dirty="0">
                <a:latin typeface="APL385 Unicode" panose="020B0709000202000203" pitchFamily="49" charset="0"/>
              </a:rPr>
              <a:t>⎕WSSIZE\b%#.A2K.∆WSSIZE</a:t>
            </a:r>
          </a:p>
          <a:p>
            <a:r>
              <a:rPr lang="en-GB" sz="1200" dirty="0">
                <a:latin typeface="APL385 Unicode" panose="020B0709000202000203" pitchFamily="49" charset="0"/>
              </a:rPr>
              <a:t>⎕WSTS\b%#.A2K.∆WSTS</a:t>
            </a:r>
          </a:p>
          <a:p>
            <a:r>
              <a:rPr lang="en-GB" sz="1200" dirty="0">
                <a:latin typeface="APL385 Unicode" panose="020B0709000202000203" pitchFamily="49" charset="0"/>
              </a:rPr>
              <a:t>⎕XFDUP\b%#.A2K.∆XFDUP</a:t>
            </a:r>
          </a:p>
          <a:p>
            <a:r>
              <a:rPr lang="en-GB" sz="1200" dirty="0">
                <a:latin typeface="APL385 Unicode" panose="020B0709000202000203" pitchFamily="49" charset="0"/>
              </a:rPr>
              <a:t>⎕XF(\w+)\b%⎕F\1</a:t>
            </a:r>
          </a:p>
          <a:p>
            <a:r>
              <a:rPr lang="en-GB" sz="1200" dirty="0">
                <a:latin typeface="APL385 Unicode" panose="020B0709000202000203" pitchFamily="49" charset="0"/>
              </a:rPr>
              <a:t>⎕XFTIE\b%⎕FTIE</a:t>
            </a:r>
          </a:p>
          <a:p>
            <a:r>
              <a:rPr lang="en-GB" sz="1200" dirty="0">
                <a:latin typeface="APL385 Unicode" panose="020B0709000202000203" pitchFamily="49" charset="0"/>
              </a:rPr>
              <a:t>⎕XLIB\b%#.A2K.∆XLIB</a:t>
            </a:r>
          </a:p>
          <a:p>
            <a:r>
              <a:rPr lang="en-GB" sz="1200" dirty="0">
                <a:latin typeface="APL385 Unicode" panose="020B0709000202000203" pitchFamily="49" charset="0"/>
              </a:rPr>
              <a:t>⎕XN(\w+)\b%⎕N\1</a:t>
            </a:r>
          </a:p>
        </p:txBody>
      </p:sp>
    </p:spTree>
    <p:extLst>
      <p:ext uri="{BB962C8B-B14F-4D97-AF65-F5344CB8AC3E}">
        <p14:creationId xmlns:p14="http://schemas.microsoft.com/office/powerpoint/2010/main" val="325416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2F15F1-1CD1-CB26-A89A-2133633E62A7}"/>
              </a:ext>
            </a:extLst>
          </p:cNvPr>
          <p:cNvSpPr>
            <a:spLocks noGrp="1"/>
          </p:cNvSpPr>
          <p:nvPr>
            <p:ph idx="10"/>
          </p:nvPr>
        </p:nvSpPr>
        <p:spPr/>
        <p:txBody>
          <a:bodyPr/>
          <a:lstStyle/>
          <a:p>
            <a:endParaRPr lang="en-GB"/>
          </a:p>
        </p:txBody>
      </p:sp>
      <p:sp>
        <p:nvSpPr>
          <p:cNvPr id="4" name="Title 3">
            <a:extLst>
              <a:ext uri="{FF2B5EF4-FFF2-40B4-BE49-F238E27FC236}">
                <a16:creationId xmlns:a16="http://schemas.microsoft.com/office/drawing/2014/main" id="{281B099E-B9C7-2979-35D7-516F78CB1416}"/>
              </a:ext>
            </a:extLst>
          </p:cNvPr>
          <p:cNvSpPr>
            <a:spLocks noGrp="1"/>
          </p:cNvSpPr>
          <p:nvPr>
            <p:ph type="title"/>
          </p:nvPr>
        </p:nvSpPr>
        <p:spPr/>
        <p:txBody>
          <a:bodyPr/>
          <a:lstStyle/>
          <a:p>
            <a:r>
              <a:rPr lang="en-GB" dirty="0">
                <a:latin typeface="APL385 Unicode" panose="020B0709000202000203" pitchFamily="49" charset="0"/>
              </a:rPr>
              <a:t>⎕FI </a:t>
            </a:r>
            <a:r>
              <a:rPr lang="en-GB" dirty="0"/>
              <a:t>→</a:t>
            </a:r>
            <a:r>
              <a:rPr lang="en-GB" dirty="0">
                <a:latin typeface="APL385 Unicode" panose="020B0709000202000203" pitchFamily="49" charset="0"/>
              </a:rPr>
              <a:t> #.A2K.∆FI</a:t>
            </a:r>
          </a:p>
        </p:txBody>
      </p:sp>
      <p:sp>
        <p:nvSpPr>
          <p:cNvPr id="5" name="Media Placeholder 4">
            <a:extLst>
              <a:ext uri="{FF2B5EF4-FFF2-40B4-BE49-F238E27FC236}">
                <a16:creationId xmlns:a16="http://schemas.microsoft.com/office/drawing/2014/main" id="{24E6C36E-61FA-D568-26E8-A1FB92BE1BF8}"/>
              </a:ext>
            </a:extLst>
          </p:cNvPr>
          <p:cNvSpPr>
            <a:spLocks noGrp="1"/>
          </p:cNvSpPr>
          <p:nvPr>
            <p:ph type="media" sz="quarter" idx="11"/>
          </p:nvPr>
        </p:nvSpPr>
        <p:spPr/>
        <p:txBody>
          <a:bodyPr/>
          <a:lstStyle/>
          <a:p>
            <a:endParaRPr lang="en-GB"/>
          </a:p>
        </p:txBody>
      </p:sp>
      <p:sp>
        <p:nvSpPr>
          <p:cNvPr id="6" name="Rectangle 1">
            <a:extLst>
              <a:ext uri="{FF2B5EF4-FFF2-40B4-BE49-F238E27FC236}">
                <a16:creationId xmlns:a16="http://schemas.microsoft.com/office/drawing/2014/main" id="{FC7BBD7C-2FBA-9EBE-A960-6E6B8D2553C9}"/>
              </a:ext>
            </a:extLst>
          </p:cNvPr>
          <p:cNvSpPr>
            <a:spLocks noGrp="1" noChangeArrowheads="1"/>
          </p:cNvSpPr>
          <p:nvPr>
            <p:ph idx="1"/>
          </p:nvPr>
        </p:nvSpPr>
        <p:spPr bwMode="auto">
          <a:xfrm>
            <a:off x="323527" y="2655112"/>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PL385 Unicode" panose="020B0709000202000203" pitchFamily="49" charset="0"/>
              </a:rPr>
              <a:t>∆FI</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1</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0080"/>
                </a:solidFill>
                <a:effectLst/>
                <a:latin typeface="APL385 Unicode" panose="020B0709000202000203" pitchFamily="49" charset="0"/>
              </a:rPr>
              <a:t>⎕IO</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000080"/>
                </a:solidFill>
                <a:effectLst/>
                <a:latin typeface="APL385 Unicode" panose="020B0709000202000203" pitchFamily="49" charset="0"/>
              </a:rPr>
              <a:t>⎕VFI</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9213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FD72F-7F66-7AF3-942C-88EED6A4C101}"/>
              </a:ext>
            </a:extLst>
          </p:cNvPr>
          <p:cNvSpPr>
            <a:spLocks noGrp="1"/>
          </p:cNvSpPr>
          <p:nvPr>
            <p:ph idx="10"/>
          </p:nvPr>
        </p:nvSpPr>
        <p:spPr/>
        <p:txBody>
          <a:bodyPr/>
          <a:lstStyle/>
          <a:p>
            <a:endParaRPr lang="en-GB"/>
          </a:p>
        </p:txBody>
      </p:sp>
      <p:sp>
        <p:nvSpPr>
          <p:cNvPr id="4" name="Title 3">
            <a:extLst>
              <a:ext uri="{FF2B5EF4-FFF2-40B4-BE49-F238E27FC236}">
                <a16:creationId xmlns:a16="http://schemas.microsoft.com/office/drawing/2014/main" id="{8CEAA81C-6A5B-DDAA-3FCA-BCD61C136FDB}"/>
              </a:ext>
            </a:extLst>
          </p:cNvPr>
          <p:cNvSpPr>
            <a:spLocks noGrp="1"/>
          </p:cNvSpPr>
          <p:nvPr>
            <p:ph type="title"/>
          </p:nvPr>
        </p:nvSpPr>
        <p:spPr/>
        <p:txBody>
          <a:bodyPr/>
          <a:lstStyle/>
          <a:p>
            <a:r>
              <a:rPr lang="en-GB" dirty="0">
                <a:latin typeface="APL385 Unicode" panose="020B0709000202000203" pitchFamily="49" charset="0"/>
              </a:rPr>
              <a:t>∨/</a:t>
            </a:r>
            <a:r>
              <a:rPr lang="en-GB" sz="3600" b="0" kern="1200" dirty="0">
                <a:solidFill>
                  <a:srgbClr val="3B475E"/>
                </a:solidFill>
                <a:effectLst/>
                <a:latin typeface="Sarabun" panose="00000500000000000000" pitchFamily="2" charset="-34"/>
                <a:ea typeface="+mj-ea"/>
                <a:cs typeface="Calibri" panose="020F0502020204030204" pitchFamily="34" charset="0"/>
              </a:rPr>
              <a:t> → </a:t>
            </a:r>
            <a:r>
              <a:rPr lang="en-GB" sz="3600" b="0" kern="1200" dirty="0">
                <a:solidFill>
                  <a:srgbClr val="3B475E"/>
                </a:solidFill>
                <a:effectLst/>
                <a:latin typeface="APL385 Unicode" panose="020B0709000202000203" pitchFamily="49" charset="0"/>
                <a:ea typeface="+mj-ea"/>
                <a:cs typeface="Calibri" panose="020F0502020204030204" pitchFamily="34" charset="0"/>
              </a:rPr>
              <a:t>Any</a:t>
            </a:r>
            <a:endParaRPr lang="en-GB" dirty="0"/>
          </a:p>
        </p:txBody>
      </p:sp>
      <p:sp>
        <p:nvSpPr>
          <p:cNvPr id="5" name="Media Placeholder 4">
            <a:extLst>
              <a:ext uri="{FF2B5EF4-FFF2-40B4-BE49-F238E27FC236}">
                <a16:creationId xmlns:a16="http://schemas.microsoft.com/office/drawing/2014/main" id="{452C9219-3A76-2574-4575-07DE71D0361B}"/>
              </a:ext>
            </a:extLst>
          </p:cNvPr>
          <p:cNvSpPr>
            <a:spLocks noGrp="1"/>
          </p:cNvSpPr>
          <p:nvPr>
            <p:ph type="media" sz="quarter" idx="11"/>
          </p:nvPr>
        </p:nvSpPr>
        <p:spPr/>
        <p:txBody>
          <a:bodyPr/>
          <a:lstStyle/>
          <a:p>
            <a:endParaRPr lang="en-GB"/>
          </a:p>
        </p:txBody>
      </p:sp>
      <p:sp>
        <p:nvSpPr>
          <p:cNvPr id="6" name="Rectangle 1">
            <a:extLst>
              <a:ext uri="{FF2B5EF4-FFF2-40B4-BE49-F238E27FC236}">
                <a16:creationId xmlns:a16="http://schemas.microsoft.com/office/drawing/2014/main" id="{B8A09E93-91E7-05B5-8F75-BC24EE632C53}"/>
              </a:ext>
            </a:extLst>
          </p:cNvPr>
          <p:cNvSpPr>
            <a:spLocks noGrp="1" noChangeArrowheads="1"/>
          </p:cNvSpPr>
          <p:nvPr>
            <p:ph idx="1"/>
          </p:nvPr>
        </p:nvSpPr>
        <p:spPr bwMode="auto">
          <a:xfrm>
            <a:off x="323527" y="2655112"/>
            <a:ext cx="8234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spcBef>
                <a:spcPct val="0"/>
              </a:spcBef>
              <a:spcAft>
                <a:spcPct val="0"/>
              </a:spcAft>
              <a:buClrTx/>
              <a:buSzTx/>
              <a:buNone/>
            </a:pPr>
            <a:r>
              <a:rPr kumimoji="0" lang="en-US" altLang="en-US" b="0" i="0" u="none" strike="noStrike" cap="none" normalizeH="0" baseline="0" dirty="0">
                <a:ln>
                  <a:noFill/>
                </a:ln>
                <a:solidFill>
                  <a:srgbClr val="000000"/>
                </a:solidFill>
                <a:effectLst/>
                <a:latin typeface="APL385 Unicode" panose="020B0709000202000203" pitchFamily="49" charset="0"/>
              </a:rPr>
              <a:t>Any</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sz="2400" b="0" i="0" u="none" strike="noStrike" cap="none" normalizeH="0" baseline="0" dirty="0">
                <a:ln>
                  <a:noFill/>
                </a:ln>
                <a:solidFill>
                  <a:srgbClr val="808080"/>
                </a:solidFill>
                <a:effectLst/>
                <a:latin typeface="APL385 Unicode" panose="020B0709000202000203" pitchFamily="49" charset="0"/>
              </a:rPr>
              <a:t>0</a:t>
            </a:r>
            <a:r>
              <a:rPr kumimoji="0" lang="en-US" altLang="en-US" sz="2400" b="0" i="0" u="none" strike="noStrike" cap="none" normalizeH="0" baseline="0" dirty="0">
                <a:ln>
                  <a:noFill/>
                </a:ln>
                <a:solidFill>
                  <a:srgbClr val="0000FF"/>
                </a:solidFill>
                <a:effectLst/>
                <a:latin typeface="APL385 Unicode" panose="020B0709000202000203" pitchFamily="49" charset="0"/>
              </a:rPr>
              <a:t>≠</a:t>
            </a:r>
            <a:r>
              <a:rPr kumimoji="0" lang="en-US" altLang="en-US" sz="2400" b="0" i="0" u="none" strike="noStrike" cap="none" normalizeH="0" baseline="0" dirty="0">
                <a:ln>
                  <a:noFill/>
                </a:ln>
                <a:solidFill>
                  <a:srgbClr val="000080"/>
                </a:solidFill>
                <a:effectLst/>
                <a:latin typeface="APL385 Unicode" panose="020B0709000202000203" pitchFamily="49" charset="0"/>
              </a:rPr>
              <a:t>⎕NC</a:t>
            </a:r>
            <a:r>
              <a:rPr kumimoji="0" lang="en-US" altLang="en-US" sz="2400" b="0" i="0" u="none" strike="noStrike" cap="none" normalizeH="0" baseline="0" dirty="0">
                <a:ln>
                  <a:noFill/>
                </a:ln>
                <a:solidFill>
                  <a:srgbClr val="008080"/>
                </a:solidFill>
                <a:effectLst/>
                <a:latin typeface="APL385 Unicode" panose="020B0709000202000203" pitchFamily="49" charset="0"/>
              </a:rPr>
              <a:t>'⍺'</a:t>
            </a:r>
            <a:r>
              <a:rPr kumimoji="0" lang="en-US" altLang="en-US" sz="2400" b="0" i="0" u="none" strike="noStrike" cap="none" normalizeH="0" baseline="0" dirty="0">
                <a:ln>
                  <a:noFill/>
                </a:ln>
                <a:solidFill>
                  <a:srgbClr val="800000"/>
                </a:solidFill>
                <a:effectLst/>
                <a:latin typeface="APL385 Unicode" panose="020B0709000202000203" pitchFamily="49" charset="0"/>
              </a:rPr>
              <a:t>:</a:t>
            </a:r>
            <a:r>
              <a:rPr kumimoji="0" lang="en-US" altLang="en-US" sz="2400" b="0" i="0" u="none" strike="noStrike" cap="none" normalizeH="0" baseline="0" dirty="0">
                <a:ln>
                  <a:noFill/>
                </a:ln>
                <a:solidFill>
                  <a:srgbClr val="808080"/>
                </a:solidFill>
                <a:effectLst/>
                <a:latin typeface="APL385 Unicode" panose="020B0709000202000203" pitchFamily="49" charset="0"/>
              </a:rPr>
              <a:t>⍺</a:t>
            </a:r>
            <a:r>
              <a:rPr kumimoji="0" lang="en-US" altLang="en-US" sz="2400" b="0" i="0" u="none" strike="noStrike" cap="none" normalizeH="0" baseline="0" dirty="0">
                <a:ln>
                  <a:noFill/>
                </a:ln>
                <a:solidFill>
                  <a:srgbClr val="0000FF"/>
                </a:solidFill>
                <a:effectLst/>
                <a:latin typeface="APL385 Unicode" panose="020B0709000202000203" pitchFamily="49" charset="0"/>
              </a:rPr>
              <a:t>∨/</a:t>
            </a:r>
            <a:r>
              <a:rPr kumimoji="0" lang="en-US" altLang="en-US" sz="2400" b="0" i="0" u="none" strike="noStrike" cap="none" normalizeH="0" baseline="0" dirty="0">
                <a:ln>
                  <a:noFill/>
                </a:ln>
                <a:solidFill>
                  <a:srgbClr val="808080"/>
                </a:solidFill>
                <a:effectLst/>
                <a:latin typeface="APL385 Unicode" panose="020B0709000202000203" pitchFamily="49" charset="0"/>
              </a:rPr>
              <a:t>⍵</a:t>
            </a:r>
            <a:r>
              <a:rPr kumimoji="0" lang="en-US" altLang="en-US" sz="2400" b="0" i="0" u="none" strike="noStrike" cap="none" normalizeH="0" baseline="0" dirty="0">
                <a:ln>
                  <a:noFill/>
                </a:ln>
                <a:solidFill>
                  <a:srgbClr val="000000"/>
                </a:solidFill>
                <a:effectLst/>
                <a:latin typeface="APL385 Unicode" panose="020B0709000202000203" pitchFamily="49" charset="0"/>
              </a:rPr>
              <a:t> </a:t>
            </a:r>
            <a:r>
              <a:rPr kumimoji="0" lang="en-US" altLang="en-US" sz="2400" b="0" i="0" u="none" strike="noStrike" cap="none" normalizeH="0" baseline="0" dirty="0">
                <a:ln>
                  <a:noFill/>
                </a:ln>
                <a:solidFill>
                  <a:srgbClr val="0000FF"/>
                </a:solidFill>
                <a:effectLst/>
                <a:latin typeface="APL385 Unicode" panose="020B0709000202000203" pitchFamily="49" charset="0"/>
              </a:rPr>
              <a:t>⋄</a:t>
            </a:r>
            <a:r>
              <a:rPr kumimoji="0" lang="en-US" altLang="en-US" sz="2400"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00FF"/>
                </a:solidFill>
                <a:effectLst/>
                <a:latin typeface="APL385 Unicode" panose="020B0709000202000203" pitchFamily="49" charset="0"/>
              </a:rPr>
              <a:t>0∊⍴</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800000"/>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1</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1</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6894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EEE42-640A-30B0-395B-D3ABD16A7494}"/>
              </a:ext>
            </a:extLst>
          </p:cNvPr>
          <p:cNvSpPr>
            <a:spLocks noGrp="1"/>
          </p:cNvSpPr>
          <p:nvPr>
            <p:ph idx="1"/>
          </p:nvPr>
        </p:nvSpPr>
        <p:spPr>
          <a:xfrm>
            <a:off x="323527" y="1264925"/>
            <a:ext cx="6942054" cy="3242040"/>
          </a:xfrm>
        </p:spPr>
        <p:txBody>
          <a:bodyPr/>
          <a:lstStyle/>
          <a:p>
            <a:r>
              <a:rPr lang="da-DK" dirty="0"/>
              <a:t>A JavaScript (+APL) emulation of Dyalog's Win32 wrappers (</a:t>
            </a:r>
            <a:r>
              <a:rPr lang="da-DK" dirty="0">
                <a:latin typeface="APL385 Unicode" panose="020B0709000202000203" pitchFamily="49" charset="0"/>
              </a:rPr>
              <a:t>⎕WC</a:t>
            </a:r>
            <a:r>
              <a:rPr lang="da-DK" dirty="0"/>
              <a:t>, </a:t>
            </a:r>
            <a:r>
              <a:rPr lang="da-DK" dirty="0">
                <a:latin typeface="APL385 Unicode" panose="020B0709000202000203" pitchFamily="49" charset="0"/>
              </a:rPr>
              <a:t>⎕WG</a:t>
            </a:r>
            <a:r>
              <a:rPr lang="da-DK" dirty="0"/>
              <a:t>, </a:t>
            </a:r>
            <a:r>
              <a:rPr lang="da-DK" dirty="0">
                <a:latin typeface="APL385 Unicode" panose="020B0709000202000203" pitchFamily="49" charset="0"/>
              </a:rPr>
              <a:t>⎕WS </a:t>
            </a:r>
            <a:r>
              <a:rPr lang="da-DK" dirty="0"/>
              <a:t>…)</a:t>
            </a:r>
          </a:p>
          <a:p>
            <a:r>
              <a:rPr lang="da-DK" dirty="0"/>
              <a:t>"Everywhere" means</a:t>
            </a:r>
          </a:p>
          <a:p>
            <a:pPr lvl="1"/>
            <a:r>
              <a:rPr lang="da-DK" dirty="0"/>
              <a:t>Windows, Linux, macOS Desktops</a:t>
            </a:r>
          </a:p>
          <a:p>
            <a:pPr lvl="1"/>
            <a:r>
              <a:rPr lang="da-DK" dirty="0"/>
              <a:t>Dyalog APL on any platform acting as a Web Server</a:t>
            </a:r>
          </a:p>
          <a:p>
            <a:pPr lvl="2"/>
            <a:r>
              <a:rPr lang="da-DK" dirty="0"/>
              <a:t>Adds IBM AIX, Raspberry Pi, Linux in the cloud..</a:t>
            </a:r>
          </a:p>
        </p:txBody>
      </p:sp>
      <p:sp>
        <p:nvSpPr>
          <p:cNvPr id="4" name="Title 3">
            <a:extLst>
              <a:ext uri="{FF2B5EF4-FFF2-40B4-BE49-F238E27FC236}">
                <a16:creationId xmlns:a16="http://schemas.microsoft.com/office/drawing/2014/main" id="{DFB662B8-1041-3AB1-D28D-D4524F39D5F4}"/>
              </a:ext>
            </a:extLst>
          </p:cNvPr>
          <p:cNvSpPr>
            <a:spLocks noGrp="1"/>
          </p:cNvSpPr>
          <p:nvPr>
            <p:ph type="title"/>
          </p:nvPr>
        </p:nvSpPr>
        <p:spPr/>
        <p:txBody>
          <a:bodyPr/>
          <a:lstStyle/>
          <a:p>
            <a:r>
              <a:rPr lang="da-DK" dirty="0"/>
              <a:t>EWC – "Everywhere" WC</a:t>
            </a:r>
            <a:endParaRPr lang="en-GB" sz="4000" dirty="0"/>
          </a:p>
        </p:txBody>
      </p:sp>
      <p:sp>
        <p:nvSpPr>
          <p:cNvPr id="5" name="Content Placeholder 4">
            <a:extLst>
              <a:ext uri="{FF2B5EF4-FFF2-40B4-BE49-F238E27FC236}">
                <a16:creationId xmlns:a16="http://schemas.microsoft.com/office/drawing/2014/main" id="{F91A504B-C20A-63F1-2A93-F86D0E5BC9CE}"/>
              </a:ext>
            </a:extLst>
          </p:cNvPr>
          <p:cNvSpPr>
            <a:spLocks noGrp="1"/>
          </p:cNvSpPr>
          <p:nvPr>
            <p:ph sz="quarter" idx="12"/>
          </p:nvPr>
        </p:nvSpPr>
        <p:spPr/>
        <p:txBody>
          <a:bodyPr/>
          <a:lstStyle/>
          <a:p>
            <a:endParaRPr lang="LID4096"/>
          </a:p>
        </p:txBody>
      </p:sp>
    </p:spTree>
    <p:extLst>
      <p:ext uri="{BB962C8B-B14F-4D97-AF65-F5344CB8AC3E}">
        <p14:creationId xmlns:p14="http://schemas.microsoft.com/office/powerpoint/2010/main" val="4210647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493274-FEFB-C887-5FCA-F8D77B3B0DD4}"/>
              </a:ext>
            </a:extLst>
          </p:cNvPr>
          <p:cNvSpPr>
            <a:spLocks noGrp="1"/>
          </p:cNvSpPr>
          <p:nvPr>
            <p:ph idx="10"/>
          </p:nvPr>
        </p:nvSpPr>
        <p:spPr/>
        <p:txBody>
          <a:bodyPr/>
          <a:lstStyle/>
          <a:p>
            <a:endParaRPr lang="en-GB"/>
          </a:p>
        </p:txBody>
      </p:sp>
      <p:sp>
        <p:nvSpPr>
          <p:cNvPr id="4" name="Title 3">
            <a:extLst>
              <a:ext uri="{FF2B5EF4-FFF2-40B4-BE49-F238E27FC236}">
                <a16:creationId xmlns:a16="http://schemas.microsoft.com/office/drawing/2014/main" id="{45628920-0326-69E4-521A-A3C7066C53DC}"/>
              </a:ext>
            </a:extLst>
          </p:cNvPr>
          <p:cNvSpPr>
            <a:spLocks noGrp="1"/>
          </p:cNvSpPr>
          <p:nvPr>
            <p:ph type="title"/>
          </p:nvPr>
        </p:nvSpPr>
        <p:spPr/>
        <p:txBody>
          <a:bodyPr/>
          <a:lstStyle/>
          <a:p>
            <a:r>
              <a:rPr lang="en-GB" sz="3600" b="0" kern="1200" dirty="0">
                <a:solidFill>
                  <a:srgbClr val="3B475E"/>
                </a:solidFill>
                <a:effectLst/>
                <a:latin typeface="APL385 Unicode" panose="020B0709000202000203" pitchFamily="49" charset="0"/>
                <a:ea typeface="+mj-ea"/>
                <a:cs typeface="Calibri" panose="020F0502020204030204" pitchFamily="34" charset="0"/>
              </a:rPr>
              <a:t>⎕SS</a:t>
            </a:r>
            <a:r>
              <a:rPr lang="en-GB" sz="3600" b="0" kern="1200" dirty="0">
                <a:solidFill>
                  <a:srgbClr val="3B475E"/>
                </a:solidFill>
                <a:effectLst/>
                <a:latin typeface="Sarabun" panose="00000500000000000000" pitchFamily="2" charset="-34"/>
                <a:ea typeface="+mj-ea"/>
                <a:cs typeface="Calibri" panose="020F0502020204030204" pitchFamily="34" charset="0"/>
              </a:rPr>
              <a:t> → </a:t>
            </a:r>
            <a:r>
              <a:rPr lang="en-GB" sz="3600" b="0" kern="1200" dirty="0">
                <a:solidFill>
                  <a:srgbClr val="3B475E"/>
                </a:solidFill>
                <a:effectLst/>
                <a:latin typeface="APL385 Unicode" panose="020B0709000202000203" pitchFamily="49" charset="0"/>
                <a:ea typeface="+mj-ea"/>
                <a:cs typeface="Calibri" panose="020F0502020204030204" pitchFamily="34" charset="0"/>
              </a:rPr>
              <a:t>∆SS</a:t>
            </a:r>
            <a:endParaRPr lang="en-GB" dirty="0"/>
          </a:p>
        </p:txBody>
      </p:sp>
      <p:sp>
        <p:nvSpPr>
          <p:cNvPr id="5" name="Media Placeholder 4">
            <a:extLst>
              <a:ext uri="{FF2B5EF4-FFF2-40B4-BE49-F238E27FC236}">
                <a16:creationId xmlns:a16="http://schemas.microsoft.com/office/drawing/2014/main" id="{BF5D6CF2-6B0A-8C74-2754-31691A2B62CC}"/>
              </a:ext>
            </a:extLst>
          </p:cNvPr>
          <p:cNvSpPr>
            <a:spLocks noGrp="1"/>
          </p:cNvSpPr>
          <p:nvPr>
            <p:ph type="media" sz="quarter" idx="11"/>
          </p:nvPr>
        </p:nvSpPr>
        <p:spPr/>
        <p:txBody>
          <a:bodyPr/>
          <a:lstStyle/>
          <a:p>
            <a:endParaRPr lang="en-GB"/>
          </a:p>
        </p:txBody>
      </p:sp>
      <p:sp>
        <p:nvSpPr>
          <p:cNvPr id="6" name="Rectangle 1">
            <a:extLst>
              <a:ext uri="{FF2B5EF4-FFF2-40B4-BE49-F238E27FC236}">
                <a16:creationId xmlns:a16="http://schemas.microsoft.com/office/drawing/2014/main" id="{AF4003EA-7BE4-4A1B-2D2C-6A40B8719F8C}"/>
              </a:ext>
            </a:extLst>
          </p:cNvPr>
          <p:cNvSpPr>
            <a:spLocks noGrp="1" noChangeArrowheads="1"/>
          </p:cNvSpPr>
          <p:nvPr>
            <p:ph idx="1"/>
          </p:nvPr>
        </p:nvSpPr>
        <p:spPr bwMode="auto">
          <a:xfrm>
            <a:off x="323527" y="1177785"/>
            <a:ext cx="700544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dirty="0">
                <a:ln>
                  <a:noFill/>
                </a:ln>
                <a:solidFill>
                  <a:srgbClr val="000000"/>
                </a:solidFill>
                <a:effectLst/>
                <a:latin typeface="APL385 Unicode" panose="020B0709000202000203" pitchFamily="49" charset="0"/>
              </a:rPr>
              <a:t>∆SS</a:t>
            </a:r>
            <a:r>
              <a:rPr kumimoji="0" lang="en-US" altLang="en-US" b="0" i="0" u="none" strike="noStrike" cap="none" normalizeH="0" dirty="0">
                <a:ln>
                  <a:noFill/>
                </a:ln>
                <a:solidFill>
                  <a:srgbClr val="0000FF"/>
                </a:solidFill>
                <a:effectLst/>
                <a:latin typeface="APL385 Unicode" panose="020B0709000202000203" pitchFamily="49" charset="0"/>
              </a:rPr>
              <a:t>←{</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chemeClr val="tx1"/>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⎕SIGNAL</a:t>
            </a:r>
            <a:r>
              <a:rPr kumimoji="0" lang="en-US" altLang="en-US" b="0" i="0" u="none" strike="noStrike" cap="none" normalizeH="0" dirty="0">
                <a:ln>
                  <a:noFill/>
                </a:ln>
                <a:solidFill>
                  <a:srgbClr val="000000"/>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2</a:t>
            </a:r>
            <a:r>
              <a:rPr kumimoji="0" lang="en-US" altLang="en-US" b="0" i="0" u="none" strike="noStrike" cap="none" normalizeH="0" dirty="0">
                <a:ln>
                  <a:noFill/>
                </a:ln>
                <a:solidFill>
                  <a:srgbClr val="000000"/>
                </a:solidFill>
                <a:effectLst/>
                <a:latin typeface="APL385 Unicode" panose="020B0709000202000203" pitchFamily="49" charset="0"/>
              </a:rPr>
              <a:t> </a:t>
            </a:r>
            <a:r>
              <a:rPr kumimoji="0" lang="en-US" altLang="en-US" b="0" i="0" u="none" strike="noStrike" cap="none" normalizeH="0" dirty="0">
                <a:ln>
                  <a:noFill/>
                </a:ln>
                <a:solidFill>
                  <a:srgbClr val="008000"/>
                </a:solidFill>
                <a:effectLst/>
                <a:latin typeface="APL385 Unicode" panose="020B0709000202000203" pitchFamily="49" charset="0"/>
              </a:rPr>
              <a:t>⍝ SYNTAX</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chemeClr val="tx1"/>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Single</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1</a:t>
            </a:r>
            <a:r>
              <a:rPr kumimoji="0" lang="en-US" altLang="en-US" b="0" i="0" u="none" strike="noStrike" cap="none" normalizeH="0" dirty="0">
                <a:ln>
                  <a:noFill/>
                </a:ln>
                <a:solidFill>
                  <a:srgbClr val="0000FF"/>
                </a:solidFill>
                <a:effectLst/>
                <a:latin typeface="APL385 Unicode" panose="020B0709000202000203" pitchFamily="49" charset="0"/>
              </a:rPr>
              <a:t>∧.=⍴</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chemeClr val="tx1"/>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Vec</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1</a:t>
            </a:r>
            <a:r>
              <a:rPr kumimoji="0" lang="en-US" altLang="en-US" b="0" i="0" u="none" strike="noStrike" cap="none" normalizeH="0" dirty="0">
                <a:ln>
                  <a:noFill/>
                </a:ln>
                <a:solidFill>
                  <a:srgbClr val="0000FF"/>
                </a:solidFill>
                <a:effectLst/>
                <a:latin typeface="APL385 Unicode" panose="020B0709000202000203" pitchFamily="49" charset="0"/>
              </a:rPr>
              <a:t>=≢∘⍴</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chemeClr val="tx1"/>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err="1">
                <a:ln>
                  <a:noFill/>
                </a:ln>
                <a:solidFill>
                  <a:srgbClr val="808080"/>
                </a:solidFill>
                <a:effectLst/>
                <a:latin typeface="APL385 Unicode" panose="020B0709000202000203" pitchFamily="49" charset="0"/>
              </a:rPr>
              <a:t>Vec</a:t>
            </a:r>
            <a:r>
              <a:rPr kumimoji="0" lang="en-US" altLang="en-US" b="0" i="0" u="none" strike="noStrike" cap="none" normalizeH="0" dirty="0" err="1">
                <a:ln>
                  <a:noFill/>
                </a:ln>
                <a:solidFill>
                  <a:srgbClr val="0000FF"/>
                </a:solidFill>
                <a:effectLst/>
                <a:latin typeface="APL385 Unicode" panose="020B0709000202000203" pitchFamily="49" charset="0"/>
              </a:rPr>
              <a:t>∨</a:t>
            </a:r>
            <a:r>
              <a:rPr kumimoji="0" lang="en-US" altLang="en-US" b="0" i="0" u="none" strike="noStrike" cap="none" normalizeH="0" dirty="0" err="1">
                <a:ln>
                  <a:noFill/>
                </a:ln>
                <a:solidFill>
                  <a:srgbClr val="808080"/>
                </a:solidFill>
                <a:effectLst/>
                <a:latin typeface="APL385 Unicode" panose="020B0709000202000203" pitchFamily="49" charset="0"/>
              </a:rPr>
              <a:t>Single</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a:t>
            </a:r>
            <a:r>
              <a:rPr kumimoji="0" lang="en-US" altLang="en-US" b="0" i="0" u="none" strike="noStrike" cap="none" normalizeH="0" dirty="0">
                <a:ln>
                  <a:noFill/>
                </a:ln>
                <a:solidFill>
                  <a:srgbClr val="800000"/>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⎕SIGNAL</a:t>
            </a:r>
            <a:r>
              <a:rPr kumimoji="0" lang="en-US" altLang="en-US" b="0" i="0" u="none" strike="noStrike" cap="none" normalizeH="0" dirty="0">
                <a:ln>
                  <a:noFill/>
                </a:ln>
                <a:solidFill>
                  <a:srgbClr val="000000"/>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4</a:t>
            </a:r>
            <a:r>
              <a:rPr kumimoji="0" lang="en-US" altLang="en-US" b="0" i="0" u="none" strike="noStrike" cap="none" normalizeH="0" dirty="0">
                <a:ln>
                  <a:noFill/>
                </a:ln>
                <a:solidFill>
                  <a:srgbClr val="000000"/>
                </a:solidFill>
                <a:effectLst/>
                <a:latin typeface="APL385 Unicode" panose="020B0709000202000203" pitchFamily="49" charset="0"/>
              </a:rPr>
              <a:t> </a:t>
            </a:r>
            <a:r>
              <a:rPr kumimoji="0" lang="en-US" altLang="en-US" b="0" i="0" u="none" strike="noStrike" cap="none" normalizeH="0" dirty="0">
                <a:ln>
                  <a:noFill/>
                </a:ln>
                <a:solidFill>
                  <a:srgbClr val="008000"/>
                </a:solidFill>
                <a:effectLst/>
                <a:latin typeface="APL385 Unicode" panose="020B0709000202000203" pitchFamily="49" charset="0"/>
              </a:rPr>
              <a:t>⍝ RANK</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chemeClr val="tx1"/>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Char</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0 2</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10</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⎕DR</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chemeClr val="tx1"/>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Char</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a:t>
            </a:r>
            <a:r>
              <a:rPr kumimoji="0" lang="en-US" altLang="en-US" b="0" i="0" u="none" strike="noStrike" cap="none" normalizeH="0" dirty="0">
                <a:ln>
                  <a:noFill/>
                </a:ln>
                <a:solidFill>
                  <a:srgbClr val="800000"/>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⎕SIGNAL</a:t>
            </a:r>
            <a:r>
              <a:rPr kumimoji="0" lang="en-US" altLang="en-US" b="0" i="0" u="none" strike="noStrike" cap="none" normalizeH="0" dirty="0">
                <a:ln>
                  <a:noFill/>
                </a:ln>
                <a:solidFill>
                  <a:srgbClr val="000000"/>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11</a:t>
            </a:r>
            <a:r>
              <a:rPr kumimoji="0" lang="en-US" altLang="en-US" b="0" i="0" u="none" strike="noStrike" cap="none" normalizeH="0" dirty="0">
                <a:ln>
                  <a:noFill/>
                </a:ln>
                <a:solidFill>
                  <a:srgbClr val="000000"/>
                </a:solidFill>
                <a:effectLst/>
                <a:latin typeface="APL385 Unicode" panose="020B0709000202000203" pitchFamily="49" charset="0"/>
              </a:rPr>
              <a:t> </a:t>
            </a:r>
            <a:r>
              <a:rPr kumimoji="0" lang="en-US" altLang="en-US" b="0" i="0" u="none" strike="noStrike" cap="none" normalizeH="0" dirty="0">
                <a:ln>
                  <a:noFill/>
                </a:ln>
                <a:solidFill>
                  <a:srgbClr val="008000"/>
                </a:solidFill>
                <a:effectLst/>
                <a:latin typeface="APL385 Unicode" panose="020B0709000202000203" pitchFamily="49" charset="0"/>
              </a:rPr>
              <a:t>⍝ DOMAIN</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chemeClr val="tx1"/>
                </a:solidFill>
                <a:effectLst/>
                <a:latin typeface="APL385 Unicode" panose="020B0709000202000203" pitchFamily="49" charset="0"/>
              </a:rPr>
              <a:t>    </a:t>
            </a:r>
            <a:r>
              <a:rPr kumimoji="0" lang="en-US" altLang="en-US" b="0" i="0" u="none" strike="noStrike" cap="none" normalizeH="0" dirty="0">
                <a:ln>
                  <a:noFill/>
                </a:ln>
                <a:solidFill>
                  <a:srgbClr val="808080"/>
                </a:solidFill>
                <a:effectLst/>
                <a:latin typeface="APL385 Unicode" panose="020B0709000202000203" pitchFamily="49" charset="0"/>
              </a:rPr>
              <a:t>⍵</a:t>
            </a: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rgbClr val="808080"/>
                </a:solidFill>
                <a:effectLst/>
                <a:latin typeface="APL385 Unicode" panose="020B0709000202000203" pitchFamily="49" charset="0"/>
              </a:rPr>
              <a:t>⍺</a:t>
            </a:r>
            <a:br>
              <a:rPr kumimoji="0" lang="en-US" altLang="en-US" b="0" i="0" u="none" strike="noStrike" cap="none" normalizeH="0" dirty="0">
                <a:ln>
                  <a:noFill/>
                </a:ln>
                <a:solidFill>
                  <a:schemeClr val="tx1"/>
                </a:solidFill>
                <a:effectLst/>
                <a:latin typeface="APL385 Unicode" panose="020B0709000202000203" pitchFamily="49" charset="0"/>
              </a:rPr>
            </a:br>
            <a:r>
              <a:rPr kumimoji="0" lang="en-US" altLang="en-US" b="0" i="0" u="none" strike="noStrike" cap="none" normalizeH="0" dirty="0">
                <a:ln>
                  <a:noFill/>
                </a:ln>
                <a:solidFill>
                  <a:srgbClr val="0000FF"/>
                </a:solidFill>
                <a:effectLst/>
                <a:latin typeface="APL385 Unicode" panose="020B0709000202000203" pitchFamily="49" charset="0"/>
              </a:rPr>
              <a:t>}</a:t>
            </a:r>
            <a:r>
              <a:rPr kumimoji="0" lang="en-US" altLang="en-US" b="0" i="0" u="none" strike="noStrike" cap="none" normalizeH="0" dirty="0">
                <a:ln>
                  <a:noFill/>
                </a:ln>
                <a:solidFill>
                  <a:schemeClr val="tx1"/>
                </a:solidFill>
                <a:effectLst/>
                <a:latin typeface="APL385 Unicode" panose="020B0709000202000203" pitchFamily="49" charset="0"/>
              </a:rPr>
              <a:t> </a:t>
            </a:r>
            <a:endParaRPr kumimoji="0" lang="en-US" altLang="en-US" sz="4800" b="0" i="0" u="none" strike="noStrike" cap="none" normalizeH="0" dirty="0">
              <a:ln>
                <a:noFill/>
              </a:ln>
              <a:solidFill>
                <a:schemeClr val="tx1"/>
              </a:solidFill>
              <a:effectLst/>
              <a:latin typeface="APL385 Unicode" panose="020B0709000202000203" pitchFamily="49" charset="0"/>
            </a:endParaRPr>
          </a:p>
        </p:txBody>
      </p:sp>
    </p:spTree>
    <p:extLst>
      <p:ext uri="{BB962C8B-B14F-4D97-AF65-F5344CB8AC3E}">
        <p14:creationId xmlns:p14="http://schemas.microsoft.com/office/powerpoint/2010/main" val="3909955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E8D3CDD-445D-C1B1-E9B7-0CCAF336A906}"/>
              </a:ext>
            </a:extLst>
          </p:cNvPr>
          <p:cNvSpPr>
            <a:spLocks noGrp="1"/>
          </p:cNvSpPr>
          <p:nvPr>
            <p:ph idx="10"/>
          </p:nvPr>
        </p:nvSpPr>
        <p:spPr/>
        <p:txBody>
          <a:bodyPr/>
          <a:lstStyle/>
          <a:p>
            <a:endParaRPr lang="en-GB"/>
          </a:p>
        </p:txBody>
      </p:sp>
      <p:sp>
        <p:nvSpPr>
          <p:cNvPr id="4" name="Title 3">
            <a:extLst>
              <a:ext uri="{FF2B5EF4-FFF2-40B4-BE49-F238E27FC236}">
                <a16:creationId xmlns:a16="http://schemas.microsoft.com/office/drawing/2014/main" id="{56650A5D-B3FB-4CA7-8DCF-A18F7F5210DA}"/>
              </a:ext>
            </a:extLst>
          </p:cNvPr>
          <p:cNvSpPr>
            <a:spLocks noGrp="1"/>
          </p:cNvSpPr>
          <p:nvPr>
            <p:ph type="title"/>
          </p:nvPr>
        </p:nvSpPr>
        <p:spPr/>
        <p:txBody>
          <a:bodyPr/>
          <a:lstStyle/>
          <a:p>
            <a:r>
              <a:rPr lang="en-GB" dirty="0">
                <a:latin typeface="APL385 Unicode" panose="020B0709000202000203" pitchFamily="49" charset="0"/>
              </a:rPr>
              <a:t>⎕WCALL</a:t>
            </a:r>
            <a:r>
              <a:rPr lang="en-GB" dirty="0"/>
              <a:t> → ∆</a:t>
            </a:r>
            <a:r>
              <a:rPr lang="en-GB" dirty="0">
                <a:latin typeface="APL385 Unicode" panose="020B0709000202000203" pitchFamily="49" charset="0"/>
              </a:rPr>
              <a:t>WCALL</a:t>
            </a:r>
            <a:endParaRPr lang="en-GB" dirty="0"/>
          </a:p>
        </p:txBody>
      </p:sp>
      <p:sp>
        <p:nvSpPr>
          <p:cNvPr id="8" name="Media Placeholder 7">
            <a:extLst>
              <a:ext uri="{FF2B5EF4-FFF2-40B4-BE49-F238E27FC236}">
                <a16:creationId xmlns:a16="http://schemas.microsoft.com/office/drawing/2014/main" id="{EF213A64-28BA-C619-E4EA-689BEF621647}"/>
              </a:ext>
            </a:extLst>
          </p:cNvPr>
          <p:cNvSpPr>
            <a:spLocks noGrp="1"/>
          </p:cNvSpPr>
          <p:nvPr>
            <p:ph type="media" sz="quarter" idx="11"/>
          </p:nvPr>
        </p:nvSpPr>
        <p:spPr/>
        <p:txBody>
          <a:bodyPr/>
          <a:lstStyle/>
          <a:p>
            <a:endParaRPr lang="en-GB"/>
          </a:p>
        </p:txBody>
      </p:sp>
      <p:sp>
        <p:nvSpPr>
          <p:cNvPr id="9" name="Rectangle 1">
            <a:extLst>
              <a:ext uri="{FF2B5EF4-FFF2-40B4-BE49-F238E27FC236}">
                <a16:creationId xmlns:a16="http://schemas.microsoft.com/office/drawing/2014/main" id="{2316B86B-FE0C-6A5A-4E4F-13F2A4A154CA}"/>
              </a:ext>
            </a:extLst>
          </p:cNvPr>
          <p:cNvSpPr>
            <a:spLocks noGrp="1" noChangeArrowheads="1"/>
          </p:cNvSpPr>
          <p:nvPr>
            <p:ph idx="1"/>
          </p:nvPr>
        </p:nvSpPr>
        <p:spPr bwMode="auto">
          <a:xfrm>
            <a:off x="323527" y="838205"/>
            <a:ext cx="14188500" cy="830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b="0" i="0" kern="1200" baseline="0" dirty="0">
                <a:ln>
                  <a:noFill/>
                </a:ln>
                <a:solidFill>
                  <a:srgbClr val="800000"/>
                </a:solidFill>
                <a:effectLst/>
                <a:latin typeface="APL385 Unicode" panose="020B0709000202000203" pitchFamily="49" charset="0"/>
                <a:ea typeface="+mn-ea"/>
                <a:cs typeface="+mn-cs"/>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r</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∆WCALL </a:t>
            </a:r>
            <a:r>
              <a:rPr kumimoji="0" lang="en-US" altLang="en-US" sz="2000" b="0" i="0" u="none" strike="noStrike" cap="none" normalizeH="0" baseline="0" dirty="0" err="1">
                <a:ln>
                  <a:noFill/>
                </a:ln>
                <a:solidFill>
                  <a:srgbClr val="808080"/>
                </a:solidFill>
                <a:effectLst/>
                <a:latin typeface="APL385 Unicode" panose="020B0709000202000203" pitchFamily="49" charset="0"/>
              </a:rPr>
              <a:t>args</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fn</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flags</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f</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0000"/>
                </a:solidFill>
                <a:effectLst/>
                <a:latin typeface="APL385 Unicode" panose="020B0709000202000203" pitchFamily="49" charset="0"/>
              </a:rPr>
              <a:t>:Select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args</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0000"/>
                </a:solidFill>
                <a:effectLst/>
                <a:latin typeface="APL385 Unicode" panose="020B0709000202000203" pitchFamily="49" charset="0"/>
              </a:rPr>
              <a:t>:Case</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W_Init</a:t>
            </a:r>
            <a:r>
              <a:rPr kumimoji="0" lang="en-US" altLang="en-US" sz="2000" b="0" i="0" u="none" strike="noStrike" cap="none" normalizeH="0" baseline="0" dirty="0">
                <a:ln>
                  <a:noFill/>
                </a:ln>
                <a:solidFill>
                  <a:srgbClr val="008080"/>
                </a:solidFill>
                <a:effectLst/>
                <a:latin typeface="APL385 Unicode" panose="020B0709000202000203" pitchFamily="49" charset="0"/>
              </a:rPr>
              <a: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r</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8080"/>
                </a:solidFill>
                <a:effectLst/>
                <a:latin typeface="APL385 Unicode" panose="020B0709000202000203" pitchFamily="49" charset="0"/>
              </a:rPr>
              <a:t>' '</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2</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0080"/>
                </a:solidFill>
                <a:effectLst/>
                <a:latin typeface="APL385 Unicode" panose="020B0709000202000203" pitchFamily="49" charset="0"/>
              </a:rPr>
              <a:t>⎕NQ</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GetCommandLineArgs</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FF"/>
                </a:solidFill>
                <a:effectLst/>
                <a:latin typeface="APL385 Unicode" panose="020B0709000202000203" pitchFamily="49" charset="0"/>
              </a:rPr>
              <a: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0000"/>
                </a:solidFill>
                <a:effectLst/>
                <a:latin typeface="APL385 Unicode" panose="020B0709000202000203" pitchFamily="49" charset="0"/>
              </a:rPr>
              <a:t>:Case</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MessageBox</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00"/>
                </a:solidFill>
                <a:effectLst/>
                <a:latin typeface="APL385 Unicode" panose="020B0709000202000203" pitchFamily="49" charset="0"/>
              </a:rPr>
              <a:t>⍝ 0 question title ('MB_ICONQUESTION MB_YESNOCANCEL')</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8080"/>
                </a:solidFill>
                <a:effectLst/>
                <a:latin typeface="APL385 Unicode" panose="020B0709000202000203" pitchFamily="49" charset="0"/>
              </a:rPr>
              <a:t>' '</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5</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args</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f</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MB_FLAGS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2</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0</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MB_FLAGS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fn</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80"/>
                </a:solidFill>
                <a:effectLst/>
                <a:latin typeface="APL385 Unicode" panose="020B0709000202000203" pitchFamily="49" charset="0"/>
              </a:rPr>
              <a:t>⎕NA</a:t>
            </a:r>
            <a:r>
              <a:rPr kumimoji="0" lang="en-US" altLang="en-US" sz="2000" b="0" i="0" u="none" strike="noStrike" cap="none" normalizeH="0" baseline="0" dirty="0">
                <a:ln>
                  <a:noFill/>
                </a:ln>
                <a:solidFill>
                  <a:srgbClr val="008080"/>
                </a:solidFill>
                <a:effectLst/>
                <a:latin typeface="APL385 Unicode" panose="020B0709000202000203" pitchFamily="49" charset="0"/>
              </a:rPr>
              <a:t>'I user32∣MessageBox* P &lt;0T &lt;0T I'</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00"/>
                </a:solidFill>
                <a:effectLst/>
                <a:latin typeface="APL385 Unicode" panose="020B0709000202000203" pitchFamily="49" charset="0"/>
              </a:rPr>
              <a:t>⍝ Associate local name with DLL function.</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err="1">
                <a:ln>
                  <a:noFill/>
                </a:ln>
                <a:solidFill>
                  <a:srgbClr val="808080"/>
                </a:solidFill>
                <a:effectLst/>
                <a:latin typeface="APL385 Unicode" panose="020B0709000202000203" pitchFamily="49" charset="0"/>
              </a:rPr>
              <a:t>r</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fn</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f</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4</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args</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0000"/>
                </a:solidFill>
                <a:effectLst/>
                <a:latin typeface="APL385 Unicode" panose="020B0709000202000203" pitchFamily="49" charset="0"/>
              </a:rPr>
              <a:t>:Case</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ShellExecute</a:t>
            </a:r>
            <a:r>
              <a:rPr kumimoji="0" lang="en-US" altLang="en-US" sz="2000" b="0" i="0" u="none" strike="noStrike" cap="none" normalizeH="0" baseline="0" dirty="0">
                <a:ln>
                  <a:noFill/>
                </a:ln>
                <a:solidFill>
                  <a:srgbClr val="008080"/>
                </a:solidFill>
                <a:effectLst/>
                <a:latin typeface="APL385 Unicode" panose="020B0709000202000203" pitchFamily="49" charset="0"/>
              </a:rPr>
              <a: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f</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SW_FLAGS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2</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0</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SW_FLAGS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args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7</a:t>
            </a:r>
            <a:r>
              <a:rPr kumimoji="0" lang="en-US" altLang="en-US" sz="2000" b="0" i="0" u="none" strike="noStrike" cap="none" normalizeH="0" baseline="0" dirty="0">
                <a:ln>
                  <a:noFill/>
                </a:ln>
                <a:solidFill>
                  <a:srgbClr val="0000FF"/>
                </a:solidFill>
                <a:effectLst/>
                <a:latin typeface="APL385 Unicode" panose="020B0709000202000203" pitchFamily="49" charset="0"/>
              </a:rPr>
              <a: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fn</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80"/>
                </a:solidFill>
                <a:effectLst/>
                <a:latin typeface="APL385 Unicode" panose="020B0709000202000203" pitchFamily="49" charset="0"/>
              </a:rPr>
              <a:t>⎕NA</a:t>
            </a:r>
            <a:r>
              <a:rPr kumimoji="0" lang="en-US" altLang="en-US" sz="2000" b="0" i="0" u="none" strike="noStrike" cap="none" normalizeH="0" baseline="0" dirty="0">
                <a:ln>
                  <a:noFill/>
                </a:ln>
                <a:solidFill>
                  <a:srgbClr val="008080"/>
                </a:solidFill>
                <a:effectLst/>
                <a:latin typeface="APL385 Unicode" panose="020B0709000202000203" pitchFamily="49" charset="0"/>
              </a:rPr>
              <a:t>'P shell32|ShellExecute* P &lt;0T &lt;0T P </a:t>
            </a:r>
            <a:r>
              <a:rPr kumimoji="0" lang="en-US" altLang="en-US" sz="2000" b="0" i="0" u="none" strike="noStrike" cap="none" normalizeH="0" baseline="0" dirty="0" err="1">
                <a:ln>
                  <a:noFill/>
                </a:ln>
                <a:solidFill>
                  <a:srgbClr val="008080"/>
                </a:solidFill>
                <a:effectLst/>
                <a:latin typeface="APL385 Unicode" panose="020B0709000202000203" pitchFamily="49" charset="0"/>
              </a:rPr>
              <a:t>P</a:t>
            </a:r>
            <a:r>
              <a:rPr kumimoji="0" lang="en-US" altLang="en-US" sz="2000" b="0" i="0" u="none" strike="noStrike" cap="none" normalizeH="0" baseline="0" dirty="0">
                <a:ln>
                  <a:noFill/>
                </a:ln>
                <a:solidFill>
                  <a:srgbClr val="008080"/>
                </a:solidFill>
                <a:effectLst/>
                <a:latin typeface="APL385 Unicode" panose="020B0709000202000203" pitchFamily="49" charset="0"/>
              </a:rPr>
              <a:t> I4'</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chemeClr val="tx1"/>
                </a:solidFill>
                <a:effectLst/>
                <a:latin typeface="APL385 Unicode" panose="020B0709000202000203" pitchFamily="49" charset="0"/>
              </a:rPr>
              <a:t>      </a:t>
            </a:r>
            <a:r>
              <a:rPr kumimoji="0" lang="en-US" altLang="en-US" sz="2000" b="0" i="0" u="none" strike="noStrike" cap="none" normalizeH="0" baseline="0" dirty="0" err="1">
                <a:ln>
                  <a:noFill/>
                </a:ln>
                <a:solidFill>
                  <a:srgbClr val="808080"/>
                </a:solidFill>
                <a:effectLst/>
                <a:latin typeface="APL385 Unicode" panose="020B0709000202000203" pitchFamily="49" charset="0"/>
              </a:rPr>
              <a:t>r</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fn</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f</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6</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args</a:t>
            </a:r>
          </a:p>
          <a:p>
            <a:pPr marL="0" marR="0" lvl="0" indent="0" algn="l" defTabSz="914400" rtl="0" eaLnBrk="0" fontAlgn="base" latinLnBrk="0" hangingPunct="0">
              <a:lnSpc>
                <a:spcPct val="50000"/>
              </a:lnSpc>
              <a:spcBef>
                <a:spcPct val="0"/>
              </a:spcBef>
              <a:spcAft>
                <a:spcPct val="0"/>
              </a:spcAft>
              <a:buClrTx/>
              <a:buSzTx/>
              <a:buFontTx/>
              <a:buNone/>
              <a:tabLst/>
            </a:pPr>
            <a:r>
              <a:rPr lang="en-GB" sz="2800" dirty="0">
                <a:solidFill>
                  <a:srgbClr val="FF6600"/>
                </a:solidFill>
                <a:effectLst/>
              </a:rPr>
              <a:t>     ⋮</a:t>
            </a:r>
            <a:endParaRPr kumimoji="0" lang="en-US" altLang="en-US" sz="2000" b="0" i="0" u="none" strike="noStrike" cap="none" normalizeH="0" baseline="0" dirty="0">
              <a:ln>
                <a:noFill/>
              </a:ln>
              <a:solidFill>
                <a:schemeClr val="tx1"/>
              </a:solidFill>
              <a:effectLst/>
              <a:latin typeface="APL385 Unicode" panose="020B0709000202000203"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800000"/>
              </a:solidFill>
              <a:effectLst/>
              <a:latin typeface="APL385 Unicode" panose="020B0709000202000203"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800000"/>
                </a:solidFill>
                <a:effectLst/>
                <a:latin typeface="APL385 Unicode" panose="020B0709000202000203" pitchFamily="49" charset="0"/>
              </a:rPr>
              <a:t>:Case</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MessageBeep</a:t>
            </a:r>
            <a:r>
              <a:rPr kumimoji="0" lang="en-US" altLang="en-US" sz="2000" b="0" i="0" u="none" strike="noStrike" cap="none" normalizeH="0" baseline="0" dirty="0">
                <a:ln>
                  <a:noFill/>
                </a:ln>
                <a:solidFill>
                  <a:srgbClr val="008080"/>
                </a:solidFill>
                <a:effectLst/>
                <a:latin typeface="APL385 Unicode" panose="020B0709000202000203" pitchFamily="49" charset="0"/>
              </a:rPr>
              <a: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fn</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80"/>
                </a:solidFill>
                <a:effectLst/>
                <a:latin typeface="APL385 Unicode" panose="020B0709000202000203" pitchFamily="49" charset="0"/>
              </a:rPr>
              <a:t>⎕NA</a:t>
            </a:r>
            <a:r>
              <a:rPr kumimoji="0" lang="en-US" altLang="en-US" sz="2000" b="0" i="0" u="none" strike="noStrike" cap="none" normalizeH="0" baseline="0" dirty="0">
                <a:ln>
                  <a:noFill/>
                </a:ln>
                <a:solidFill>
                  <a:srgbClr val="008080"/>
                </a:solidFill>
                <a:effectLst/>
                <a:latin typeface="APL385 Unicode" panose="020B0709000202000203" pitchFamily="49" charset="0"/>
              </a:rPr>
              <a:t>'P user32|MessageBeep I'</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err="1">
                <a:ln>
                  <a:noFill/>
                </a:ln>
                <a:solidFill>
                  <a:srgbClr val="808080"/>
                </a:solidFill>
                <a:effectLst/>
                <a:latin typeface="APL385 Unicode" panose="020B0709000202000203" pitchFamily="49" charset="0"/>
              </a:rPr>
              <a:t>r</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fn</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0</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rgbClr val="800000"/>
                </a:solidFill>
                <a:effectLst/>
                <a:latin typeface="APL385 Unicode" panose="020B0709000202000203" pitchFamily="49" charset="0"/>
              </a:rPr>
              <a:t>:Case</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SendMessage</a:t>
            </a:r>
            <a:r>
              <a:rPr kumimoji="0" lang="en-US" altLang="en-US" sz="2000" b="0" i="0" u="none" strike="noStrike" cap="none" normalizeH="0" baseline="0" dirty="0">
                <a:ln>
                  <a:noFill/>
                </a:ln>
                <a:solidFill>
                  <a:srgbClr val="008080"/>
                </a:solidFill>
                <a:effectLst/>
                <a:latin typeface="APL385 Unicode" panose="020B0709000202000203" pitchFamily="49" charset="0"/>
              </a:rPr>
              <a: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err="1">
                <a:ln>
                  <a:noFill/>
                </a:ln>
                <a:solidFill>
                  <a:srgbClr val="808080"/>
                </a:solidFill>
                <a:effectLst/>
                <a:latin typeface="APL385 Unicode" panose="020B0709000202000203" pitchFamily="49" charset="0"/>
              </a:rPr>
              <a:t>f</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000000"/>
                </a:solidFill>
                <a:effectLst/>
                <a:latin typeface="APL385 Unicode" panose="020B0709000202000203" pitchFamily="49" charset="0"/>
              </a:rPr>
              <a:t>WM_FLAGS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WM_FLAGS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args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3</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2</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8000"/>
                </a:solidFill>
                <a:effectLst/>
                <a:latin typeface="APL385 Unicode" panose="020B0709000202000203" pitchFamily="49" charset="0"/>
              </a:rPr>
              <a:t>⍝ Crash with INDEX ERROR for as yet unsupported messages</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err="1">
                <a:ln>
                  <a:noFill/>
                </a:ln>
                <a:solidFill>
                  <a:srgbClr val="008080"/>
                </a:solidFill>
                <a:effectLst/>
                <a:latin typeface="APL385 Unicode" panose="020B0709000202000203" pitchFamily="49" charset="0"/>
              </a:rPr>
              <a:t>fn</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80"/>
                </a:solidFill>
                <a:effectLst/>
                <a:latin typeface="APL385 Unicode" panose="020B0709000202000203" pitchFamily="49" charset="0"/>
              </a:rPr>
              <a:t>⎕NA</a:t>
            </a:r>
            <a:r>
              <a:rPr kumimoji="0" lang="en-US" altLang="en-US" sz="2000" b="0" i="0" u="none" strike="noStrike" cap="none" normalizeH="0" baseline="0" dirty="0">
                <a:ln>
                  <a:noFill/>
                </a:ln>
                <a:solidFill>
                  <a:srgbClr val="008080"/>
                </a:solidFill>
                <a:effectLst/>
                <a:latin typeface="APL385 Unicode" panose="020B0709000202000203" pitchFamily="49" charset="0"/>
              </a:rPr>
              <a:t>'I user32|SendMessage* I </a:t>
            </a:r>
            <a:r>
              <a:rPr kumimoji="0" lang="en-US" altLang="en-US" sz="2000" b="0" i="0" u="none" strike="noStrike" cap="none" normalizeH="0" baseline="0" dirty="0" err="1">
                <a:ln>
                  <a:noFill/>
                </a:ln>
                <a:solidFill>
                  <a:srgbClr val="008080"/>
                </a:solidFill>
                <a:effectLst/>
                <a:latin typeface="APL385 Unicode" panose="020B0709000202000203" pitchFamily="49" charset="0"/>
              </a:rPr>
              <a:t>I</a:t>
            </a:r>
            <a:r>
              <a:rPr kumimoji="0" lang="en-US" altLang="en-US" sz="2000" b="0" i="0" u="none" strike="noStrike" cap="none" normalizeH="0" baseline="0" dirty="0">
                <a:ln>
                  <a:noFill/>
                </a:ln>
                <a:solidFill>
                  <a:srgbClr val="008080"/>
                </a:solidFill>
                <a:effectLst/>
                <a:latin typeface="APL385 Unicode" panose="020B0709000202000203" pitchFamily="49" charset="0"/>
              </a:rPr>
              <a:t> </a:t>
            </a:r>
            <a:r>
              <a:rPr kumimoji="0" lang="en-US" altLang="en-US" sz="2000" b="0" i="0" u="none" strike="noStrike" cap="none" normalizeH="0" baseline="0" dirty="0" err="1">
                <a:ln>
                  <a:noFill/>
                </a:ln>
                <a:solidFill>
                  <a:srgbClr val="008080"/>
                </a:solidFill>
                <a:effectLst/>
                <a:latin typeface="APL385 Unicode" panose="020B0709000202000203" pitchFamily="49" charset="0"/>
              </a:rPr>
              <a:t>I</a:t>
            </a:r>
            <a:r>
              <a:rPr kumimoji="0" lang="en-US" altLang="en-US" sz="2000" b="0" i="0" u="none" strike="noStrike" cap="none" normalizeH="0" baseline="0" dirty="0">
                <a:ln>
                  <a:noFill/>
                </a:ln>
                <a:solidFill>
                  <a:srgbClr val="008080"/>
                </a:solidFill>
                <a:effectLst/>
                <a:latin typeface="APL385 Unicode" panose="020B0709000202000203" pitchFamily="49" charset="0"/>
              </a:rPr>
              <a:t> &lt;0T'</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rgbClr val="800000"/>
                </a:solidFill>
                <a:effectLst/>
                <a:latin typeface="APL385 Unicode" panose="020B0709000202000203" pitchFamily="49" charset="0"/>
              </a:rPr>
              <a:t>:If</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0</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5</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args</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5</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args</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8080"/>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0000"/>
                </a:solidFill>
                <a:effectLst/>
                <a:latin typeface="APL385 Unicode" panose="020B0709000202000203" pitchFamily="49" charset="0"/>
              </a:rPr>
              <a:t>:</a:t>
            </a:r>
            <a:r>
              <a:rPr kumimoji="0" lang="en-US" altLang="en-US" sz="2000" b="0" i="0" u="none" strike="noStrike" cap="none" normalizeH="0" baseline="0" dirty="0" err="1">
                <a:ln>
                  <a:noFill/>
                </a:ln>
                <a:solidFill>
                  <a:srgbClr val="800000"/>
                </a:solidFill>
                <a:effectLst/>
                <a:latin typeface="APL385 Unicode" panose="020B0709000202000203" pitchFamily="49" charset="0"/>
              </a:rPr>
              <a:t>EndIf</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err="1">
                <a:ln>
                  <a:noFill/>
                </a:ln>
                <a:solidFill>
                  <a:srgbClr val="808080"/>
                </a:solidFill>
                <a:effectLst/>
                <a:latin typeface="APL385 Unicode" panose="020B0709000202000203" pitchFamily="49" charset="0"/>
              </a:rPr>
              <a:t>r</a:t>
            </a:r>
            <a:r>
              <a:rPr kumimoji="0" lang="en-US" altLang="en-US" sz="2000" b="0" i="0" u="none" strike="noStrike" cap="none" normalizeH="0" baseline="0" dirty="0" err="1">
                <a:ln>
                  <a:noFill/>
                </a:ln>
                <a:solidFill>
                  <a:srgbClr val="0000FF"/>
                </a:solidFill>
                <a:effectLst/>
                <a:latin typeface="APL385 Unicode" panose="020B0709000202000203" pitchFamily="49" charset="0"/>
              </a:rPr>
              <a:t>←</a:t>
            </a:r>
            <a:r>
              <a:rPr kumimoji="0" lang="en-US" altLang="en-US" sz="2000" b="0" i="0" u="none" strike="noStrike" cap="none" normalizeH="0" baseline="0" dirty="0" err="1">
                <a:ln>
                  <a:noFill/>
                </a:ln>
                <a:solidFill>
                  <a:srgbClr val="808080"/>
                </a:solidFill>
                <a:effectLst/>
                <a:latin typeface="APL385 Unicode" panose="020B0709000202000203" pitchFamily="49" charset="0"/>
              </a:rPr>
              <a:t>fn</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f</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2</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1</a:t>
            </a:r>
            <a:r>
              <a:rPr kumimoji="0" lang="en-US" altLang="en-US" sz="2000" b="0" i="0" u="none" strike="noStrike" cap="none" normalizeH="0" baseline="0" dirty="0">
                <a:ln>
                  <a:noFill/>
                </a:ln>
                <a:solidFill>
                  <a:srgbClr val="0000FF"/>
                </a:solidFill>
                <a:effectLst/>
                <a:latin typeface="APL385 Unicode" panose="020B0709000202000203" pitchFamily="49" charset="0"/>
              </a:rPr>
              <a:t>↓</a:t>
            </a:r>
            <a:r>
              <a:rPr kumimoji="0" lang="en-US" altLang="en-US" sz="2000" b="0" i="0" u="none" strike="noStrike" cap="none" normalizeH="0" baseline="0" dirty="0">
                <a:ln>
                  <a:noFill/>
                </a:ln>
                <a:solidFill>
                  <a:srgbClr val="808080"/>
                </a:solidFill>
                <a:effectLst/>
                <a:latin typeface="APL385 Unicode" panose="020B0709000202000203" pitchFamily="49" charset="0"/>
              </a:rPr>
              <a:t>args</a:t>
            </a:r>
            <a:br>
              <a:rPr kumimoji="0" lang="en-US" altLang="en-US" sz="2000" b="0" i="0" u="none" strike="noStrike" cap="none" normalizeH="0" baseline="0" dirty="0">
                <a:ln>
                  <a:noFill/>
                </a:ln>
                <a:solidFill>
                  <a:schemeClr val="tx1"/>
                </a:solidFill>
                <a:effectLst/>
                <a:latin typeface="APL385 Unicode" panose="020B0709000202000203" pitchFamily="49" charset="0"/>
              </a:rPr>
            </a:b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rgbClr val="800000"/>
                </a:solidFill>
                <a:effectLst/>
                <a:latin typeface="APL385 Unicode" panose="020B0709000202000203" pitchFamily="49" charset="0"/>
              </a:rPr>
              <a:t>:Else</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rgbClr val="008080"/>
                </a:solidFill>
                <a:effectLst/>
                <a:latin typeface="APL385 Unicode" panose="020B0709000202000203" pitchFamily="49" charset="0"/>
              </a:rPr>
              <a:t>'This WCALL not currently supported'</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000080"/>
                </a:solidFill>
                <a:effectLst/>
                <a:latin typeface="APL385 Unicode" panose="020B0709000202000203" pitchFamily="49" charset="0"/>
              </a:rPr>
              <a:t>⎕SIGNAL</a:t>
            </a:r>
            <a:r>
              <a:rPr kumimoji="0" lang="en-US" altLang="en-US" sz="2000" b="0" i="0" u="none" strike="noStrike" cap="none" normalizeH="0" baseline="0" dirty="0">
                <a:ln>
                  <a:noFill/>
                </a:ln>
                <a:solidFill>
                  <a:srgbClr val="000000"/>
                </a:solidFill>
                <a:effectLst/>
                <a:latin typeface="APL385 Unicode" panose="020B0709000202000203" pitchFamily="49" charset="0"/>
              </a:rPr>
              <a:t> </a:t>
            </a:r>
            <a:r>
              <a:rPr kumimoji="0" lang="en-US" altLang="en-US" sz="2000" b="0" i="0" u="none" strike="noStrike" cap="none" normalizeH="0" baseline="0" dirty="0">
                <a:ln>
                  <a:noFill/>
                </a:ln>
                <a:solidFill>
                  <a:srgbClr val="808080"/>
                </a:solidFill>
                <a:effectLst/>
                <a:latin typeface="APL385 Unicode" panose="020B0709000202000203" pitchFamily="49" charset="0"/>
              </a:rPr>
              <a:t>11</a:t>
            </a:r>
            <a:br>
              <a:rPr kumimoji="0" lang="en-US" altLang="en-US" sz="2000" b="0" i="0" u="none" strike="noStrike" cap="none" normalizeH="0" baseline="0" dirty="0">
                <a:ln>
                  <a:noFill/>
                </a:ln>
                <a:solidFill>
                  <a:schemeClr val="tx1"/>
                </a:solidFill>
                <a:effectLst/>
                <a:latin typeface="APL385 Unicode" panose="020B0709000202000203" pitchFamily="49" charset="0"/>
              </a:rPr>
            </a:br>
            <a:r>
              <a:rPr kumimoji="0" lang="en-US" altLang="en-US" sz="2000" b="0" i="0" u="none" strike="noStrike" cap="none" normalizeH="0" baseline="0" dirty="0">
                <a:ln>
                  <a:noFill/>
                </a:ln>
                <a:solidFill>
                  <a:srgbClr val="800000"/>
                </a:solidFill>
                <a:effectLst/>
                <a:latin typeface="APL385 Unicode" panose="020B0709000202000203" pitchFamily="49" charset="0"/>
              </a:rPr>
              <a:t>:EndSelect</a:t>
            </a:r>
            <a:r>
              <a:rPr kumimoji="0" lang="en-US" altLang="en-US" sz="2000" b="0" i="0" u="none" strike="noStrike" cap="none" normalizeH="0" baseline="0" dirty="0">
                <a:ln>
                  <a:noFill/>
                </a:ln>
                <a:solidFill>
                  <a:schemeClr val="tx1"/>
                </a:solidFill>
                <a:effectLst/>
              </a:rPr>
              <a:t> </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169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D94E-AEE6-41AC-452A-AC4C727402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086CD1-EC14-DB7B-9510-3D45C51110B5}"/>
              </a:ext>
            </a:extLst>
          </p:cNvPr>
          <p:cNvSpPr>
            <a:spLocks noGrp="1"/>
          </p:cNvSpPr>
          <p:nvPr>
            <p:ph idx="10"/>
          </p:nvPr>
        </p:nvSpPr>
        <p:spPr/>
        <p:txBody>
          <a:bodyPr/>
          <a:lstStyle/>
          <a:p>
            <a:endParaRPr lang="en-GB"/>
          </a:p>
        </p:txBody>
      </p:sp>
      <p:sp>
        <p:nvSpPr>
          <p:cNvPr id="4" name="Title 3">
            <a:extLst>
              <a:ext uri="{FF2B5EF4-FFF2-40B4-BE49-F238E27FC236}">
                <a16:creationId xmlns:a16="http://schemas.microsoft.com/office/drawing/2014/main" id="{A8E201CC-2A8E-B1E9-DE9E-3383EF0157BB}"/>
              </a:ext>
            </a:extLst>
          </p:cNvPr>
          <p:cNvSpPr>
            <a:spLocks noGrp="1"/>
          </p:cNvSpPr>
          <p:nvPr>
            <p:ph type="title"/>
          </p:nvPr>
        </p:nvSpPr>
        <p:spPr/>
        <p:txBody>
          <a:bodyPr/>
          <a:lstStyle/>
          <a:p>
            <a:r>
              <a:rPr lang="en-GB" sz="3600" b="0" kern="1200" dirty="0">
                <a:solidFill>
                  <a:srgbClr val="3B475E"/>
                </a:solidFill>
                <a:effectLst/>
                <a:latin typeface="APL385 Unicode" panose="020B0709000202000203" pitchFamily="49" charset="0"/>
                <a:ea typeface="+mj-ea"/>
                <a:cs typeface="Calibri" panose="020F0502020204030204" pitchFamily="34" charset="0"/>
              </a:rPr>
              <a:t>¨</a:t>
            </a:r>
            <a:r>
              <a:rPr lang="en-GB" sz="3600" b="0" kern="1200" dirty="0">
                <a:solidFill>
                  <a:srgbClr val="3B475E"/>
                </a:solidFill>
                <a:effectLst/>
                <a:latin typeface="Sarabun" panose="00000500000000000000" pitchFamily="2" charset="-34"/>
                <a:ea typeface="+mj-ea"/>
                <a:cs typeface="Calibri" panose="020F0502020204030204" pitchFamily="34" charset="0"/>
              </a:rPr>
              <a:t> → </a:t>
            </a:r>
            <a:r>
              <a:rPr lang="en-GB" sz="3600" b="0" kern="1200" dirty="0">
                <a:solidFill>
                  <a:srgbClr val="3B475E"/>
                </a:solidFill>
                <a:effectLst/>
                <a:latin typeface="APL385 Unicode" panose="020B0709000202000203" pitchFamily="49" charset="0"/>
                <a:ea typeface="+mj-ea"/>
                <a:cs typeface="Calibri" panose="020F0502020204030204" pitchFamily="34" charset="0"/>
              </a:rPr>
              <a:t>Each</a:t>
            </a:r>
            <a:endParaRPr lang="en-GB" dirty="0"/>
          </a:p>
        </p:txBody>
      </p:sp>
      <p:sp>
        <p:nvSpPr>
          <p:cNvPr id="5" name="Media Placeholder 4">
            <a:extLst>
              <a:ext uri="{FF2B5EF4-FFF2-40B4-BE49-F238E27FC236}">
                <a16:creationId xmlns:a16="http://schemas.microsoft.com/office/drawing/2014/main" id="{40BDDAAE-582E-BA7E-4160-0141F090474D}"/>
              </a:ext>
            </a:extLst>
          </p:cNvPr>
          <p:cNvSpPr>
            <a:spLocks noGrp="1"/>
          </p:cNvSpPr>
          <p:nvPr>
            <p:ph type="media" sz="quarter" idx="11"/>
          </p:nvPr>
        </p:nvSpPr>
        <p:spPr/>
        <p:txBody>
          <a:bodyPr/>
          <a:lstStyle/>
          <a:p>
            <a:endParaRPr lang="en-GB"/>
          </a:p>
        </p:txBody>
      </p:sp>
      <p:sp>
        <p:nvSpPr>
          <p:cNvPr id="6" name="Rectangle 1">
            <a:extLst>
              <a:ext uri="{FF2B5EF4-FFF2-40B4-BE49-F238E27FC236}">
                <a16:creationId xmlns:a16="http://schemas.microsoft.com/office/drawing/2014/main" id="{FDAF3997-6D80-2805-5523-8FCA886FECD8}"/>
              </a:ext>
            </a:extLst>
          </p:cNvPr>
          <p:cNvSpPr>
            <a:spLocks noGrp="1" noChangeArrowheads="1"/>
          </p:cNvSpPr>
          <p:nvPr>
            <p:ph idx="1"/>
          </p:nvPr>
        </p:nvSpPr>
        <p:spPr bwMode="auto">
          <a:xfrm>
            <a:off x="323527" y="1177785"/>
            <a:ext cx="1142973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PL385 Unicode" panose="020B0709000202000203" pitchFamily="49" charset="0"/>
              </a:rPr>
              <a:t>Each</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8000"/>
                </a:solidFill>
                <a:effectLst/>
                <a:latin typeface="APL385 Unicode" panose="020B0709000202000203" pitchFamily="49" charset="0"/>
              </a:rPr>
              <a:t>⍝ ¨</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chemeClr val="tx1"/>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0</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40</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⎕ATX</a:t>
            </a:r>
            <a:r>
              <a:rPr kumimoji="0" lang="en-US" altLang="en-US" b="0" i="0" u="none" strike="noStrike" cap="none" normalizeH="0" baseline="0" dirty="0">
                <a:ln>
                  <a:noFill/>
                </a:ln>
                <a:solidFill>
                  <a:srgbClr val="008080"/>
                </a:solidFill>
                <a:effectLst/>
                <a:latin typeface="APL385 Unicode" panose="020B0709000202000203" pitchFamily="49" charset="0"/>
              </a:rPr>
              <a:t>'⍺'</a:t>
            </a:r>
            <a:r>
              <a:rPr kumimoji="0" lang="en-US" altLang="en-US" b="0" i="0" u="none" strike="noStrike" cap="none" normalizeH="0" baseline="0" dirty="0">
                <a:ln>
                  <a:noFill/>
                </a:ln>
                <a:solidFill>
                  <a:srgbClr val="800000"/>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8000"/>
                </a:solidFill>
                <a:effectLst/>
                <a:latin typeface="APL385 Unicode" panose="020B0709000202000203" pitchFamily="49" charset="0"/>
              </a:rPr>
              <a:t>⍝ monadic</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chemeClr val="tx1"/>
                </a:solidFill>
                <a:effectLst/>
                <a:latin typeface="APL385 Unicode" panose="020B0709000202000203" pitchFamily="49" charset="0"/>
              </a:rPr>
              <a:t>        </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3</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41</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⎕ATX</a:t>
            </a:r>
            <a:r>
              <a:rPr kumimoji="0" lang="en-US" altLang="en-US" b="0" i="0" u="none" strike="noStrike" cap="none" normalizeH="0" baseline="0" dirty="0">
                <a:ln>
                  <a:noFill/>
                </a:ln>
                <a:solidFill>
                  <a:srgbClr val="0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)∧0∊⍴</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800000"/>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8000"/>
                </a:solidFill>
                <a:effectLst/>
                <a:latin typeface="APL385 Unicode" panose="020B0709000202000203" pitchFamily="49" charset="0"/>
              </a:rPr>
              <a:t>⍝ </a:t>
            </a:r>
            <a:r>
              <a:rPr kumimoji="0" lang="en-US" altLang="en-US" b="0" i="0" u="none" strike="noStrike" cap="none" normalizeH="0" baseline="0" dirty="0" err="1">
                <a:ln>
                  <a:noFill/>
                </a:ln>
                <a:solidFill>
                  <a:srgbClr val="008000"/>
                </a:solidFill>
                <a:effectLst/>
                <a:latin typeface="APL385 Unicode" panose="020B0709000202000203" pitchFamily="49" charset="0"/>
              </a:rPr>
              <a:t>userfn</a:t>
            </a:r>
            <a:r>
              <a:rPr kumimoji="0" lang="en-US" altLang="en-US" b="0" i="0" u="none" strike="noStrike" cap="none" normalizeH="0" baseline="0" dirty="0">
                <a:ln>
                  <a:noFill/>
                </a:ln>
                <a:solidFill>
                  <a:srgbClr val="008000"/>
                </a:solidFill>
                <a:effectLst/>
                <a:latin typeface="APL385 Unicode" panose="020B0709000202000203" pitchFamily="49" charset="0"/>
              </a:rPr>
              <a:t> on empty</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chemeClr val="tx1"/>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8000"/>
                </a:solidFill>
                <a:effectLst/>
                <a:latin typeface="APL385 Unicode" panose="020B0709000202000203" pitchFamily="49" charset="0"/>
              </a:rPr>
              <a:t>⍝ primitive or non-empty</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chemeClr val="tx1"/>
                </a:solidFill>
                <a:effectLst/>
                <a:latin typeface="APL385 Unicode" panose="020B0709000202000203" pitchFamily="49" charset="0"/>
              </a:rPr>
              <a:t>    </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chemeClr val="tx1"/>
                </a:solidFill>
                <a:effectLst/>
                <a:latin typeface="APL385 Unicode" panose="020B0709000202000203" pitchFamily="49" charset="0"/>
              </a:rPr>
              <a:t>    </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3</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41</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⎕ATX</a:t>
            </a:r>
            <a:r>
              <a:rPr kumimoji="0" lang="en-US" altLang="en-US" b="0" i="0" u="none" strike="noStrike" cap="none" normalizeH="0" baseline="0" dirty="0">
                <a:ln>
                  <a:noFill/>
                </a:ln>
                <a:solidFill>
                  <a:srgbClr val="0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⍱⍥(0∊⍴)</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800000"/>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8000"/>
                </a:solidFill>
                <a:effectLst/>
                <a:latin typeface="APL385 Unicode" panose="020B0709000202000203" pitchFamily="49" charset="0"/>
              </a:rPr>
              <a:t>⍝ primitive or non-empty</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chemeClr val="tx1"/>
                </a:solidFill>
                <a:effectLst/>
                <a:latin typeface="APL385 Unicode" panose="020B0709000202000203" pitchFamily="49" charset="0"/>
              </a:rPr>
              <a:t>    </a:t>
            </a:r>
            <a:r>
              <a:rPr kumimoji="0" lang="en-US" altLang="en-US" b="0" i="0" u="none" strike="noStrike" cap="none" normalizeH="0" baseline="0" dirty="0">
                <a:ln>
                  <a:noFill/>
                </a:ln>
                <a:solidFill>
                  <a:srgbClr val="0000FF"/>
                </a:solidFill>
                <a:effectLst/>
                <a:latin typeface="APL385 Unicode" panose="020B0709000202000203" pitchFamily="49" charset="0"/>
              </a:rPr>
              <a:t>0∊⍴</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800000"/>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8000"/>
                </a:solidFill>
                <a:effectLst/>
                <a:latin typeface="APL385 Unicode" panose="020B0709000202000203" pitchFamily="49" charset="0"/>
              </a:rPr>
              <a:t>⍝ empty ⍵</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chemeClr val="tx1"/>
                </a:solidFill>
                <a:effectLst/>
                <a:latin typeface="APL385 Unicode" panose="020B0709000202000203" pitchFamily="49" charset="0"/>
              </a:rPr>
              <a:t>    </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rgbClr val="808080"/>
                </a:solidFill>
                <a:effectLst/>
                <a:latin typeface="APL385 Unicode" panose="020B0709000202000203" pitchFamily="49" charset="0"/>
              </a:rPr>
              <a:t>⍺</a:t>
            </a:r>
            <a:r>
              <a:rPr kumimoji="0" lang="en-US" altLang="en-US" b="0" i="0" u="none" strike="noStrike" cap="none" normalizeH="0" baseline="0" dirty="0">
                <a:ln>
                  <a:noFill/>
                </a:ln>
                <a:solidFill>
                  <a:srgbClr val="000000"/>
                </a:solidFill>
                <a:effectLst/>
                <a:latin typeface="APL385 Unicode" panose="020B0709000202000203" pitchFamily="49" charset="0"/>
              </a:rPr>
              <a:t> </a:t>
            </a:r>
            <a:r>
              <a:rPr kumimoji="0" lang="en-US" altLang="en-US" b="0" i="0" u="none" strike="noStrike" cap="none" normalizeH="0" baseline="0" dirty="0">
                <a:ln>
                  <a:noFill/>
                </a:ln>
                <a:solidFill>
                  <a:srgbClr val="008000"/>
                </a:solidFill>
                <a:effectLst/>
                <a:latin typeface="APL385 Unicode" panose="020B0709000202000203" pitchFamily="49" charset="0"/>
              </a:rPr>
              <a:t>⍝ empty ⍺</a:t>
            </a:r>
            <a:br>
              <a:rPr kumimoji="0" lang="en-US" altLang="en-US" b="0" i="0" u="none" strike="noStrike" cap="none" normalizeH="0" baseline="0" dirty="0">
                <a:ln>
                  <a:noFill/>
                </a:ln>
                <a:solidFill>
                  <a:schemeClr val="tx1"/>
                </a:solidFill>
                <a:effectLst/>
                <a:latin typeface="APL385 Unicode" panose="020B0709000202000203" pitchFamily="49" charset="0"/>
              </a:rPr>
            </a:br>
            <a:r>
              <a:rPr kumimoji="0" lang="en-US" altLang="en-US" b="0" i="0" u="none" strike="noStrike" cap="none" normalizeH="0" baseline="0" dirty="0">
                <a:ln>
                  <a:noFill/>
                </a:ln>
                <a:solidFill>
                  <a:srgbClr val="0000FF"/>
                </a:solidFill>
                <a:effectLst/>
                <a:latin typeface="APL385 Unicode" panose="020B0709000202000203" pitchFamily="49" charset="0"/>
              </a:rPr>
              <a:t>}</a:t>
            </a:r>
            <a:r>
              <a:rPr kumimoji="0" lang="en-US" altLang="en-US"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1334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042B5-A087-64BD-6719-980B6E906604}"/>
            </a:ext>
          </a:extLst>
        </p:cNvPr>
        <p:cNvGrpSpPr/>
        <p:nvPr/>
      </p:nvGrpSpPr>
      <p:grpSpPr>
        <a:xfrm>
          <a:off x="0" y="0"/>
          <a:ext cx="0" cy="0"/>
          <a:chOff x="0" y="0"/>
          <a:chExt cx="0" cy="0"/>
        </a:xfrm>
      </p:grpSpPr>
      <p:sp>
        <p:nvSpPr>
          <p:cNvPr id="6" name="Media Placeholder 5">
            <a:extLst>
              <a:ext uri="{FF2B5EF4-FFF2-40B4-BE49-F238E27FC236}">
                <a16:creationId xmlns:a16="http://schemas.microsoft.com/office/drawing/2014/main" id="{65EF1F5A-DADB-408C-45F7-D94DB5AFC684}"/>
              </a:ext>
            </a:extLst>
          </p:cNvPr>
          <p:cNvSpPr>
            <a:spLocks noGrp="1"/>
          </p:cNvSpPr>
          <p:nvPr>
            <p:ph type="media" sz="quarter" idx="11"/>
          </p:nvPr>
        </p:nvSpPr>
        <p:spPr/>
        <p:txBody>
          <a:bodyPr/>
          <a:lstStyle/>
          <a:p>
            <a:endParaRPr lang="en-GB"/>
          </a:p>
        </p:txBody>
      </p:sp>
      <p:sp>
        <p:nvSpPr>
          <p:cNvPr id="7" name="TextBox 6">
            <a:extLst>
              <a:ext uri="{FF2B5EF4-FFF2-40B4-BE49-F238E27FC236}">
                <a16:creationId xmlns:a16="http://schemas.microsoft.com/office/drawing/2014/main" id="{65E102D1-7387-C744-8FB6-5B17823027FE}"/>
              </a:ext>
            </a:extLst>
          </p:cNvPr>
          <p:cNvSpPr txBox="1"/>
          <p:nvPr/>
        </p:nvSpPr>
        <p:spPr>
          <a:xfrm>
            <a:off x="786809" y="772633"/>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B23746C8-C0EA-3755-557C-2B890414EA99}"/>
              </a:ext>
            </a:extLst>
          </p:cNvPr>
          <p:cNvSpPr txBox="1"/>
          <p:nvPr/>
        </p:nvSpPr>
        <p:spPr>
          <a:xfrm>
            <a:off x="60960" y="94009"/>
            <a:ext cx="1241045" cy="369332"/>
          </a:xfrm>
          <a:prstGeom prst="rect">
            <a:avLst/>
          </a:prstGeom>
          <a:solidFill>
            <a:schemeClr val="accent1"/>
          </a:solidFill>
        </p:spPr>
        <p:txBody>
          <a:bodyPr wrap="none" rtlCol="0">
            <a:spAutoFit/>
          </a:bodyPr>
          <a:lstStyle/>
          <a:p>
            <a:r>
              <a:rPr lang="da-DK" dirty="0"/>
              <a:t>atfmap.txt</a:t>
            </a:r>
            <a:endParaRPr lang="en-GB" dirty="0"/>
          </a:p>
        </p:txBody>
      </p:sp>
      <p:sp>
        <p:nvSpPr>
          <p:cNvPr id="3" name="TextBox 2">
            <a:extLst>
              <a:ext uri="{FF2B5EF4-FFF2-40B4-BE49-F238E27FC236}">
                <a16:creationId xmlns:a16="http://schemas.microsoft.com/office/drawing/2014/main" id="{3361069B-AAA4-27E4-B859-3D38FEA07792}"/>
              </a:ext>
            </a:extLst>
          </p:cNvPr>
          <p:cNvSpPr txBox="1"/>
          <p:nvPr/>
        </p:nvSpPr>
        <p:spPr>
          <a:xfrm>
            <a:off x="400599" y="463341"/>
            <a:ext cx="9426917" cy="26499563"/>
          </a:xfrm>
          <a:prstGeom prst="rect">
            <a:avLst/>
          </a:prstGeom>
          <a:noFill/>
        </p:spPr>
        <p:txBody>
          <a:bodyPr wrap="square" rtlCol="0">
            <a:spAutoFit/>
          </a:bodyPr>
          <a:lstStyle/>
          <a:p>
            <a:r>
              <a:rPr lang="en-GB" sz="1200" dirty="0">
                <a:latin typeface="APL385 Unicode" panose="020B0709000202000203" pitchFamily="49" charset="0"/>
              </a:rPr>
              <a:t>∼%~</a:t>
            </a:r>
          </a:p>
          <a:p>
            <a:r>
              <a:rPr lang="en-GB" sz="1200" dirty="0">
                <a:latin typeface="APL385 Unicode" panose="020B0709000202000203" pitchFamily="49" charset="0"/>
              </a:rPr>
              <a:t>⋆%*</a:t>
            </a:r>
          </a:p>
          <a:p>
            <a:r>
              <a:rPr lang="en-GB" sz="1200" dirty="0">
                <a:latin typeface="APL385 Unicode" panose="020B0709000202000203" pitchFamily="49" charset="0"/>
              </a:rPr>
              <a:t>;⎕ALX\b%;∆QALX</a:t>
            </a:r>
          </a:p>
          <a:p>
            <a:r>
              <a:rPr lang="en-GB" sz="1200" dirty="0">
                <a:latin typeface="APL385 Unicode" panose="020B0709000202000203" pitchFamily="49" charset="0"/>
              </a:rPr>
              <a:t>;⎕ELX\b%;∆QELX</a:t>
            </a:r>
          </a:p>
          <a:p>
            <a:r>
              <a:rPr lang="en-GB" sz="1200" dirty="0">
                <a:latin typeface="APL385 Unicode" panose="020B0709000202000203" pitchFamily="49" charset="0"/>
              </a:rPr>
              <a:t>;⎕WSELF\b%;∆WSELF</a:t>
            </a:r>
          </a:p>
          <a:p>
            <a:r>
              <a:rPr lang="en-GB" sz="1200" dirty="0">
                <a:latin typeface="APL385 Unicode" panose="020B0709000202000203" pitchFamily="49" charset="0"/>
              </a:rPr>
              <a:t>(?&lt;![\w∆⍙]):catch (\s+)%:</a:t>
            </a:r>
            <a:r>
              <a:rPr lang="en-GB" sz="1200" dirty="0" err="1">
                <a:latin typeface="APL385 Unicode" panose="020B0709000202000203" pitchFamily="49" charset="0"/>
              </a:rPr>
              <a:t>caselist</a:t>
            </a:r>
            <a:r>
              <a:rPr lang="en-GB" sz="1200" dirty="0">
                <a:latin typeface="APL385 Unicode" panose="020B0709000202000203" pitchFamily="49" charset="0"/>
              </a:rPr>
              <a:t>(⎕EM⍳999)⍳⊆\1</a:t>
            </a:r>
          </a:p>
          <a:p>
            <a:r>
              <a:rPr lang="en-GB" sz="1200" dirty="0">
                <a:latin typeface="APL385 Unicode" panose="020B0709000202000203" pitchFamily="49" charset="0"/>
              </a:rPr>
              <a:t>(?&lt;![\w∆⍙]):catch%:else</a:t>
            </a:r>
          </a:p>
          <a:p>
            <a:r>
              <a:rPr lang="en-GB" sz="1200" dirty="0">
                <a:latin typeface="APL385 Unicode" panose="020B0709000202000203" pitchFamily="49" charset="0"/>
              </a:rPr>
              <a:t>(?&lt;![\w∆⍙]):catchall%:else</a:t>
            </a:r>
          </a:p>
          <a:p>
            <a:r>
              <a:rPr lang="en-GB" sz="1200" dirty="0">
                <a:latin typeface="APL385 Unicode" panose="020B0709000202000203" pitchFamily="49" charset="0"/>
              </a:rPr>
              <a:t>(?&lt;![\w∆⍙]):</a:t>
            </a:r>
            <a:r>
              <a:rPr lang="en-GB" sz="1200" dirty="0" err="1">
                <a:latin typeface="APL385 Unicode" panose="020B0709000202000203" pitchFamily="49" charset="0"/>
              </a:rPr>
              <a:t>continueif</a:t>
            </a:r>
            <a:r>
              <a:rPr lang="en-GB" sz="1200" dirty="0">
                <a:latin typeface="APL385 Unicode" panose="020B0709000202000203" pitchFamily="49" charset="0"/>
              </a:rPr>
              <a:t>([^⋄⍝]+)%:if\1⋄:continue⋄:endif</a:t>
            </a:r>
          </a:p>
          <a:p>
            <a:r>
              <a:rPr lang="en-GB" sz="1200" dirty="0">
                <a:latin typeface="APL385 Unicode" panose="020B0709000202000203" pitchFamily="49" charset="0"/>
              </a:rPr>
              <a:t>(?&lt;![\w∆⍙]):</a:t>
            </a:r>
            <a:r>
              <a:rPr lang="en-GB" sz="1200" dirty="0" err="1">
                <a:latin typeface="APL385 Unicode" panose="020B0709000202000203" pitchFamily="49" charset="0"/>
              </a:rPr>
              <a:t>endtry</a:t>
            </a:r>
            <a:r>
              <a:rPr lang="en-GB" sz="1200" dirty="0">
                <a:latin typeface="APL385 Unicode" panose="020B0709000202000203" pitchFamily="49" charset="0"/>
              </a:rPr>
              <a:t>%:</a:t>
            </a:r>
            <a:r>
              <a:rPr lang="en-GB" sz="1200" dirty="0" err="1">
                <a:latin typeface="APL385 Unicode" panose="020B0709000202000203" pitchFamily="49" charset="0"/>
              </a:rPr>
              <a:t>endtrap</a:t>
            </a:r>
            <a:endParaRPr lang="en-GB" sz="1200" dirty="0">
              <a:latin typeface="APL385 Unicode" panose="020B0709000202000203" pitchFamily="49" charset="0"/>
            </a:endParaRPr>
          </a:p>
          <a:p>
            <a:r>
              <a:rPr lang="en-GB" sz="1200" dirty="0">
                <a:latin typeface="APL385 Unicode" panose="020B0709000202000203" pitchFamily="49" charset="0"/>
              </a:rPr>
              <a:t>(?&lt;![\w∆⍙]):</a:t>
            </a:r>
            <a:r>
              <a:rPr lang="en-GB" sz="1200" dirty="0" err="1">
                <a:latin typeface="APL385 Unicode" panose="020B0709000202000203" pitchFamily="49" charset="0"/>
              </a:rPr>
              <a:t>leaveif</a:t>
            </a:r>
            <a:r>
              <a:rPr lang="en-GB" sz="1200" dirty="0">
                <a:latin typeface="APL385 Unicode" panose="020B0709000202000203" pitchFamily="49" charset="0"/>
              </a:rPr>
              <a:t>([^⋄⍝]+)%:if\1 ⋄ :leave ⋄ :endif</a:t>
            </a:r>
          </a:p>
          <a:p>
            <a:r>
              <a:rPr lang="en-GB" sz="1200" dirty="0">
                <a:latin typeface="APL385 Unicode" panose="020B0709000202000203" pitchFamily="49" charset="0"/>
              </a:rPr>
              <a:t>(?&lt;![\w∆⍙]):</a:t>
            </a:r>
            <a:r>
              <a:rPr lang="en-GB" sz="1200" dirty="0" err="1">
                <a:latin typeface="APL385 Unicode" panose="020B0709000202000203" pitchFamily="49" charset="0"/>
              </a:rPr>
              <a:t>nextcase</a:t>
            </a:r>
            <a:r>
              <a:rPr lang="en-GB" sz="1200" dirty="0">
                <a:latin typeface="APL385 Unicode" panose="020B0709000202000203" pitchFamily="49" charset="0"/>
              </a:rPr>
              <a:t>%→2+⎕LC</a:t>
            </a:r>
          </a:p>
          <a:p>
            <a:r>
              <a:rPr lang="en-GB" sz="1200" dirty="0">
                <a:latin typeface="APL385 Unicode" panose="020B0709000202000203" pitchFamily="49" charset="0"/>
              </a:rPr>
              <a:t>(?&lt;![\w∆⍙]):return\s*$%&amp;</a:t>
            </a:r>
          </a:p>
          <a:p>
            <a:r>
              <a:rPr lang="en-GB" sz="1200" dirty="0">
                <a:latin typeface="APL385 Unicode" panose="020B0709000202000203" pitchFamily="49" charset="0"/>
              </a:rPr>
              <a:t>(?&lt;![\w∆⍙]):return\s*([^⍝]*)%→0⊣(⍎⊃'(^|⋄)\\s*([\\w∆⍙]+)\\s*←'⎕S'{⎕THIS.\\1←⍵}'⍠'UCP'1⊃⍬⍴⎕NR⊃⍬⍴⎕SI)</a:t>
            </a:r>
          </a:p>
          <a:p>
            <a:r>
              <a:rPr lang="en-GB" sz="1200" dirty="0">
                <a:latin typeface="APL385 Unicode" panose="020B0709000202000203" pitchFamily="49" charset="0"/>
              </a:rPr>
              <a:t>(?&lt;![\w∆⍙]):return\s*⎕</a:t>
            </a:r>
            <a:r>
              <a:rPr lang="en-GB" sz="1200" dirty="0" err="1">
                <a:latin typeface="APL385 Unicode" panose="020B0709000202000203" pitchFamily="49" charset="0"/>
              </a:rPr>
              <a:t>novalue</a:t>
            </a:r>
            <a:r>
              <a:rPr lang="en-GB" sz="1200" dirty="0">
                <a:latin typeface="APL385 Unicode" panose="020B0709000202000203" pitchFamily="49" charset="0"/>
              </a:rPr>
              <a:t>%→0⊣⎕EX'(^|⋄)\\s*([\\w∆⍙]+)\\s*←'⎕S'\\1'⍠'UCP'1⊃⍬⍴⎕NR⊃⍬⍴⎕SI</a:t>
            </a:r>
          </a:p>
          <a:p>
            <a:r>
              <a:rPr lang="en-GB" sz="1200" dirty="0">
                <a:solidFill>
                  <a:schemeClr val="bg1"/>
                </a:solidFill>
                <a:highlight>
                  <a:srgbClr val="000000"/>
                </a:highlight>
                <a:latin typeface="APL385 Unicode" panose="020B0709000202000203" pitchFamily="49" charset="0"/>
              </a:rPr>
              <a:t>(?&lt;![\w∆⍙]):</a:t>
            </a:r>
            <a:r>
              <a:rPr lang="en-GB" sz="1200" dirty="0" err="1">
                <a:solidFill>
                  <a:schemeClr val="bg1"/>
                </a:solidFill>
                <a:highlight>
                  <a:srgbClr val="000000"/>
                </a:highlight>
                <a:latin typeface="APL385 Unicode" panose="020B0709000202000203" pitchFamily="49" charset="0"/>
              </a:rPr>
              <a:t>returnif</a:t>
            </a:r>
            <a:r>
              <a:rPr lang="en-GB" sz="1200" dirty="0">
                <a:latin typeface="APL385 Unicode" panose="020B0709000202000203" pitchFamily="49" charset="0"/>
              </a:rPr>
              <a:t>%</a:t>
            </a:r>
            <a:r>
              <a:rPr lang="en-GB" sz="1200" dirty="0">
                <a:solidFill>
                  <a:schemeClr val="bg1"/>
                </a:solidFill>
                <a:highlight>
                  <a:srgbClr val="000000"/>
                </a:highlight>
                <a:latin typeface="APL385 Unicode" panose="020B0709000202000203" pitchFamily="49" charset="0"/>
              </a:rPr>
              <a:t>→0/⍨</a:t>
            </a:r>
          </a:p>
          <a:p>
            <a:r>
              <a:rPr lang="en-GB" sz="1200" dirty="0">
                <a:latin typeface="APL385 Unicode" panose="020B0709000202000203" pitchFamily="49" charset="0"/>
              </a:rPr>
              <a:t>(?&lt;![\w∆⍙]):try%:trap 0</a:t>
            </a:r>
          </a:p>
          <a:p>
            <a:r>
              <a:rPr lang="en-GB" sz="1200" dirty="0">
                <a:latin typeface="APL385 Unicode" panose="020B0709000202000203" pitchFamily="49" charset="0"/>
              </a:rPr>
              <a:t>(?&lt;![\w∆⍙]):</a:t>
            </a:r>
            <a:r>
              <a:rPr lang="en-GB" sz="1200" dirty="0" err="1">
                <a:latin typeface="APL385 Unicode" panose="020B0709000202000203" pitchFamily="49" charset="0"/>
              </a:rPr>
              <a:t>Verify%'ASSERTION</a:t>
            </a:r>
            <a:r>
              <a:rPr lang="en-GB" sz="1200" dirty="0">
                <a:latin typeface="APL385 Unicode" panose="020B0709000202000203" pitchFamily="49" charset="0"/>
              </a:rPr>
              <a:t> FAILURE'⎕SIGNAL 8↓⍨1≡⍥,</a:t>
            </a:r>
          </a:p>
          <a:p>
            <a:r>
              <a:rPr lang="en-GB" sz="1200" dirty="0">
                <a:latin typeface="APL385 Unicode" panose="020B0709000202000203" pitchFamily="49" charset="0"/>
              </a:rPr>
              <a:t>(?&lt;!⎕)\b([A-Za-z∆⍙][\w∆⍙_]*)\s*¨\s*¨\s*%\1 Each </a:t>
            </a:r>
            <a:r>
              <a:rPr lang="en-GB" sz="1200" dirty="0" err="1">
                <a:latin typeface="APL385 Unicode" panose="020B0709000202000203" pitchFamily="49" charset="0"/>
              </a:rPr>
              <a:t>Each</a:t>
            </a:r>
            <a:r>
              <a:rPr lang="en-GB" sz="1200" dirty="0">
                <a:latin typeface="APL385 Unicode" panose="020B0709000202000203" pitchFamily="49" charset="0"/>
              </a:rPr>
              <a:t> </a:t>
            </a:r>
          </a:p>
          <a:p>
            <a:r>
              <a:rPr lang="en-GB" sz="1200" dirty="0">
                <a:latin typeface="APL385 Unicode" panose="020B0709000202000203" pitchFamily="49" charset="0"/>
              </a:rPr>
              <a:t>(?&lt;!⎕)\b([A-Za-z∆⍙][\w∆⍙_]*)\s*¨\s*%\1 Each </a:t>
            </a:r>
          </a:p>
          <a:p>
            <a:r>
              <a:rPr lang="en-GB" sz="1200" dirty="0">
                <a:latin typeface="APL385 Unicode" panose="020B0709000202000203" pitchFamily="49" charset="0"/>
              </a:rPr>
              <a:t>(?&lt;!\d)[∧^]/(?!\s*\[)% All </a:t>
            </a:r>
          </a:p>
          <a:p>
            <a:r>
              <a:rPr lang="en-GB" sz="1200" dirty="0">
                <a:latin typeface="APL385 Unicode" panose="020B0709000202000203" pitchFamily="49" charset="0"/>
              </a:rPr>
              <a:t>(?&lt;!\d)∨/(?!\s*\[)% Any </a:t>
            </a:r>
          </a:p>
          <a:p>
            <a:r>
              <a:rPr lang="en-GB" sz="1200" dirty="0">
                <a:latin typeface="APL385 Unicode" panose="020B0709000202000203" pitchFamily="49" charset="0"/>
              </a:rPr>
              <a:t>((^|⋄|[\w∆⍙]\s*:)\s*)←%\1{}</a:t>
            </a:r>
          </a:p>
          <a:p>
            <a:r>
              <a:rPr lang="en-GB" sz="1200" dirty="0">
                <a:latin typeface="APL385 Unicode" panose="020B0709000202000203" pitchFamily="49" charset="0"/>
              </a:rPr>
              <a:t>⎕AI\b%#.A2K.∆AI</a:t>
            </a:r>
          </a:p>
          <a:p>
            <a:r>
              <a:rPr lang="en-GB" sz="1200" dirty="0">
                <a:latin typeface="APL385 Unicode" panose="020B0709000202000203" pitchFamily="49" charset="0"/>
              </a:rPr>
              <a:t>⎕AL\b%#.A2K.∆AL</a:t>
            </a:r>
            <a:br>
              <a:rPr lang="en-GB" sz="1200" dirty="0">
                <a:latin typeface="APL385 Unicode" panose="020B0709000202000203" pitchFamily="49" charset="0"/>
              </a:rPr>
            </a:br>
            <a:endParaRPr lang="en-GB" sz="1200" dirty="0">
              <a:latin typeface="APL385 Unicode" panose="020B0709000202000203" pitchFamily="49" charset="0"/>
            </a:endParaRPr>
          </a:p>
          <a:p>
            <a:r>
              <a:rPr lang="en-GB" sz="1200" dirty="0">
                <a:latin typeface="APL385 Unicode" panose="020B0709000202000203" pitchFamily="49" charset="0"/>
              </a:rPr>
              <a:t>⎕ALX\b%∆QALX</a:t>
            </a:r>
          </a:p>
          <a:p>
            <a:r>
              <a:rPr lang="en-GB" sz="1200" dirty="0">
                <a:latin typeface="APL385 Unicode" panose="020B0709000202000203" pitchFamily="49" charset="0"/>
              </a:rPr>
              <a:t>⎕ALX←\b%#.A2K.∆SetALX </a:t>
            </a:r>
          </a:p>
          <a:p>
            <a:r>
              <a:rPr lang="en-GB" sz="1200" dirty="0">
                <a:latin typeface="APL385 Unicode" panose="020B0709000202000203" pitchFamily="49" charset="0"/>
              </a:rPr>
              <a:t>⎕AV\b%#.A2K.∆AV</a:t>
            </a:r>
          </a:p>
          <a:p>
            <a:r>
              <a:rPr lang="en-GB" sz="1200" dirty="0">
                <a:latin typeface="APL385 Unicode" panose="020B0709000202000203" pitchFamily="49" charset="0"/>
              </a:rPr>
              <a:t>⎕CALL\b%#.A2K.∆CALL</a:t>
            </a:r>
          </a:p>
          <a:p>
            <a:r>
              <a:rPr lang="en-GB" sz="1200" dirty="0">
                <a:latin typeface="APL385 Unicode" panose="020B0709000202000203" pitchFamily="49" charset="0"/>
              </a:rPr>
              <a:t>⎕CF(\w+)\b%⎕F\1</a:t>
            </a:r>
          </a:p>
          <a:p>
            <a:r>
              <a:rPr lang="en-GB" sz="1200" dirty="0">
                <a:latin typeface="APL385 Unicode" panose="020B0709000202000203" pitchFamily="49" charset="0"/>
              </a:rPr>
              <a:t>⎕CHDIR\b%#.A2K.∆CHDIR</a:t>
            </a:r>
          </a:p>
          <a:p>
            <a:r>
              <a:rPr lang="en-GB" sz="1200" dirty="0">
                <a:latin typeface="APL385 Unicode" panose="020B0709000202000203" pitchFamily="49" charset="0"/>
              </a:rPr>
              <a:t>⎕CM\b%#.A2K.∆CM</a:t>
            </a:r>
          </a:p>
          <a:p>
            <a:r>
              <a:rPr lang="en-GB" sz="1200" dirty="0">
                <a:latin typeface="APL385 Unicode" panose="020B0709000202000203" pitchFamily="49" charset="0"/>
              </a:rPr>
              <a:t>⎕CMD\b%#.A2K.∆CMD</a:t>
            </a:r>
          </a:p>
          <a:p>
            <a:r>
              <a:rPr lang="en-GB" sz="1200" dirty="0">
                <a:latin typeface="APL385 Unicode" panose="020B0709000202000203" pitchFamily="49" charset="0"/>
              </a:rPr>
              <a:t>⎕CN(\w+)\b%⎕N\1</a:t>
            </a:r>
          </a:p>
          <a:p>
            <a:r>
              <a:rPr lang="en-GB" sz="1200" dirty="0">
                <a:latin typeface="APL385 Unicode" panose="020B0709000202000203" pitchFamily="49" charset="0"/>
              </a:rPr>
              <a:t>⎕CN\b%#.A2K.∆CN</a:t>
            </a:r>
          </a:p>
          <a:p>
            <a:r>
              <a:rPr lang="en-GB" sz="1200" dirty="0">
                <a:latin typeface="APL385 Unicode" panose="020B0709000202000203" pitchFamily="49" charset="0"/>
              </a:rPr>
              <a:t>⎕COPY\b%#.A2K.∆COPY</a:t>
            </a:r>
          </a:p>
          <a:p>
            <a:r>
              <a:rPr lang="en-GB" sz="1200" dirty="0">
                <a:latin typeface="APL385 Unicode" panose="020B0709000202000203" pitchFamily="49" charset="0"/>
              </a:rPr>
              <a:t>⎕CR\b%#.A2K.∆CR</a:t>
            </a:r>
          </a:p>
          <a:p>
            <a:r>
              <a:rPr lang="en-GB" sz="1200" dirty="0">
                <a:latin typeface="APL385 Unicode" panose="020B0709000202000203" pitchFamily="49" charset="0"/>
              </a:rPr>
              <a:t>⎕CRL\b%#.A2K.∆CRL</a:t>
            </a:r>
          </a:p>
          <a:p>
            <a:r>
              <a:rPr lang="en-GB" sz="1200" dirty="0">
                <a:latin typeface="APL385 Unicode" panose="020B0709000202000203" pitchFamily="49" charset="0"/>
              </a:rPr>
              <a:t>⎕CRLF\b%#.A2K.∆CRLF</a:t>
            </a:r>
          </a:p>
          <a:p>
            <a:r>
              <a:rPr lang="en-GB" sz="1200" dirty="0">
                <a:latin typeface="APL385 Unicode" panose="020B0709000202000203" pitchFamily="49" charset="0"/>
              </a:rPr>
              <a:t>⎕CRLPC\b%#.A2K.∆CRLPC</a:t>
            </a:r>
          </a:p>
          <a:p>
            <a:r>
              <a:rPr lang="en-GB" sz="1200" dirty="0">
                <a:latin typeface="APL385 Unicode" panose="020B0709000202000203" pitchFamily="49" charset="0"/>
              </a:rPr>
              <a:t>⎕CV\b%#.A2K.∆CV</a:t>
            </a:r>
          </a:p>
          <a:p>
            <a:r>
              <a:rPr lang="en-GB" sz="1200" dirty="0">
                <a:latin typeface="APL385 Unicode" panose="020B0709000202000203" pitchFamily="49" charset="0"/>
              </a:rPr>
              <a:t>⎕DEF\b%#.A2K.∆DEF</a:t>
            </a:r>
          </a:p>
          <a:p>
            <a:r>
              <a:rPr lang="en-GB" sz="1200" dirty="0">
                <a:latin typeface="APL385 Unicode" panose="020B0709000202000203" pitchFamily="49" charset="0"/>
              </a:rPr>
              <a:t>⎕DEFL\b%#.A2K.∆DEFL</a:t>
            </a:r>
          </a:p>
          <a:p>
            <a:r>
              <a:rPr lang="en-GB" sz="1200" dirty="0">
                <a:latin typeface="APL385 Unicode" panose="020B0709000202000203" pitchFamily="49" charset="0"/>
              </a:rPr>
              <a:t>⎕DM\b%#.A2K.∆DM</a:t>
            </a:r>
          </a:p>
          <a:p>
            <a:r>
              <a:rPr lang="en-GB" sz="1200" dirty="0">
                <a:latin typeface="APL385 Unicode" panose="020B0709000202000203" pitchFamily="49" charset="0"/>
              </a:rPr>
              <a:t>⎕DR\b%#.A2K.∆DR</a:t>
            </a:r>
          </a:p>
          <a:p>
            <a:r>
              <a:rPr lang="en-GB" sz="1200" dirty="0">
                <a:latin typeface="APL385 Unicode" panose="020B0709000202000203" pitchFamily="49" charset="0"/>
              </a:rPr>
              <a:t>⎕ELX\b%∆QELX</a:t>
            </a:r>
          </a:p>
          <a:p>
            <a:r>
              <a:rPr lang="en-GB" sz="1200" dirty="0">
                <a:latin typeface="APL385 Unicode" panose="020B0709000202000203" pitchFamily="49" charset="0"/>
              </a:rPr>
              <a:t>⎕ENLIST\b%#.A2K.∆ENLIST</a:t>
            </a:r>
          </a:p>
          <a:p>
            <a:r>
              <a:rPr lang="en-GB" sz="1200" dirty="0">
                <a:latin typeface="APL385 Unicode" panose="020B0709000202000203" pitchFamily="49" charset="0"/>
              </a:rPr>
              <a:t>⎕ERASE\b%#.A2K.∆ERASE</a:t>
            </a:r>
          </a:p>
          <a:p>
            <a:r>
              <a:rPr lang="en-GB" sz="1200" dirty="0">
                <a:latin typeface="APL385 Unicode" panose="020B0709000202000203" pitchFamily="49" charset="0"/>
              </a:rPr>
              <a:t>⎕ERROR\b%#.A2K.∆ERROR</a:t>
            </a:r>
          </a:p>
          <a:p>
            <a:r>
              <a:rPr lang="en-GB" sz="1200" dirty="0">
                <a:latin typeface="APL385 Unicode" panose="020B0709000202000203" pitchFamily="49" charset="0"/>
              </a:rPr>
              <a:t>⎕ESC\b%#.A2K.∆ESC</a:t>
            </a:r>
          </a:p>
          <a:p>
            <a:r>
              <a:rPr lang="en-GB" sz="1200" dirty="0">
                <a:latin typeface="APL385 Unicode" panose="020B0709000202000203" pitchFamily="49" charset="0"/>
              </a:rPr>
              <a:t>⎕EX\b%#.A2K.∆EX</a:t>
            </a:r>
          </a:p>
          <a:p>
            <a:r>
              <a:rPr lang="en-GB" sz="1200" dirty="0">
                <a:latin typeface="APL385 Unicode" panose="020B0709000202000203" pitchFamily="49" charset="0"/>
              </a:rPr>
              <a:t>⎕EXPAND[(\d+)]%(\1⍙_EXPAND)</a:t>
            </a:r>
          </a:p>
          <a:p>
            <a:r>
              <a:rPr lang="en-GB" sz="1200" dirty="0">
                <a:latin typeface="APL385 Unicode" panose="020B0709000202000203" pitchFamily="49" charset="0"/>
              </a:rPr>
              <a:t>⎕EXPAND\b%#.A2K.∆EXPAND</a:t>
            </a:r>
          </a:p>
          <a:p>
            <a:r>
              <a:rPr lang="en-GB" sz="1200" dirty="0">
                <a:latin typeface="APL385 Unicode" panose="020B0709000202000203" pitchFamily="49" charset="0"/>
              </a:rPr>
              <a:t>⎕FDUP\b%#.A2K.∆FDUP</a:t>
            </a:r>
          </a:p>
          <a:p>
            <a:r>
              <a:rPr lang="en-GB" sz="1200" dirty="0">
                <a:latin typeface="APL385 Unicode" panose="020B0709000202000203" pitchFamily="49" charset="0"/>
              </a:rPr>
              <a:t>⎕FI\b%#.A2K.∆FI</a:t>
            </a:r>
          </a:p>
          <a:p>
            <a:r>
              <a:rPr lang="en-GB" sz="1200" dirty="0">
                <a:latin typeface="APL385 Unicode" panose="020B0709000202000203" pitchFamily="49" charset="0"/>
              </a:rPr>
              <a:t>⎕FIRST\b%#.A2K.∆FIRST</a:t>
            </a:r>
          </a:p>
          <a:p>
            <a:r>
              <a:rPr lang="en-GB" sz="1200" dirty="0">
                <a:latin typeface="APL385 Unicode" panose="020B0709000202000203" pitchFamily="49" charset="0"/>
              </a:rPr>
              <a:t>⎕FMT\b%#.A2K.∆FMT</a:t>
            </a:r>
          </a:p>
          <a:p>
            <a:r>
              <a:rPr lang="en-GB" sz="1200" dirty="0">
                <a:latin typeface="APL385 Unicode" panose="020B0709000202000203" pitchFamily="49" charset="0"/>
              </a:rPr>
              <a:t>⎕FSTIE\b%#.A2K.∆FSTIE</a:t>
            </a:r>
          </a:p>
          <a:p>
            <a:r>
              <a:rPr lang="en-GB" sz="1200" dirty="0">
                <a:latin typeface="APL385 Unicode" panose="020B0709000202000203" pitchFamily="49" charset="0"/>
              </a:rPr>
              <a:t>⎕FSIZE\b%#.A2K.∆FSIZE</a:t>
            </a:r>
          </a:p>
          <a:p>
            <a:r>
              <a:rPr lang="en-GB" sz="1200" dirty="0">
                <a:latin typeface="APL385 Unicode" panose="020B0709000202000203" pitchFamily="49" charset="0"/>
              </a:rPr>
              <a:t>⎕FTIE\b%#.A2K.∆FTIE</a:t>
            </a:r>
          </a:p>
          <a:p>
            <a:r>
              <a:rPr lang="en-GB" sz="1200" dirty="0">
                <a:latin typeface="APL385 Unicode" panose="020B0709000202000203" pitchFamily="49" charset="0"/>
              </a:rPr>
              <a:t>⎕GUID\b%#.A2K.∆GUID</a:t>
            </a:r>
          </a:p>
          <a:p>
            <a:r>
              <a:rPr lang="en-GB" sz="1200" dirty="0">
                <a:latin typeface="APL385 Unicode" panose="020B0709000202000203" pitchFamily="49" charset="0"/>
              </a:rPr>
              <a:t>⎕HT\b%#.A2K.∆HT</a:t>
            </a:r>
          </a:p>
          <a:p>
            <a:r>
              <a:rPr lang="en-GB" sz="1200" dirty="0">
                <a:latin typeface="APL385 Unicode" panose="020B0709000202000203" pitchFamily="49" charset="0"/>
              </a:rPr>
              <a:t>⎕IDLIST\b%#.A2K.∆IDLIST</a:t>
            </a:r>
          </a:p>
          <a:p>
            <a:r>
              <a:rPr lang="en-GB" sz="1200" dirty="0">
                <a:latin typeface="APL385 Unicode" panose="020B0709000202000203" pitchFamily="49" charset="0"/>
              </a:rPr>
              <a:t>⎕IDLOC\b%#.A2K.∆IDLOC</a:t>
            </a:r>
          </a:p>
          <a:p>
            <a:r>
              <a:rPr lang="en-GB" sz="1200" dirty="0">
                <a:latin typeface="APL385 Unicode" panose="020B0709000202000203" pitchFamily="49" charset="0"/>
              </a:rPr>
              <a:t>⎕INBUF\b%#.A2K.∆INBUF</a:t>
            </a:r>
          </a:p>
          <a:p>
            <a:r>
              <a:rPr lang="en-GB" sz="1200" dirty="0">
                <a:latin typeface="APL385 Unicode" panose="020B0709000202000203" pitchFamily="49" charset="0"/>
              </a:rPr>
              <a:t>⎕INT\b%#.A2K.∆INT</a:t>
            </a:r>
          </a:p>
          <a:p>
            <a:r>
              <a:rPr lang="en-GB" sz="1200" dirty="0">
                <a:latin typeface="APL385 Unicode" panose="020B0709000202000203" pitchFamily="49" charset="0"/>
              </a:rPr>
              <a:t>⎕IT\b%#.A2K.∆IT</a:t>
            </a:r>
          </a:p>
          <a:p>
            <a:r>
              <a:rPr lang="en-GB" sz="1200" dirty="0">
                <a:latin typeface="APL385 Unicode" panose="020B0709000202000203" pitchFamily="49" charset="0"/>
              </a:rPr>
              <a:t>⎕LIB\b%#.A2K.∆LIB</a:t>
            </a:r>
          </a:p>
          <a:p>
            <a:r>
              <a:rPr lang="en-GB" sz="1200" dirty="0">
                <a:latin typeface="APL385 Unicode" panose="020B0709000202000203" pitchFamily="49" charset="0"/>
              </a:rPr>
              <a:t>⎕LIBD\b%#.A2K.∆LIBD</a:t>
            </a:r>
          </a:p>
          <a:p>
            <a:r>
              <a:rPr lang="en-GB" sz="1200" dirty="0">
                <a:latin typeface="APL385 Unicode" panose="020B0709000202000203" pitchFamily="49" charset="0"/>
              </a:rPr>
              <a:t>⎕LIBS\b%#.A2K.∆LIBS</a:t>
            </a:r>
          </a:p>
          <a:p>
            <a:r>
              <a:rPr lang="en-GB" sz="1200" dirty="0">
                <a:latin typeface="APL385 Unicode" panose="020B0709000202000203" pitchFamily="49" charset="0"/>
              </a:rPr>
              <a:t>⎕LOCK\b%#.A2K.∆LOCK</a:t>
            </a:r>
          </a:p>
          <a:p>
            <a:r>
              <a:rPr lang="en-GB" sz="1200" dirty="0">
                <a:latin typeface="APL385 Unicode" panose="020B0709000202000203" pitchFamily="49" charset="0"/>
              </a:rPr>
              <a:t>⎕LOG\b%#.A2K.∆LOG</a:t>
            </a:r>
          </a:p>
          <a:p>
            <a:r>
              <a:rPr lang="en-GB" sz="1200" dirty="0">
                <a:latin typeface="APL385 Unicode" panose="020B0709000202000203" pitchFamily="49" charset="0"/>
              </a:rPr>
              <a:t>⎕MF\b%#.A2K.∆MF</a:t>
            </a:r>
          </a:p>
          <a:p>
            <a:r>
              <a:rPr lang="en-GB" sz="1200" dirty="0">
                <a:latin typeface="APL385 Unicode" panose="020B0709000202000203" pitchFamily="49" charset="0"/>
              </a:rPr>
              <a:t>⎕MIX\b%#.A2K.∆MIX</a:t>
            </a:r>
          </a:p>
          <a:p>
            <a:r>
              <a:rPr lang="en-GB" sz="1200" dirty="0">
                <a:latin typeface="APL385 Unicode" panose="020B0709000202000203" pitchFamily="49" charset="0"/>
              </a:rPr>
              <a:t>⎕MOM\b%#.A2K.∆MOM</a:t>
            </a:r>
          </a:p>
          <a:p>
            <a:r>
              <a:rPr lang="en-GB" sz="1200" dirty="0">
                <a:latin typeface="APL385 Unicode" panose="020B0709000202000203" pitchFamily="49" charset="0"/>
              </a:rPr>
              <a:t>⎕MSELF\b%#.A2K.∆MSELF</a:t>
            </a:r>
          </a:p>
          <a:p>
            <a:r>
              <a:rPr lang="en-GB" sz="1200" dirty="0">
                <a:latin typeface="APL385 Unicode" panose="020B0709000202000203" pitchFamily="49" charset="0"/>
              </a:rPr>
              <a:t>⎕NA\b%#.A2K.∆NA</a:t>
            </a:r>
          </a:p>
          <a:p>
            <a:r>
              <a:rPr lang="en-GB" sz="1200" dirty="0">
                <a:latin typeface="APL385 Unicode" panose="020B0709000202000203" pitchFamily="49" charset="0"/>
              </a:rPr>
              <a:t>⎕NC\b%#.A2K.∆NC</a:t>
            </a:r>
          </a:p>
          <a:p>
            <a:r>
              <a:rPr lang="en-GB" sz="1200" dirty="0">
                <a:latin typeface="APL385 Unicode" panose="020B0709000202000203" pitchFamily="49" charset="0"/>
              </a:rPr>
              <a:t>⎕NFE\b%#.A2K.∆NFE</a:t>
            </a:r>
          </a:p>
          <a:p>
            <a:r>
              <a:rPr lang="en-GB" sz="1200" dirty="0">
                <a:latin typeface="APL385 Unicode" panose="020B0709000202000203" pitchFamily="49" charset="0"/>
              </a:rPr>
              <a:t>⎕NL\b%#.A2K.∆NL</a:t>
            </a:r>
          </a:p>
          <a:p>
            <a:r>
              <a:rPr lang="en-GB" sz="1200" dirty="0">
                <a:latin typeface="APL385 Unicode" panose="020B0709000202000203" pitchFamily="49" charset="0"/>
              </a:rPr>
              <a:t>⎕NREAD\b%#.A2K.∆NREAD</a:t>
            </a:r>
          </a:p>
          <a:p>
            <a:r>
              <a:rPr lang="en-GB" sz="1200" dirty="0">
                <a:latin typeface="APL385 Unicode" panose="020B0709000202000203" pitchFamily="49" charset="0"/>
              </a:rPr>
              <a:t>⎕OFF\b%#.A2K.∆OFF</a:t>
            </a:r>
          </a:p>
          <a:p>
            <a:r>
              <a:rPr lang="en-GB" sz="1200" dirty="0">
                <a:latin typeface="APL385 Unicode" panose="020B0709000202000203" pitchFamily="49" charset="0"/>
              </a:rPr>
              <a:t>⎕PCOPY\b%#.A2K.∆PCOPY</a:t>
            </a:r>
          </a:p>
          <a:p>
            <a:r>
              <a:rPr lang="en-GB" sz="1200" dirty="0">
                <a:latin typeface="APL385 Unicode" panose="020B0709000202000203" pitchFamily="49" charset="0"/>
              </a:rPr>
              <a:t>⎕PEEK\b%#.A2K.∆PEEK</a:t>
            </a:r>
          </a:p>
          <a:p>
            <a:r>
              <a:rPr lang="en-GB" sz="1200" dirty="0">
                <a:latin typeface="APL385 Unicode" panose="020B0709000202000203" pitchFamily="49" charset="0"/>
              </a:rPr>
              <a:t>⎕PENCLOSE\b%#.A2K.∆PENCLOSE</a:t>
            </a:r>
          </a:p>
          <a:p>
            <a:r>
              <a:rPr lang="en-GB" sz="1200" dirty="0">
                <a:latin typeface="APL385 Unicode" panose="020B0709000202000203" pitchFamily="49" charset="0"/>
              </a:rPr>
              <a:t>⎕POKE\b%#.A2K.∆POKE</a:t>
            </a:r>
          </a:p>
          <a:p>
            <a:r>
              <a:rPr lang="en-GB" sz="1200" dirty="0">
                <a:latin typeface="APL385 Unicode" panose="020B0709000202000203" pitchFamily="49" charset="0"/>
              </a:rPr>
              <a:t>⎕PR\b%#.A2K.∆PR</a:t>
            </a:r>
          </a:p>
          <a:p>
            <a:r>
              <a:rPr lang="en-GB" sz="1200" dirty="0">
                <a:latin typeface="APL385 Unicode" panose="020B0709000202000203" pitchFamily="49" charset="0"/>
              </a:rPr>
              <a:t>⎕PSAVE\b%#.A2K.∆PSAVE</a:t>
            </a:r>
          </a:p>
          <a:p>
            <a:r>
              <a:rPr lang="en-GB" sz="1200" dirty="0">
                <a:latin typeface="APL385 Unicode" panose="020B0709000202000203" pitchFamily="49" charset="0"/>
              </a:rPr>
              <a:t>⎕QLOAD\b%#.A2K.∆QLOAD</a:t>
            </a:r>
          </a:p>
          <a:p>
            <a:r>
              <a:rPr lang="en-GB" sz="1200" dirty="0">
                <a:latin typeface="APL385 Unicode" panose="020B0709000202000203" pitchFamily="49" charset="0"/>
              </a:rPr>
              <a:t>⎕REPL[(\d+)]%(\1⍙_REPL)</a:t>
            </a:r>
          </a:p>
          <a:p>
            <a:r>
              <a:rPr lang="en-GB" sz="1200" dirty="0">
                <a:latin typeface="APL385 Unicode" panose="020B0709000202000203" pitchFamily="49" charset="0"/>
              </a:rPr>
              <a:t>⎕REPL\b%#.A2K.∆REPL</a:t>
            </a:r>
          </a:p>
          <a:p>
            <a:r>
              <a:rPr lang="en-GB" sz="1200" dirty="0">
                <a:latin typeface="APL385 Unicode" panose="020B0709000202000203" pitchFamily="49" charset="0"/>
              </a:rPr>
              <a:t>⎕RL(\s*←)\b%#.A2K.∆RL\1</a:t>
            </a:r>
          </a:p>
          <a:p>
            <a:r>
              <a:rPr lang="en-GB" sz="1200" dirty="0">
                <a:latin typeface="APL385 Unicode" panose="020B0709000202000203" pitchFamily="49" charset="0"/>
              </a:rPr>
              <a:t>⎕RMDIR\b%#.A2K.∆RMDIR</a:t>
            </a:r>
          </a:p>
          <a:p>
            <a:r>
              <a:rPr lang="en-GB" sz="1200" dirty="0">
                <a:latin typeface="APL385 Unicode" panose="020B0709000202000203" pitchFamily="49" charset="0"/>
              </a:rPr>
              <a:t>⎕SA\b%#.A2K.∆SA</a:t>
            </a:r>
          </a:p>
          <a:p>
            <a:r>
              <a:rPr lang="en-GB" sz="1200" dirty="0">
                <a:latin typeface="APL385 Unicode" panose="020B0709000202000203" pitchFamily="49" charset="0"/>
              </a:rPr>
              <a:t>⎕SAVE\b%#.A2K.∆SAVE</a:t>
            </a:r>
          </a:p>
          <a:p>
            <a:r>
              <a:rPr lang="en-GB" sz="1200" dirty="0">
                <a:latin typeface="APL385 Unicode" panose="020B0709000202000203" pitchFamily="49" charset="0"/>
              </a:rPr>
              <a:t>⎕SEG\b%#.A2K.∆SEG</a:t>
            </a:r>
          </a:p>
          <a:p>
            <a:r>
              <a:rPr lang="en-GB" sz="1200" dirty="0">
                <a:latin typeface="APL385 Unicode" panose="020B0709000202000203" pitchFamily="49" charset="0"/>
              </a:rPr>
              <a:t>⎕SI\b%#.A2K.∆SI</a:t>
            </a:r>
          </a:p>
          <a:p>
            <a:r>
              <a:rPr lang="en-GB" sz="1200" dirty="0">
                <a:latin typeface="APL385 Unicode" panose="020B0709000202000203" pitchFamily="49" charset="0"/>
              </a:rPr>
              <a:t>⎕SINL\b%#.A2K.∆SINL</a:t>
            </a:r>
          </a:p>
          <a:p>
            <a:r>
              <a:rPr lang="en-GB" sz="1200" dirty="0">
                <a:latin typeface="APL385 Unicode" panose="020B0709000202000203" pitchFamily="49" charset="0"/>
              </a:rPr>
              <a:t>⎕SPLIT\b%#.A2K.∆SPLIT</a:t>
            </a:r>
          </a:p>
          <a:p>
            <a:r>
              <a:rPr lang="en-GB" sz="1200" dirty="0">
                <a:latin typeface="APL385 Unicode" panose="020B0709000202000203" pitchFamily="49" charset="0"/>
              </a:rPr>
              <a:t>⎕SS\b%#.A2K.∆SS</a:t>
            </a:r>
          </a:p>
          <a:p>
            <a:r>
              <a:rPr lang="en-GB" sz="1200" dirty="0">
                <a:latin typeface="APL385 Unicode" panose="020B0709000202000203" pitchFamily="49" charset="0"/>
              </a:rPr>
              <a:t>⎕STPTR\b%#.A2K.∆STPTR</a:t>
            </a:r>
          </a:p>
          <a:p>
            <a:r>
              <a:rPr lang="en-GB" sz="1200" dirty="0">
                <a:latin typeface="APL385 Unicode" panose="020B0709000202000203" pitchFamily="49" charset="0"/>
              </a:rPr>
              <a:t>⎕SYMB\b%#.A2K.∆SYMB</a:t>
            </a:r>
          </a:p>
          <a:p>
            <a:r>
              <a:rPr lang="en-GB" sz="1200" dirty="0">
                <a:latin typeface="APL385 Unicode" panose="020B0709000202000203" pitchFamily="49" charset="0"/>
              </a:rPr>
              <a:t>⎕SYS\[22\]%#.A2K.∆SYS22 </a:t>
            </a:r>
          </a:p>
          <a:p>
            <a:r>
              <a:rPr lang="en-GB" sz="1200" dirty="0">
                <a:latin typeface="APL385 Unicode" panose="020B0709000202000203" pitchFamily="49" charset="0"/>
              </a:rPr>
              <a:t>⎕SYS\b%#.A2K.∆SYS</a:t>
            </a:r>
          </a:p>
          <a:p>
            <a:r>
              <a:rPr lang="en-GB" sz="1200" dirty="0">
                <a:latin typeface="APL385 Unicode" panose="020B0709000202000203" pitchFamily="49" charset="0"/>
              </a:rPr>
              <a:t>⎕SYSID\b%#.A2K.∆SYSID</a:t>
            </a:r>
          </a:p>
          <a:p>
            <a:r>
              <a:rPr lang="en-GB" sz="1200" dirty="0">
                <a:latin typeface="APL385 Unicode" panose="020B0709000202000203" pitchFamily="49" charset="0"/>
              </a:rPr>
              <a:t>⎕SYSVER\b%#.A2K.∆SYSVER</a:t>
            </a:r>
          </a:p>
          <a:p>
            <a:r>
              <a:rPr lang="en-GB" sz="1200" dirty="0">
                <a:latin typeface="APL385 Unicode" panose="020B0709000202000203" pitchFamily="49" charset="0"/>
              </a:rPr>
              <a:t>⎕TCBEL\b%(⎕UCS 7)</a:t>
            </a:r>
          </a:p>
          <a:p>
            <a:r>
              <a:rPr lang="en-GB" sz="1200" dirty="0">
                <a:latin typeface="APL385 Unicode" panose="020B0709000202000203" pitchFamily="49" charset="0"/>
              </a:rPr>
              <a:t>⎕TCBS\b%(⎕UCS 13)</a:t>
            </a:r>
          </a:p>
          <a:p>
            <a:r>
              <a:rPr lang="en-GB" sz="1200" dirty="0">
                <a:latin typeface="APL385 Unicode" panose="020B0709000202000203" pitchFamily="49" charset="0"/>
              </a:rPr>
              <a:t>⎕TCDEL\b%(⎕UCS 128)</a:t>
            </a:r>
          </a:p>
          <a:p>
            <a:r>
              <a:rPr lang="en-GB" sz="1200" dirty="0">
                <a:latin typeface="APL385 Unicode" panose="020B0709000202000203" pitchFamily="49" charset="0"/>
              </a:rPr>
              <a:t>⎕TCESC\b%(⎕UCS 27)</a:t>
            </a:r>
          </a:p>
          <a:p>
            <a:r>
              <a:rPr lang="en-GB" sz="1200" dirty="0">
                <a:latin typeface="APL385 Unicode" panose="020B0709000202000203" pitchFamily="49" charset="0"/>
              </a:rPr>
              <a:t>⎕TCFF\b%(⎕UCS 12)</a:t>
            </a:r>
          </a:p>
          <a:p>
            <a:r>
              <a:rPr lang="en-GB" sz="1200" dirty="0">
                <a:latin typeface="APL385 Unicode" panose="020B0709000202000203" pitchFamily="49" charset="0"/>
              </a:rPr>
              <a:t>⎕TCHT\b%(⎕UCS 9)</a:t>
            </a:r>
          </a:p>
          <a:p>
            <a:r>
              <a:rPr lang="en-GB" sz="1200" dirty="0">
                <a:latin typeface="APL385 Unicode" panose="020B0709000202000203" pitchFamily="49" charset="0"/>
              </a:rPr>
              <a:t>⎕TCLF\b%(⎕UCS 10)</a:t>
            </a:r>
          </a:p>
          <a:p>
            <a:r>
              <a:rPr lang="en-GB" sz="1200" dirty="0">
                <a:latin typeface="APL385 Unicode" panose="020B0709000202000203" pitchFamily="49" charset="0"/>
              </a:rPr>
              <a:t>⎕TCNL\b%(⎕UCS 13)</a:t>
            </a:r>
          </a:p>
          <a:p>
            <a:r>
              <a:rPr lang="en-GB" sz="1200" dirty="0">
                <a:latin typeface="APL385 Unicode" panose="020B0709000202000203" pitchFamily="49" charset="0"/>
              </a:rPr>
              <a:t>⎕TCNUL\b%(⎕UCS 0)</a:t>
            </a:r>
          </a:p>
          <a:p>
            <a:r>
              <a:rPr lang="en-GB" sz="1200" dirty="0">
                <a:latin typeface="APL385 Unicode" panose="020B0709000202000203" pitchFamily="49" charset="0"/>
              </a:rPr>
              <a:t>⎕TF\b%#.A2K.∆TF</a:t>
            </a:r>
          </a:p>
          <a:p>
            <a:r>
              <a:rPr lang="en-GB" sz="1200" dirty="0">
                <a:latin typeface="APL385 Unicode" panose="020B0709000202000203" pitchFamily="49" charset="0"/>
              </a:rPr>
              <a:t>⎕TT\b%#.A2K.∆TT</a:t>
            </a:r>
          </a:p>
          <a:p>
            <a:r>
              <a:rPr lang="en-GB" sz="1200" dirty="0">
                <a:latin typeface="APL385 Unicode" panose="020B0709000202000203" pitchFamily="49" charset="0"/>
              </a:rPr>
              <a:t>⎕TYPE\b%#.A2K.∆TYPE</a:t>
            </a:r>
          </a:p>
          <a:p>
            <a:r>
              <a:rPr lang="en-GB" sz="1200" dirty="0">
                <a:latin typeface="APL385 Unicode" panose="020B0709000202000203" pitchFamily="49" charset="0"/>
              </a:rPr>
              <a:t>⎕UCMD\b%#.A2K.∆UCMD</a:t>
            </a:r>
          </a:p>
          <a:p>
            <a:r>
              <a:rPr lang="en-GB" sz="1200" dirty="0">
                <a:latin typeface="APL385 Unicode" panose="020B0709000202000203" pitchFamily="49" charset="0"/>
              </a:rPr>
              <a:t>⎕UCS\b%#.A2K.∆UCS</a:t>
            </a:r>
          </a:p>
          <a:p>
            <a:r>
              <a:rPr lang="en-GB" sz="1200" dirty="0">
                <a:latin typeface="APL385 Unicode" panose="020B0709000202000203" pitchFamily="49" charset="0"/>
              </a:rPr>
              <a:t>⎕UL\b%#.A2K.∆UL</a:t>
            </a:r>
          </a:p>
          <a:p>
            <a:r>
              <a:rPr lang="en-GB" sz="1200" dirty="0">
                <a:latin typeface="APL385 Unicode" panose="020B0709000202000203" pitchFamily="49" charset="0"/>
              </a:rPr>
              <a:t>⎕USERID\b%#.A2K.∆USERID</a:t>
            </a:r>
          </a:p>
          <a:p>
            <a:r>
              <a:rPr lang="en-GB" sz="1200" dirty="0">
                <a:latin typeface="APL385 Unicode" panose="020B0709000202000203" pitchFamily="49" charset="0"/>
              </a:rPr>
              <a:t>⎕VGET\b%#.A2K.∆VGET</a:t>
            </a:r>
          </a:p>
          <a:p>
            <a:r>
              <a:rPr lang="en-GB" sz="1200" dirty="0">
                <a:latin typeface="APL385 Unicode" panose="020B0709000202000203" pitchFamily="49" charset="0"/>
              </a:rPr>
              <a:t>⎕VI\b%#.A2K.∆VI</a:t>
            </a:r>
          </a:p>
          <a:p>
            <a:r>
              <a:rPr lang="en-GB" sz="1200" dirty="0">
                <a:latin typeface="APL385 Unicode" panose="020B0709000202000203" pitchFamily="49" charset="0"/>
              </a:rPr>
              <a:t>⎕WATCHPOINTS\b%#.A2K.∆WATCHPOINTS</a:t>
            </a:r>
          </a:p>
          <a:p>
            <a:r>
              <a:rPr lang="en-GB" sz="1200" dirty="0">
                <a:latin typeface="APL385 Unicode" panose="020B0709000202000203" pitchFamily="49" charset="0"/>
              </a:rPr>
              <a:t>⎕WCALL\b%#.A2K.∆WCALL</a:t>
            </a:r>
          </a:p>
          <a:p>
            <a:r>
              <a:rPr lang="en-GB" sz="1200" dirty="0">
                <a:latin typeface="APL385 Unicode" panose="020B0709000202000203" pitchFamily="49" charset="0"/>
              </a:rPr>
              <a:t>⎕WGIVE\b%#.A2K.∆WGIVE</a:t>
            </a:r>
          </a:p>
          <a:p>
            <a:r>
              <a:rPr lang="en-GB" sz="1200" dirty="0">
                <a:latin typeface="APL385 Unicode" panose="020B0709000202000203" pitchFamily="49" charset="0"/>
              </a:rPr>
              <a:t>⎕WI\b%#.A2K.∆WI</a:t>
            </a:r>
          </a:p>
          <a:p>
            <a:r>
              <a:rPr lang="en-GB" sz="1200" dirty="0">
                <a:latin typeface="APL385 Unicode" panose="020B0709000202000203" pitchFamily="49" charset="0"/>
              </a:rPr>
              <a:t>⎕WARG\b%∆WARG</a:t>
            </a:r>
          </a:p>
          <a:p>
            <a:r>
              <a:rPr lang="en-GB" sz="1200" dirty="0">
                <a:latin typeface="APL385 Unicode" panose="020B0709000202000203" pitchFamily="49" charset="0"/>
              </a:rPr>
              <a:t>⎕WRES\b%∆WRES</a:t>
            </a:r>
          </a:p>
          <a:p>
            <a:r>
              <a:rPr lang="en-GB" sz="1200" dirty="0">
                <a:latin typeface="APL385 Unicode" panose="020B0709000202000203" pitchFamily="49" charset="0"/>
              </a:rPr>
              <a:t>⎕WSELF\b%∆WSELF</a:t>
            </a:r>
          </a:p>
          <a:p>
            <a:r>
              <a:rPr lang="en-GB" sz="1200" dirty="0">
                <a:latin typeface="APL385 Unicode" panose="020B0709000202000203" pitchFamily="49" charset="0"/>
              </a:rPr>
              <a:t>⎕WSLIB\b%#.A2K.∆WSLIB</a:t>
            </a:r>
          </a:p>
          <a:p>
            <a:r>
              <a:rPr lang="en-GB" sz="1200" dirty="0">
                <a:latin typeface="APL385 Unicode" panose="020B0709000202000203" pitchFamily="49" charset="0"/>
              </a:rPr>
              <a:t>⎕WSOWNER\b%#.A2K.∆WSOWNER</a:t>
            </a:r>
          </a:p>
          <a:p>
            <a:r>
              <a:rPr lang="en-GB" sz="1200" dirty="0">
                <a:latin typeface="APL385 Unicode" panose="020B0709000202000203" pitchFamily="49" charset="0"/>
              </a:rPr>
              <a:t>⎕WSSIZE\b%#.A2K.∆WSSIZE</a:t>
            </a:r>
          </a:p>
          <a:p>
            <a:r>
              <a:rPr lang="en-GB" sz="1200" dirty="0">
                <a:latin typeface="APL385 Unicode" panose="020B0709000202000203" pitchFamily="49" charset="0"/>
              </a:rPr>
              <a:t>⎕WSTS\b%#.A2K.∆WSTS</a:t>
            </a:r>
          </a:p>
          <a:p>
            <a:r>
              <a:rPr lang="en-GB" sz="1200" dirty="0">
                <a:latin typeface="APL385 Unicode" panose="020B0709000202000203" pitchFamily="49" charset="0"/>
              </a:rPr>
              <a:t>⎕XFDUP\b%#.A2K.∆XFDUP</a:t>
            </a:r>
          </a:p>
          <a:p>
            <a:r>
              <a:rPr lang="en-GB" sz="1200" dirty="0">
                <a:latin typeface="APL385 Unicode" panose="020B0709000202000203" pitchFamily="49" charset="0"/>
              </a:rPr>
              <a:t>⎕XF(\w+)\b%⎕F\1</a:t>
            </a:r>
          </a:p>
          <a:p>
            <a:r>
              <a:rPr lang="en-GB" sz="1200" dirty="0">
                <a:latin typeface="APL385 Unicode" panose="020B0709000202000203" pitchFamily="49" charset="0"/>
              </a:rPr>
              <a:t>⎕XFTIE\b%⎕FTIE</a:t>
            </a:r>
          </a:p>
          <a:p>
            <a:r>
              <a:rPr lang="en-GB" sz="1200" dirty="0">
                <a:latin typeface="APL385 Unicode" panose="020B0709000202000203" pitchFamily="49" charset="0"/>
              </a:rPr>
              <a:t>⎕XLIB\b%#.A2K.∆XLIB</a:t>
            </a:r>
          </a:p>
          <a:p>
            <a:r>
              <a:rPr lang="en-GB" sz="1200" dirty="0">
                <a:latin typeface="APL385 Unicode" panose="020B0709000202000203" pitchFamily="49" charset="0"/>
              </a:rPr>
              <a:t>⎕XN(\w+)\b%⎕N\1</a:t>
            </a:r>
          </a:p>
        </p:txBody>
      </p:sp>
    </p:spTree>
    <p:extLst>
      <p:ext uri="{BB962C8B-B14F-4D97-AF65-F5344CB8AC3E}">
        <p14:creationId xmlns:p14="http://schemas.microsoft.com/office/powerpoint/2010/main" val="3719423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33A43-EA06-852B-C8E9-7C8F0B397A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A4AA9-B549-7DEB-6FA6-9A91D379C680}"/>
              </a:ext>
            </a:extLst>
          </p:cNvPr>
          <p:cNvSpPr>
            <a:spLocks noGrp="1"/>
          </p:cNvSpPr>
          <p:nvPr>
            <p:ph idx="1"/>
          </p:nvPr>
        </p:nvSpPr>
        <p:spPr>
          <a:xfrm>
            <a:off x="323527" y="1264925"/>
            <a:ext cx="8715698" cy="3242040"/>
          </a:xfrm>
        </p:spPr>
        <p:txBody>
          <a:bodyPr/>
          <a:lstStyle/>
          <a:p>
            <a:pPr marL="0" indent="0">
              <a:lnSpc>
                <a:spcPct val="90000"/>
              </a:lnSpc>
              <a:spcAft>
                <a:spcPts val="0"/>
              </a:spcAft>
              <a:buNone/>
            </a:pPr>
            <a:endParaRPr lang="en-GB" sz="2400" dirty="0">
              <a:solidFill>
                <a:srgbClr val="FF0000"/>
              </a:solidFill>
              <a:latin typeface="APL385 Unicode" panose="020B0709000202000203" pitchFamily="49" charset="0"/>
            </a:endParaRPr>
          </a:p>
          <a:p>
            <a:pPr marL="0" indent="0">
              <a:lnSpc>
                <a:spcPct val="90000"/>
              </a:lnSpc>
              <a:spcAft>
                <a:spcPts val="0"/>
              </a:spcAft>
              <a:buNone/>
            </a:pPr>
            <a:r>
              <a:rPr lang="en-GB" dirty="0">
                <a:solidFill>
                  <a:srgbClr val="000000"/>
                </a:solidFill>
                <a:latin typeface="APL385 Unicode" panose="020B0709000202000203" pitchFamily="49" charset="0"/>
              </a:rPr>
              <a:t>        ┌</a:t>
            </a:r>
            <a:r>
              <a:rPr lang="en-GB" sz="2400" dirty="0">
                <a:solidFill>
                  <a:schemeClr val="bg1"/>
                </a:solidFill>
                <a:highlight>
                  <a:srgbClr val="000000"/>
                </a:highlight>
                <a:latin typeface="APL385 Unicode" panose="020B0709000202000203" pitchFamily="49" charset="0"/>
              </a:rPr>
              <a:t>(</a:t>
            </a:r>
            <a:r>
              <a:rPr lang="en-GB" u="dotted" dirty="0">
                <a:solidFill>
                  <a:schemeClr val="bg1"/>
                </a:solidFill>
                <a:highlight>
                  <a:srgbClr val="000000"/>
                </a:highlight>
                <a:uFill>
                  <a:solidFill>
                    <a:srgbClr val="FF6600"/>
                  </a:solidFill>
                </a:uFill>
                <a:latin typeface="APL385 Unicode" panose="020B0709000202000203" pitchFamily="49" charset="0"/>
              </a:rPr>
              <a:t>?&lt;![\w∆⍙]</a:t>
            </a:r>
            <a:r>
              <a:rPr lang="en-GB" sz="2400" dirty="0">
                <a:solidFill>
                  <a:schemeClr val="bg1"/>
                </a:solidFill>
                <a:highlight>
                  <a:srgbClr val="000000"/>
                </a:highlight>
                <a:latin typeface="APL385 Unicode" panose="020B0709000202000203" pitchFamily="49" charset="0"/>
              </a:rPr>
              <a:t>):</a:t>
            </a:r>
            <a:r>
              <a:rPr lang="en-GB" sz="2400" dirty="0" err="1">
                <a:solidFill>
                  <a:schemeClr val="bg1"/>
                </a:solidFill>
                <a:highlight>
                  <a:srgbClr val="000000"/>
                </a:highlight>
                <a:latin typeface="APL385 Unicode" panose="020B0709000202000203" pitchFamily="49" charset="0"/>
              </a:rPr>
              <a:t>returnif</a:t>
            </a:r>
            <a:r>
              <a:rPr lang="en-GB" sz="2400" dirty="0">
                <a:latin typeface="APL385 Unicode" panose="020B0709000202000203" pitchFamily="49" charset="0"/>
              </a:rPr>
              <a:t>%</a:t>
            </a:r>
            <a:r>
              <a:rPr lang="en-GB" sz="2400" dirty="0">
                <a:solidFill>
                  <a:schemeClr val="bg1"/>
                </a:solidFill>
                <a:highlight>
                  <a:srgbClr val="000000"/>
                </a:highlight>
                <a:latin typeface="APL385 Unicode" panose="020B0709000202000203" pitchFamily="49" charset="0"/>
              </a:rPr>
              <a:t>→0/⍨</a:t>
            </a:r>
            <a:r>
              <a:rPr lang="en-GB" sz="2400" dirty="0">
                <a:solidFill>
                  <a:srgbClr val="000000"/>
                </a:solidFill>
                <a:latin typeface="APL385 Unicode" panose="020B0709000202000203" pitchFamily="49" charset="0"/>
              </a:rPr>
              <a:t>┐</a:t>
            </a:r>
          </a:p>
          <a:p>
            <a:pPr marL="0" indent="0">
              <a:lnSpc>
                <a:spcPct val="90000"/>
              </a:lnSpc>
              <a:spcAft>
                <a:spcPts val="0"/>
              </a:spcAft>
              <a:buNone/>
            </a:pPr>
            <a:r>
              <a:rPr lang="en-GB" dirty="0">
                <a:solidFill>
                  <a:srgbClr val="000000"/>
                </a:solidFill>
                <a:latin typeface="APL385 Unicode" panose="020B0709000202000203" pitchFamily="49" charset="0"/>
              </a:rPr>
              <a:t>        │ </a:t>
            </a:r>
            <a:r>
              <a:rPr lang="en-GB" dirty="0">
                <a:solidFill>
                  <a:srgbClr val="FF6600"/>
                </a:solidFill>
                <a:latin typeface="APL385 Unicode" panose="020B0709000202000203" pitchFamily="49" charset="0"/>
              </a:rPr>
              <a:t>│</a:t>
            </a:r>
            <a:r>
              <a:rPr lang="en-GB" dirty="0">
                <a:solidFill>
                  <a:srgbClr val="000000"/>
                </a:solidFill>
                <a:latin typeface="APL385 Unicode" panose="020B0709000202000203" pitchFamily="49" charset="0"/>
              </a:rPr>
              <a:t>                       │</a:t>
            </a:r>
          </a:p>
          <a:p>
            <a:pPr marL="0" indent="0">
              <a:lnSpc>
                <a:spcPct val="90000"/>
              </a:lnSpc>
              <a:spcAft>
                <a:spcPts val="0"/>
              </a:spcAft>
              <a:buNone/>
            </a:pPr>
            <a:r>
              <a:rPr lang="en-GB" dirty="0">
                <a:solidFill>
                  <a:srgbClr val="000000"/>
                </a:solidFill>
                <a:latin typeface="APL385 Unicode" panose="020B0709000202000203" pitchFamily="49" charset="0"/>
              </a:rPr>
              <a:t>        │</a:t>
            </a:r>
            <a:r>
              <a:rPr lang="en-GB" dirty="0">
                <a:solidFill>
                  <a:srgbClr val="FF6600"/>
                </a:solidFill>
                <a:latin typeface="APL385 Unicode" panose="020B0709000202000203" pitchFamily="49" charset="0"/>
              </a:rPr>
              <a:t> └</a:t>
            </a:r>
            <a:r>
              <a:rPr lang="en-GB" dirty="0">
                <a:solidFill>
                  <a:srgbClr val="5A6D8F"/>
                </a:solidFill>
                <a:latin typeface="APL385 Unicode" panose="020B0709000202000203" pitchFamily="49" charset="0"/>
              </a:rPr>
              <a:t>no preceding word      </a:t>
            </a:r>
            <a:r>
              <a:rPr lang="en-GB" dirty="0">
                <a:solidFill>
                  <a:srgbClr val="000000"/>
                </a:solidFill>
                <a:latin typeface="APL385 Unicode" panose="020B0709000202000203" pitchFamily="49" charset="0"/>
              </a:rPr>
              <a:t>│</a:t>
            </a:r>
            <a:endParaRPr lang="en-GB" dirty="0">
              <a:solidFill>
                <a:srgbClr val="FF6600"/>
              </a:solidFill>
              <a:latin typeface="APL385 Unicode" panose="020B0709000202000203" pitchFamily="49" charset="0"/>
            </a:endParaRPr>
          </a:p>
          <a:p>
            <a:pPr marL="0" indent="0">
              <a:lnSpc>
                <a:spcPct val="90000"/>
              </a:lnSpc>
              <a:spcAft>
                <a:spcPts val="0"/>
              </a:spcAft>
              <a:buNone/>
            </a:pPr>
            <a:r>
              <a:rPr lang="en-GB" dirty="0">
                <a:solidFill>
                  <a:srgbClr val="000000"/>
                </a:solidFill>
                <a:latin typeface="APL385 Unicode" panose="020B0709000202000203" pitchFamily="49" charset="0"/>
              </a:rPr>
              <a:t>        │                         │</a:t>
            </a:r>
          </a:p>
          <a:p>
            <a:pPr marL="0" indent="0">
              <a:lnSpc>
                <a:spcPct val="90000"/>
              </a:lnSpc>
              <a:spcAft>
                <a:spcPts val="0"/>
              </a:spcAft>
              <a:buNone/>
            </a:pPr>
            <a:r>
              <a:rPr lang="en-GB" dirty="0">
                <a:solidFill>
                  <a:srgbClr val="000000"/>
                </a:solidFill>
                <a:latin typeface="APL385 Unicode" panose="020B0709000202000203" pitchFamily="49" charset="0"/>
              </a:rPr>
              <a:t>        └─────┐               ┌───┘</a:t>
            </a:r>
            <a:endParaRPr lang="en-GB" dirty="0">
              <a:latin typeface="APL385 Unicode" panose="020B0709000202000203" pitchFamily="49" charset="0"/>
            </a:endParaRPr>
          </a:p>
          <a:p>
            <a:pPr marL="0" indent="0">
              <a:lnSpc>
                <a:spcPct val="90000"/>
              </a:lnSpc>
              <a:spcAft>
                <a:spcPts val="0"/>
              </a:spcAft>
              <a:buNone/>
            </a:pPr>
            <a:r>
              <a:rPr lang="en-GB" dirty="0">
                <a:latin typeface="APL385 Unicode" panose="020B0709000202000203" pitchFamily="49" charset="0"/>
              </a:rPr>
              <a:t>    T←('</a:t>
            </a:r>
            <a:r>
              <a:rPr lang="en-GB" u="dotted" dirty="0">
                <a:solidFill>
                  <a:schemeClr val="bg1"/>
                </a:solidFill>
                <a:highlight>
                  <a:srgbClr val="000000"/>
                </a:highlight>
                <a:uFill>
                  <a:solidFill>
                    <a:srgbClr val="FF6600"/>
                  </a:solidFill>
                </a:uFill>
                <a:latin typeface="APL385 Unicode" panose="020B0709000202000203" pitchFamily="49" charset="0"/>
              </a:rPr>
              <a:t>⍝.*</a:t>
            </a:r>
            <a:r>
              <a:rPr lang="en-GB" dirty="0">
                <a:latin typeface="APL385 Unicode" panose="020B0709000202000203" pitchFamily="49" charset="0"/>
              </a:rPr>
              <a:t>' '</a:t>
            </a:r>
            <a:r>
              <a:rPr lang="en-GB" dirty="0">
                <a:solidFill>
                  <a:schemeClr val="bg1"/>
                </a:solidFill>
                <a:highlight>
                  <a:srgbClr val="000000"/>
                </a:highlight>
                <a:latin typeface="APL385 Unicode" panose="020B0709000202000203" pitchFamily="49" charset="0"/>
              </a:rPr>
              <a:t>(?</a:t>
            </a:r>
            <a:r>
              <a:rPr lang="en-GB" dirty="0">
                <a:solidFill>
                  <a:schemeClr val="tx1"/>
                </a:solidFill>
                <a:highlight>
                  <a:srgbClr val="000000"/>
                </a:highlight>
                <a:latin typeface="APL385 Unicode" panose="020B0709000202000203" pitchFamily="49" charset="0"/>
              </a:rPr>
              <a:t>…</a:t>
            </a:r>
            <a:r>
              <a:rPr lang="en-GB" dirty="0" err="1">
                <a:solidFill>
                  <a:schemeClr val="bg1"/>
                </a:solidFill>
                <a:highlight>
                  <a:srgbClr val="000000"/>
                </a:highlight>
                <a:latin typeface="APL385 Unicode" panose="020B0709000202000203" pitchFamily="49" charset="0"/>
              </a:rPr>
              <a:t>if</a:t>
            </a:r>
            <a:r>
              <a:rPr lang="en-GB" dirty="0" err="1">
                <a:latin typeface="APL385 Unicode" panose="020B0709000202000203" pitchFamily="49" charset="0"/>
              </a:rPr>
              <a:t>'⎕R</a:t>
            </a:r>
            <a:r>
              <a:rPr lang="en-GB" dirty="0">
                <a:latin typeface="APL385 Unicode" panose="020B0709000202000203" pitchFamily="49" charset="0"/>
              </a:rPr>
              <a:t>'</a:t>
            </a:r>
            <a:r>
              <a:rPr lang="en-GB" u="dotted" dirty="0">
                <a:solidFill>
                  <a:schemeClr val="bg1"/>
                </a:solidFill>
                <a:highlight>
                  <a:srgbClr val="000000"/>
                </a:highlight>
                <a:uFill>
                  <a:solidFill>
                    <a:srgbClr val="00B0F0"/>
                  </a:solidFill>
                </a:uFill>
                <a:latin typeface="APL385 Unicode" panose="020B0709000202000203" pitchFamily="49" charset="0"/>
              </a:rPr>
              <a:t>&amp;</a:t>
            </a:r>
            <a:r>
              <a:rPr lang="en-GB" dirty="0">
                <a:latin typeface="APL385 Unicode" panose="020B0709000202000203" pitchFamily="49" charset="0"/>
              </a:rPr>
              <a:t>' '</a:t>
            </a:r>
            <a:r>
              <a:rPr lang="en-GB" dirty="0">
                <a:solidFill>
                  <a:schemeClr val="bg1"/>
                </a:solidFill>
                <a:highlight>
                  <a:srgbClr val="000000"/>
                </a:highlight>
                <a:latin typeface="APL385 Unicode" panose="020B0709000202000203" pitchFamily="49" charset="0"/>
              </a:rPr>
              <a:t>→0/⍨</a:t>
            </a:r>
            <a:r>
              <a:rPr lang="en-GB" dirty="0">
                <a:latin typeface="APL385 Unicode" panose="020B0709000202000203" pitchFamily="49" charset="0"/>
              </a:rPr>
              <a:t>'⍠</a:t>
            </a:r>
            <a:r>
              <a:rPr lang="en-GB" u="dotted" dirty="0">
                <a:uFill>
                  <a:solidFill>
                    <a:schemeClr val="tx2"/>
                  </a:solidFill>
                </a:uFill>
                <a:latin typeface="APL385 Unicode" panose="020B0709000202000203" pitchFamily="49" charset="0"/>
              </a:rPr>
              <a:t>1</a:t>
            </a:r>
            <a:r>
              <a:rPr lang="en-GB" dirty="0">
                <a:latin typeface="APL385 Unicode" panose="020B0709000202000203" pitchFamily="49" charset="0"/>
              </a:rPr>
              <a:t>⍠</a:t>
            </a:r>
            <a:r>
              <a:rPr lang="en-GB" u="dotted" dirty="0">
                <a:uFill>
                  <a:solidFill>
                    <a:schemeClr val="tx2"/>
                  </a:solidFill>
                </a:uFill>
                <a:latin typeface="APL385 Unicode" panose="020B0709000202000203" pitchFamily="49" charset="0"/>
              </a:rPr>
              <a:t>'UCP'1</a:t>
            </a:r>
            <a:r>
              <a:rPr lang="en-GB" dirty="0">
                <a:latin typeface="APL385 Unicode" panose="020B0709000202000203" pitchFamily="49" charset="0"/>
              </a:rPr>
              <a:t>)T</a:t>
            </a:r>
          </a:p>
          <a:p>
            <a:pPr marL="0" indent="0">
              <a:lnSpc>
                <a:spcPct val="90000"/>
              </a:lnSpc>
              <a:spcAft>
                <a:spcPts val="0"/>
              </a:spcAft>
              <a:buNone/>
            </a:pPr>
            <a:r>
              <a:rPr lang="en-GB" dirty="0">
                <a:latin typeface="APL385 Unicode" panose="020B0709000202000203" pitchFamily="49" charset="0"/>
              </a:rPr>
              <a:t>          </a:t>
            </a:r>
            <a:r>
              <a:rPr lang="en-GB" dirty="0">
                <a:solidFill>
                  <a:srgbClr val="FF6600"/>
                </a:solidFill>
                <a:latin typeface="APL385 Unicode" panose="020B0709000202000203" pitchFamily="49" charset="0"/>
              </a:rPr>
              <a:t>│  </a:t>
            </a:r>
            <a:r>
              <a:rPr lang="en-GB" dirty="0">
                <a:latin typeface="APL385 Unicode" panose="020B0709000202000203" pitchFamily="49" charset="0"/>
              </a:rPr>
              <a:t>          </a:t>
            </a:r>
            <a:r>
              <a:rPr lang="en-GB" dirty="0">
                <a:solidFill>
                  <a:srgbClr val="00B0F0"/>
                </a:solidFill>
                <a:latin typeface="APL385 Unicode" panose="020B0709000202000203" pitchFamily="49" charset="0"/>
              </a:rPr>
              <a:t>│         </a:t>
            </a:r>
            <a:r>
              <a:rPr lang="en-GB" dirty="0">
                <a:solidFill>
                  <a:schemeClr val="tx2"/>
                </a:solidFill>
                <a:latin typeface="APL385 Unicode" panose="020B0709000202000203" pitchFamily="49" charset="0"/>
              </a:rPr>
              <a:t>│ │</a:t>
            </a:r>
            <a:endParaRPr lang="en-GB" dirty="0">
              <a:solidFill>
                <a:srgbClr val="00B0F0"/>
              </a:solidFill>
              <a:latin typeface="APL385 Unicode" panose="020B0709000202000203" pitchFamily="49" charset="0"/>
            </a:endParaRPr>
          </a:p>
          <a:p>
            <a:pPr marL="0" indent="0">
              <a:lnSpc>
                <a:spcPct val="90000"/>
              </a:lnSpc>
              <a:spcAft>
                <a:spcPts val="0"/>
              </a:spcAft>
              <a:buNone/>
            </a:pPr>
            <a:r>
              <a:rPr lang="en-GB" dirty="0">
                <a:latin typeface="APL385 Unicode" panose="020B0709000202000203" pitchFamily="49" charset="0"/>
              </a:rPr>
              <a:t>          </a:t>
            </a:r>
            <a:r>
              <a:rPr lang="en-GB" dirty="0">
                <a:solidFill>
                  <a:srgbClr val="FF6600"/>
                </a:solidFill>
                <a:latin typeface="APL385 Unicode" panose="020B0709000202000203" pitchFamily="49" charset="0"/>
              </a:rPr>
              <a:t>└</a:t>
            </a:r>
            <a:r>
              <a:rPr lang="en-GB" dirty="0">
                <a:solidFill>
                  <a:srgbClr val="5A6D8F"/>
                </a:solidFill>
                <a:latin typeface="APL385 Unicode" panose="020B0709000202000203" pitchFamily="49" charset="0"/>
              </a:rPr>
              <a:t>keep comment</a:t>
            </a:r>
            <a:r>
              <a:rPr lang="en-GB" dirty="0">
                <a:solidFill>
                  <a:srgbClr val="00B0F0"/>
                </a:solidFill>
                <a:latin typeface="APL385 Unicode" panose="020B0709000202000203" pitchFamily="49" charset="0"/>
              </a:rPr>
              <a:t>┘</a:t>
            </a:r>
            <a:r>
              <a:rPr lang="en-GB" dirty="0">
                <a:solidFill>
                  <a:schemeClr val="tx2"/>
                </a:solidFill>
                <a:latin typeface="APL385 Unicode" panose="020B0709000202000203" pitchFamily="49" charset="0"/>
              </a:rPr>
              <a:t> caseless┘ └Unicode</a:t>
            </a:r>
            <a:endParaRPr lang="en-GB" dirty="0">
              <a:solidFill>
                <a:srgbClr val="00B0F0"/>
              </a:solidFill>
              <a:latin typeface="APL385 Unicode" panose="020B0709000202000203" pitchFamily="49" charset="0"/>
            </a:endParaRPr>
          </a:p>
        </p:txBody>
      </p:sp>
      <p:sp>
        <p:nvSpPr>
          <p:cNvPr id="4" name="Title 3">
            <a:extLst>
              <a:ext uri="{FF2B5EF4-FFF2-40B4-BE49-F238E27FC236}">
                <a16:creationId xmlns:a16="http://schemas.microsoft.com/office/drawing/2014/main" id="{05B90961-3F9D-A988-C25E-167378246BC3}"/>
              </a:ext>
            </a:extLst>
          </p:cNvPr>
          <p:cNvSpPr>
            <a:spLocks noGrp="1"/>
          </p:cNvSpPr>
          <p:nvPr>
            <p:ph type="title"/>
          </p:nvPr>
        </p:nvSpPr>
        <p:spPr/>
        <p:txBody>
          <a:bodyPr/>
          <a:lstStyle/>
          <a:p>
            <a:r>
              <a:rPr lang="en-GB" dirty="0"/>
              <a:t>How we do it</a:t>
            </a:r>
          </a:p>
        </p:txBody>
      </p:sp>
      <p:sp>
        <p:nvSpPr>
          <p:cNvPr id="5" name="Media Placeholder 4">
            <a:extLst>
              <a:ext uri="{FF2B5EF4-FFF2-40B4-BE49-F238E27FC236}">
                <a16:creationId xmlns:a16="http://schemas.microsoft.com/office/drawing/2014/main" id="{F29CF59E-2C78-261D-1B22-7A9C8B688A59}"/>
              </a:ext>
            </a:extLst>
          </p:cNvPr>
          <p:cNvSpPr>
            <a:spLocks noGrp="1"/>
          </p:cNvSpPr>
          <p:nvPr>
            <p:ph type="media" sz="quarter" idx="11"/>
          </p:nvPr>
        </p:nvSpPr>
        <p:spPr/>
        <p:txBody>
          <a:bodyPr/>
          <a:lstStyle/>
          <a:p>
            <a:endParaRPr lang="en-GB"/>
          </a:p>
        </p:txBody>
      </p:sp>
    </p:spTree>
    <p:extLst>
      <p:ext uri="{BB962C8B-B14F-4D97-AF65-F5344CB8AC3E}">
        <p14:creationId xmlns:p14="http://schemas.microsoft.com/office/powerpoint/2010/main" val="273354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F00AE-80E4-C4C4-0602-9362FC19E43E}"/>
              </a:ext>
            </a:extLst>
          </p:cNvPr>
          <p:cNvSpPr>
            <a:spLocks noGrp="1"/>
          </p:cNvSpPr>
          <p:nvPr>
            <p:ph idx="1"/>
          </p:nvPr>
        </p:nvSpPr>
        <p:spPr>
          <a:xfrm>
            <a:off x="323527" y="1264925"/>
            <a:ext cx="8715698" cy="3242040"/>
          </a:xfrm>
        </p:spPr>
        <p:txBody>
          <a:bodyPr/>
          <a:lstStyle/>
          <a:p>
            <a:pPr marL="0" indent="0">
              <a:lnSpc>
                <a:spcPct val="90000"/>
              </a:lnSpc>
              <a:spcAft>
                <a:spcPts val="0"/>
              </a:spcAft>
              <a:buNone/>
            </a:pPr>
            <a:endParaRPr lang="en-GB" sz="2400" dirty="0">
              <a:solidFill>
                <a:srgbClr val="FF0000"/>
              </a:solidFill>
              <a:latin typeface="APL385 Unicode" panose="020B0709000202000203" pitchFamily="49" charset="0"/>
            </a:endParaRPr>
          </a:p>
          <a:p>
            <a:pPr marL="0" indent="0">
              <a:lnSpc>
                <a:spcPct val="90000"/>
              </a:lnSpc>
              <a:spcAft>
                <a:spcPts val="0"/>
              </a:spcAft>
              <a:buNone/>
            </a:pPr>
            <a:r>
              <a:rPr lang="en-GB" dirty="0">
                <a:solidFill>
                  <a:srgbClr val="000000"/>
                </a:solidFill>
                <a:latin typeface="APL385 Unicode" panose="020B0709000202000203" pitchFamily="49" charset="0"/>
              </a:rPr>
              <a:t>┌</a:t>
            </a:r>
            <a:r>
              <a:rPr lang="en-GB" sz="2400" dirty="0">
                <a:solidFill>
                  <a:schemeClr val="bg1"/>
                </a:solidFill>
                <a:highlight>
                  <a:srgbClr val="000000"/>
                </a:highlight>
                <a:latin typeface="APL385 Unicode" panose="020B0709000202000203" pitchFamily="49" charset="0"/>
              </a:rPr>
              <a:t>(</a:t>
            </a:r>
            <a:r>
              <a:rPr lang="en-GB" u="dotted" dirty="0">
                <a:solidFill>
                  <a:schemeClr val="bg1"/>
                </a:solidFill>
                <a:highlight>
                  <a:srgbClr val="000000"/>
                </a:highlight>
                <a:uFill>
                  <a:solidFill>
                    <a:srgbClr val="FF6600"/>
                  </a:solidFill>
                </a:uFill>
                <a:latin typeface="APL385 Unicode" panose="020B0709000202000203" pitchFamily="49" charset="0"/>
              </a:rPr>
              <a:t>?&lt;!⎕</a:t>
            </a:r>
            <a:r>
              <a:rPr lang="en-GB" sz="2400" dirty="0">
                <a:solidFill>
                  <a:schemeClr val="bg1"/>
                </a:solidFill>
                <a:highlight>
                  <a:srgbClr val="000000"/>
                </a:highlight>
                <a:latin typeface="APL385 Unicode" panose="020B0709000202000203" pitchFamily="49" charset="0"/>
              </a:rPr>
              <a:t>)</a:t>
            </a:r>
            <a:r>
              <a:rPr lang="en-GB" dirty="0">
                <a:solidFill>
                  <a:schemeClr val="bg1"/>
                </a:solidFill>
                <a:highlight>
                  <a:srgbClr val="000000"/>
                </a:highlight>
                <a:uFill>
                  <a:solidFill>
                    <a:srgbClr val="FF6600"/>
                  </a:solidFill>
                </a:uFill>
                <a:latin typeface="APL385 Unicode" panose="020B0709000202000203" pitchFamily="49" charset="0"/>
              </a:rPr>
              <a:t>\b</a:t>
            </a:r>
            <a:r>
              <a:rPr lang="en-GB" sz="2400" dirty="0">
                <a:solidFill>
                  <a:schemeClr val="bg1"/>
                </a:solidFill>
                <a:highlight>
                  <a:srgbClr val="000000"/>
                </a:highlight>
                <a:uFill>
                  <a:solidFill>
                    <a:srgbClr val="FF6600"/>
                  </a:solidFill>
                </a:uFill>
                <a:latin typeface="APL385 Unicode" panose="020B0709000202000203" pitchFamily="49" charset="0"/>
              </a:rPr>
              <a:t>(</a:t>
            </a:r>
            <a:r>
              <a:rPr lang="en-GB" u="dotted" dirty="0">
                <a:solidFill>
                  <a:schemeClr val="bg1"/>
                </a:solidFill>
                <a:highlight>
                  <a:srgbClr val="000000"/>
                </a:highlight>
                <a:uFill>
                  <a:solidFill>
                    <a:srgbClr val="FF6600"/>
                  </a:solidFill>
                </a:uFill>
                <a:latin typeface="APL385 Unicode" panose="020B0709000202000203" pitchFamily="49" charset="0"/>
              </a:rPr>
              <a:t>[A-Za-z∆⍙][\w∆⍙_]*</a:t>
            </a:r>
            <a:r>
              <a:rPr lang="en-GB" sz="2400" dirty="0">
                <a:solidFill>
                  <a:schemeClr val="bg1"/>
                </a:solidFill>
                <a:highlight>
                  <a:srgbClr val="000000"/>
                </a:highlight>
                <a:latin typeface="APL385 Unicode" panose="020B0709000202000203" pitchFamily="49" charset="0"/>
              </a:rPr>
              <a:t>)</a:t>
            </a:r>
            <a:r>
              <a:rPr lang="en-GB" dirty="0">
                <a:solidFill>
                  <a:schemeClr val="bg1"/>
                </a:solidFill>
                <a:highlight>
                  <a:srgbClr val="000000"/>
                </a:highlight>
                <a:uFill>
                  <a:solidFill>
                    <a:srgbClr val="FF6600"/>
                  </a:solidFill>
                </a:uFill>
                <a:latin typeface="APL385 Unicode" panose="020B0709000202000203" pitchFamily="49" charset="0"/>
              </a:rPr>
              <a:t>\s*</a:t>
            </a:r>
            <a:r>
              <a:rPr lang="en-GB" sz="2400" dirty="0">
                <a:solidFill>
                  <a:schemeClr val="bg1"/>
                </a:solidFill>
                <a:highlight>
                  <a:srgbClr val="000000"/>
                </a:highlight>
                <a:latin typeface="APL385 Unicode" panose="020B0709000202000203" pitchFamily="49" charset="0"/>
              </a:rPr>
              <a:t>¨</a:t>
            </a:r>
            <a:r>
              <a:rPr lang="en-GB" dirty="0">
                <a:solidFill>
                  <a:schemeClr val="bg1"/>
                </a:solidFill>
                <a:highlight>
                  <a:srgbClr val="000000"/>
                </a:highlight>
                <a:uFill>
                  <a:solidFill>
                    <a:srgbClr val="FF6600"/>
                  </a:solidFill>
                </a:uFill>
                <a:latin typeface="APL385 Unicode" panose="020B0709000202000203" pitchFamily="49" charset="0"/>
              </a:rPr>
              <a:t>\s*</a:t>
            </a:r>
            <a:r>
              <a:rPr lang="en-GB" sz="2400" dirty="0">
                <a:latin typeface="APL385 Unicode" panose="020B0709000202000203" pitchFamily="49" charset="0"/>
              </a:rPr>
              <a:t>%</a:t>
            </a:r>
            <a:r>
              <a:rPr lang="en-GB" sz="2400" u="dotted" dirty="0">
                <a:solidFill>
                  <a:schemeClr val="bg1"/>
                </a:solidFill>
                <a:highlight>
                  <a:srgbClr val="000000"/>
                </a:highlight>
                <a:uFill>
                  <a:solidFill>
                    <a:srgbClr val="00B0F0"/>
                  </a:solidFill>
                </a:uFill>
                <a:latin typeface="APL385 Unicode" panose="020B0709000202000203" pitchFamily="49" charset="0"/>
              </a:rPr>
              <a:t>\1</a:t>
            </a:r>
            <a:r>
              <a:rPr lang="en-GB" sz="2400" dirty="0">
                <a:solidFill>
                  <a:schemeClr val="bg1"/>
                </a:solidFill>
                <a:highlight>
                  <a:srgbClr val="000000"/>
                </a:highlight>
                <a:latin typeface="APL385 Unicode" panose="020B0709000202000203" pitchFamily="49" charset="0"/>
              </a:rPr>
              <a:t> Each </a:t>
            </a:r>
            <a:r>
              <a:rPr lang="en-GB" sz="2400" dirty="0">
                <a:solidFill>
                  <a:srgbClr val="000000"/>
                </a:solidFill>
                <a:latin typeface="APL385 Unicode" panose="020B0709000202000203" pitchFamily="49" charset="0"/>
              </a:rPr>
              <a:t>┐</a:t>
            </a:r>
          </a:p>
          <a:p>
            <a:pPr marL="0" indent="0">
              <a:lnSpc>
                <a:spcPct val="90000"/>
              </a:lnSpc>
              <a:spcAft>
                <a:spcPts val="0"/>
              </a:spcAft>
              <a:buNone/>
            </a:pPr>
            <a:r>
              <a:rPr lang="en-GB" dirty="0">
                <a:solidFill>
                  <a:srgbClr val="000000"/>
                </a:solidFill>
                <a:latin typeface="APL385 Unicode" panose="020B0709000202000203" pitchFamily="49" charset="0"/>
              </a:rPr>
              <a:t>│ </a:t>
            </a:r>
            <a:r>
              <a:rPr lang="en-GB" dirty="0">
                <a:solidFill>
                  <a:srgbClr val="FF6600"/>
                </a:solidFill>
                <a:latin typeface="APL385 Unicode" panose="020B0709000202000203" pitchFamily="49" charset="0"/>
              </a:rPr>
              <a:t>  │                 </a:t>
            </a:r>
            <a:r>
              <a:rPr lang="en-GB" dirty="0">
                <a:solidFill>
                  <a:srgbClr val="5A6D8F"/>
                </a:solidFill>
                <a:latin typeface="APL385 Unicode" panose="020B0709000202000203" pitchFamily="49" charset="0"/>
              </a:rPr>
              <a:t> </a:t>
            </a:r>
            <a:r>
              <a:rPr lang="en-GB" dirty="0">
                <a:solidFill>
                  <a:srgbClr val="FF6600"/>
                </a:solidFill>
                <a:latin typeface="APL385 Unicode" panose="020B0709000202000203" pitchFamily="49" charset="0"/>
              </a:rPr>
              <a:t>│</a:t>
            </a:r>
            <a:r>
              <a:rPr lang="en-GB" dirty="0">
                <a:solidFill>
                  <a:srgbClr val="5A6D8F"/>
                </a:solidFill>
                <a:latin typeface="APL385 Unicode" panose="020B0709000202000203" pitchFamily="49" charset="0"/>
              </a:rPr>
              <a:t>     </a:t>
            </a:r>
            <a:r>
              <a:rPr lang="en-GB" dirty="0">
                <a:solidFill>
                  <a:srgbClr val="FF6600"/>
                </a:solidFill>
                <a:latin typeface="APL385 Unicode" panose="020B0709000202000203" pitchFamily="49" charset="0"/>
              </a:rPr>
              <a:t>        </a:t>
            </a:r>
            <a:r>
              <a:rPr lang="en-GB" dirty="0">
                <a:solidFill>
                  <a:srgbClr val="00B0F0"/>
                </a:solidFill>
                <a:latin typeface="APL385 Unicode" panose="020B0709000202000203" pitchFamily="49" charset="0"/>
              </a:rPr>
              <a:t>│</a:t>
            </a:r>
            <a:r>
              <a:rPr lang="en-GB" dirty="0">
                <a:solidFill>
                  <a:srgbClr val="FF6600"/>
                </a:solidFill>
                <a:latin typeface="APL385 Unicode" panose="020B0709000202000203" pitchFamily="49" charset="0"/>
              </a:rPr>
              <a:t>       </a:t>
            </a:r>
            <a:r>
              <a:rPr lang="en-GB" dirty="0">
                <a:solidFill>
                  <a:srgbClr val="000000"/>
                </a:solidFill>
                <a:latin typeface="APL385 Unicode" panose="020B0709000202000203" pitchFamily="49" charset="0"/>
              </a:rPr>
              <a:t>│</a:t>
            </a:r>
            <a:endParaRPr lang="en-GB" dirty="0">
              <a:solidFill>
                <a:srgbClr val="FF6600"/>
              </a:solidFill>
              <a:latin typeface="APL385 Unicode" panose="020B0709000202000203" pitchFamily="49" charset="0"/>
            </a:endParaRPr>
          </a:p>
          <a:p>
            <a:pPr marL="0" indent="0">
              <a:lnSpc>
                <a:spcPct val="90000"/>
              </a:lnSpc>
              <a:spcAft>
                <a:spcPts val="0"/>
              </a:spcAft>
              <a:buNone/>
            </a:pPr>
            <a:r>
              <a:rPr lang="en-GB" dirty="0">
                <a:solidFill>
                  <a:srgbClr val="000000"/>
                </a:solidFill>
                <a:latin typeface="APL385 Unicode" panose="020B0709000202000203" pitchFamily="49" charset="0"/>
              </a:rPr>
              <a:t>│   </a:t>
            </a:r>
            <a:r>
              <a:rPr lang="en-GB" dirty="0">
                <a:solidFill>
                  <a:srgbClr val="FF6600"/>
                </a:solidFill>
                <a:latin typeface="APL385 Unicode" panose="020B0709000202000203" pitchFamily="49" charset="0"/>
              </a:rPr>
              <a:t>└</a:t>
            </a:r>
            <a:r>
              <a:rPr lang="en-GB" dirty="0">
                <a:solidFill>
                  <a:srgbClr val="5A6D8F"/>
                </a:solidFill>
                <a:latin typeface="APL385 Unicode" panose="020B0709000202000203" pitchFamily="49" charset="0"/>
              </a:rPr>
              <a:t>no preceding quad </a:t>
            </a:r>
            <a:r>
              <a:rPr lang="en-GB" dirty="0">
                <a:solidFill>
                  <a:srgbClr val="FF6600"/>
                </a:solidFill>
                <a:latin typeface="APL385 Unicode" panose="020B0709000202000203" pitchFamily="49" charset="0"/>
              </a:rPr>
              <a:t>└─────</a:t>
            </a:r>
            <a:r>
              <a:rPr lang="en-GB" dirty="0">
                <a:solidFill>
                  <a:srgbClr val="5A6D8F"/>
                </a:solidFill>
                <a:latin typeface="APL385 Unicode" panose="020B0709000202000203" pitchFamily="49" charset="0"/>
              </a:rPr>
              <a:t>name</a:t>
            </a:r>
            <a:r>
              <a:rPr lang="en-GB" dirty="0">
                <a:solidFill>
                  <a:srgbClr val="00B0F0"/>
                </a:solidFill>
                <a:latin typeface="APL385 Unicode" panose="020B0709000202000203" pitchFamily="49" charset="0"/>
              </a:rPr>
              <a:t>────┘       </a:t>
            </a:r>
            <a:r>
              <a:rPr lang="en-GB" dirty="0">
                <a:solidFill>
                  <a:srgbClr val="000000"/>
                </a:solidFill>
                <a:latin typeface="APL385 Unicode" panose="020B0709000202000203" pitchFamily="49" charset="0"/>
              </a:rPr>
              <a:t>│</a:t>
            </a:r>
            <a:endParaRPr lang="en-GB" dirty="0">
              <a:solidFill>
                <a:srgbClr val="FF6600"/>
              </a:solidFill>
              <a:latin typeface="APL385 Unicode" panose="020B0709000202000203" pitchFamily="49" charset="0"/>
            </a:endParaRPr>
          </a:p>
          <a:p>
            <a:pPr marL="0" indent="0">
              <a:lnSpc>
                <a:spcPct val="90000"/>
              </a:lnSpc>
              <a:spcAft>
                <a:spcPts val="0"/>
              </a:spcAft>
              <a:buNone/>
            </a:pPr>
            <a:r>
              <a:rPr lang="en-GB" dirty="0">
                <a:solidFill>
                  <a:srgbClr val="000000"/>
                </a:solidFill>
                <a:latin typeface="APL385 Unicode" panose="020B0709000202000203" pitchFamily="49" charset="0"/>
              </a:rPr>
              <a:t>│ </a:t>
            </a:r>
            <a:r>
              <a:rPr lang="en-GB" dirty="0">
                <a:solidFill>
                  <a:srgbClr val="FF6600"/>
                </a:solidFill>
                <a:latin typeface="APL385 Unicode" panose="020B0709000202000203" pitchFamily="49" charset="0"/>
              </a:rPr>
              <a:t>                    </a:t>
            </a:r>
            <a:r>
              <a:rPr lang="en-GB" dirty="0">
                <a:solidFill>
                  <a:srgbClr val="5A6D8F"/>
                </a:solidFill>
                <a:latin typeface="APL385 Unicode" panose="020B0709000202000203" pitchFamily="49" charset="0"/>
              </a:rPr>
              <a:t>       </a:t>
            </a:r>
            <a:r>
              <a:rPr lang="en-GB" dirty="0">
                <a:solidFill>
                  <a:srgbClr val="FF6600"/>
                </a:solidFill>
                <a:latin typeface="APL385 Unicode" panose="020B0709000202000203" pitchFamily="49" charset="0"/>
              </a:rPr>
              <a:t>                </a:t>
            </a:r>
            <a:r>
              <a:rPr lang="en-GB" dirty="0">
                <a:solidFill>
                  <a:srgbClr val="000000"/>
                </a:solidFill>
                <a:latin typeface="APL385 Unicode" panose="020B0709000202000203" pitchFamily="49" charset="0"/>
              </a:rPr>
              <a:t>│</a:t>
            </a:r>
            <a:endParaRPr lang="en-GB" dirty="0">
              <a:solidFill>
                <a:srgbClr val="FF6600"/>
              </a:solidFill>
              <a:latin typeface="APL385 Unicode" panose="020B0709000202000203" pitchFamily="49" charset="0"/>
            </a:endParaRPr>
          </a:p>
          <a:p>
            <a:pPr marL="0" indent="0">
              <a:lnSpc>
                <a:spcPct val="90000"/>
              </a:lnSpc>
              <a:spcAft>
                <a:spcPts val="0"/>
              </a:spcAft>
              <a:buNone/>
            </a:pPr>
            <a:r>
              <a:rPr lang="en-GB" dirty="0">
                <a:solidFill>
                  <a:srgbClr val="000000"/>
                </a:solidFill>
                <a:latin typeface="APL385 Unicode" panose="020B0709000202000203" pitchFamily="49" charset="0"/>
              </a:rPr>
              <a:t>└──────────────┐            ┌────────────────┘</a:t>
            </a:r>
            <a:endParaRPr lang="en-GB" dirty="0">
              <a:latin typeface="APL385 Unicode" panose="020B0709000202000203" pitchFamily="49" charset="0"/>
            </a:endParaRPr>
          </a:p>
          <a:p>
            <a:pPr marL="0" indent="0">
              <a:lnSpc>
                <a:spcPct val="90000"/>
              </a:lnSpc>
              <a:spcAft>
                <a:spcPts val="0"/>
              </a:spcAft>
              <a:buNone/>
            </a:pPr>
            <a:r>
              <a:rPr lang="en-GB" dirty="0">
                <a:latin typeface="APL385 Unicode" panose="020B0709000202000203" pitchFamily="49" charset="0"/>
              </a:rPr>
              <a:t>     T←('</a:t>
            </a:r>
            <a:r>
              <a:rPr lang="en-GB" u="dotted" dirty="0">
                <a:solidFill>
                  <a:schemeClr val="bg1"/>
                </a:solidFill>
                <a:highlight>
                  <a:srgbClr val="000000"/>
                </a:highlight>
                <a:uFill>
                  <a:solidFill>
                    <a:srgbClr val="FF6600"/>
                  </a:solidFill>
                </a:uFill>
                <a:latin typeface="APL385 Unicode" panose="020B0709000202000203" pitchFamily="49" charset="0"/>
              </a:rPr>
              <a:t>⍝.*</a:t>
            </a:r>
            <a:r>
              <a:rPr lang="en-GB" dirty="0">
                <a:latin typeface="APL385 Unicode" panose="020B0709000202000203" pitchFamily="49" charset="0"/>
              </a:rPr>
              <a:t>' '</a:t>
            </a:r>
            <a:r>
              <a:rPr lang="en-GB" dirty="0">
                <a:solidFill>
                  <a:schemeClr val="bg1"/>
                </a:solidFill>
                <a:highlight>
                  <a:srgbClr val="000000"/>
                </a:highlight>
                <a:latin typeface="APL385 Unicode" panose="020B0709000202000203" pitchFamily="49" charset="0"/>
              </a:rPr>
              <a:t>(</a:t>
            </a:r>
            <a:r>
              <a:rPr lang="en-GB" dirty="0">
                <a:solidFill>
                  <a:schemeClr val="tx1"/>
                </a:solidFill>
                <a:highlight>
                  <a:srgbClr val="000000"/>
                </a:highlight>
                <a:latin typeface="APL385 Unicode" panose="020B0709000202000203" pitchFamily="49" charset="0"/>
              </a:rPr>
              <a:t>…</a:t>
            </a:r>
            <a:r>
              <a:rPr lang="en-GB" dirty="0">
                <a:solidFill>
                  <a:schemeClr val="bg1"/>
                </a:solidFill>
                <a:highlight>
                  <a:srgbClr val="000000"/>
                </a:highlight>
                <a:latin typeface="APL385 Unicode" panose="020B0709000202000203" pitchFamily="49" charset="0"/>
              </a:rPr>
              <a:t>*</a:t>
            </a:r>
            <a:r>
              <a:rPr lang="en-GB" dirty="0">
                <a:latin typeface="APL385 Unicode" panose="020B0709000202000203" pitchFamily="49" charset="0"/>
              </a:rPr>
              <a:t>'⎕R'</a:t>
            </a:r>
            <a:r>
              <a:rPr lang="en-GB" u="dotted" dirty="0">
                <a:solidFill>
                  <a:schemeClr val="bg1"/>
                </a:solidFill>
                <a:highlight>
                  <a:srgbClr val="000000"/>
                </a:highlight>
                <a:uFill>
                  <a:solidFill>
                    <a:srgbClr val="00B0F0"/>
                  </a:solidFill>
                </a:uFill>
                <a:latin typeface="APL385 Unicode" panose="020B0709000202000203" pitchFamily="49" charset="0"/>
              </a:rPr>
              <a:t>&amp;</a:t>
            </a:r>
            <a:r>
              <a:rPr lang="en-GB" dirty="0">
                <a:latin typeface="APL385 Unicode" panose="020B0709000202000203" pitchFamily="49" charset="0"/>
              </a:rPr>
              <a:t>' '</a:t>
            </a:r>
            <a:r>
              <a:rPr lang="en-GB" dirty="0">
                <a:solidFill>
                  <a:schemeClr val="bg1"/>
                </a:solidFill>
                <a:highlight>
                  <a:srgbClr val="000000"/>
                </a:highlight>
                <a:latin typeface="APL385 Unicode" panose="020B0709000202000203" pitchFamily="49" charset="0"/>
              </a:rPr>
              <a:t>\</a:t>
            </a:r>
            <a:r>
              <a:rPr lang="en-GB" dirty="0">
                <a:solidFill>
                  <a:schemeClr val="tx1"/>
                </a:solidFill>
                <a:highlight>
                  <a:srgbClr val="000000"/>
                </a:highlight>
                <a:latin typeface="APL385 Unicode" panose="020B0709000202000203" pitchFamily="49" charset="0"/>
              </a:rPr>
              <a:t>…</a:t>
            </a:r>
            <a:r>
              <a:rPr lang="en-GB" dirty="0">
                <a:solidFill>
                  <a:schemeClr val="bg1"/>
                </a:solidFill>
                <a:highlight>
                  <a:srgbClr val="000000"/>
                </a:highlight>
                <a:latin typeface="APL385 Unicode" panose="020B0709000202000203" pitchFamily="49" charset="0"/>
              </a:rPr>
              <a:t> </a:t>
            </a:r>
            <a:r>
              <a:rPr lang="en-GB" dirty="0">
                <a:latin typeface="APL385 Unicode" panose="020B0709000202000203" pitchFamily="49" charset="0"/>
              </a:rPr>
              <a:t>'⍠1⍠'UCP'1)T</a:t>
            </a:r>
          </a:p>
          <a:p>
            <a:pPr marL="0" indent="0">
              <a:lnSpc>
                <a:spcPct val="90000"/>
              </a:lnSpc>
              <a:spcAft>
                <a:spcPts val="0"/>
              </a:spcAft>
              <a:buNone/>
            </a:pPr>
            <a:r>
              <a:rPr lang="en-GB" dirty="0">
                <a:latin typeface="APL385 Unicode" panose="020B0709000202000203" pitchFamily="49" charset="0"/>
              </a:rPr>
              <a:t>         </a:t>
            </a:r>
            <a:endParaRPr lang="en-GB" dirty="0">
              <a:solidFill>
                <a:srgbClr val="00B0F0"/>
              </a:solidFill>
              <a:latin typeface="APL385 Unicode" panose="020B0709000202000203" pitchFamily="49" charset="0"/>
            </a:endParaRPr>
          </a:p>
        </p:txBody>
      </p:sp>
      <p:sp>
        <p:nvSpPr>
          <p:cNvPr id="4" name="Title 3">
            <a:extLst>
              <a:ext uri="{FF2B5EF4-FFF2-40B4-BE49-F238E27FC236}">
                <a16:creationId xmlns:a16="http://schemas.microsoft.com/office/drawing/2014/main" id="{545FFD57-CB86-F268-5430-C3E3AA1871DC}"/>
              </a:ext>
            </a:extLst>
          </p:cNvPr>
          <p:cNvSpPr>
            <a:spLocks noGrp="1"/>
          </p:cNvSpPr>
          <p:nvPr>
            <p:ph type="title"/>
          </p:nvPr>
        </p:nvSpPr>
        <p:spPr/>
        <p:txBody>
          <a:bodyPr/>
          <a:lstStyle/>
          <a:p>
            <a:r>
              <a:rPr lang="en-GB" sz="3600" b="0" kern="1200" dirty="0">
                <a:solidFill>
                  <a:srgbClr val="3B475E"/>
                </a:solidFill>
                <a:effectLst/>
                <a:latin typeface="APL385 Unicode" panose="020B0709000202000203" pitchFamily="49" charset="0"/>
                <a:ea typeface="+mj-ea"/>
                <a:cs typeface="Calibri" panose="020F0502020204030204" pitchFamily="34" charset="0"/>
              </a:rPr>
              <a:t>¨</a:t>
            </a:r>
            <a:r>
              <a:rPr lang="en-GB" sz="3600" b="0" kern="1200" dirty="0">
                <a:solidFill>
                  <a:srgbClr val="3B475E"/>
                </a:solidFill>
                <a:effectLst/>
                <a:latin typeface="Sarabun" panose="00000500000000000000" pitchFamily="2" charset="-34"/>
                <a:ea typeface="+mj-ea"/>
                <a:cs typeface="Calibri" panose="020F0502020204030204" pitchFamily="34" charset="0"/>
              </a:rPr>
              <a:t> → </a:t>
            </a:r>
            <a:r>
              <a:rPr lang="en-GB" sz="3600" b="0" kern="1200" dirty="0">
                <a:solidFill>
                  <a:srgbClr val="3B475E"/>
                </a:solidFill>
                <a:effectLst/>
                <a:latin typeface="APL385 Unicode" panose="020B0709000202000203" pitchFamily="49" charset="0"/>
                <a:ea typeface="+mj-ea"/>
                <a:cs typeface="Calibri" panose="020F0502020204030204" pitchFamily="34" charset="0"/>
              </a:rPr>
              <a:t>Each</a:t>
            </a:r>
            <a:endParaRPr lang="en-GB" dirty="0"/>
          </a:p>
        </p:txBody>
      </p:sp>
      <p:sp>
        <p:nvSpPr>
          <p:cNvPr id="5" name="Media Placeholder 4">
            <a:extLst>
              <a:ext uri="{FF2B5EF4-FFF2-40B4-BE49-F238E27FC236}">
                <a16:creationId xmlns:a16="http://schemas.microsoft.com/office/drawing/2014/main" id="{5A0D4C88-17DD-7E46-D448-7BDC55B5C251}"/>
              </a:ext>
            </a:extLst>
          </p:cNvPr>
          <p:cNvSpPr>
            <a:spLocks noGrp="1"/>
          </p:cNvSpPr>
          <p:nvPr>
            <p:ph type="media" sz="quarter" idx="11"/>
          </p:nvPr>
        </p:nvSpPr>
        <p:spPr/>
        <p:txBody>
          <a:bodyPr/>
          <a:lstStyle/>
          <a:p>
            <a:endParaRPr lang="en-GB"/>
          </a:p>
        </p:txBody>
      </p:sp>
    </p:spTree>
    <p:extLst>
      <p:ext uri="{BB962C8B-B14F-4D97-AF65-F5344CB8AC3E}">
        <p14:creationId xmlns:p14="http://schemas.microsoft.com/office/powerpoint/2010/main" val="1610380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804E7-0116-705B-6333-33F84DD34031}"/>
              </a:ext>
            </a:extLst>
          </p:cNvPr>
          <p:cNvSpPr>
            <a:spLocks noGrp="1"/>
          </p:cNvSpPr>
          <p:nvPr>
            <p:ph idx="1"/>
          </p:nvPr>
        </p:nvSpPr>
        <p:spPr>
          <a:xfrm>
            <a:off x="323527" y="1264925"/>
            <a:ext cx="8722502" cy="3242040"/>
          </a:xfrm>
        </p:spPr>
        <p:txBody>
          <a:bodyPr/>
          <a:lstStyle/>
          <a:p>
            <a:pPr>
              <a:buFont typeface="+mj-lt"/>
              <a:buAutoNum type="arabicPeriod"/>
            </a:pPr>
            <a:r>
              <a:rPr lang="en-GB" dirty="0"/>
              <a:t>Normal </a:t>
            </a:r>
            <a:r>
              <a:rPr lang="en-GB" dirty="0">
                <a:latin typeface="APL385 Unicode" panose="020B0709000202000203" pitchFamily="49" charset="0"/>
              </a:rPr>
              <a:t>"</a:t>
            </a:r>
            <a:r>
              <a:rPr lang="en-GB" dirty="0"/>
              <a:t>-delimited character literals are easy to convert</a:t>
            </a:r>
          </a:p>
          <a:p>
            <a:pPr>
              <a:buFont typeface="+mj-lt"/>
              <a:buAutoNum type="arabicPeriod"/>
            </a:pPr>
            <a:r>
              <a:rPr lang="en-GB" dirty="0"/>
              <a:t>If they contain </a:t>
            </a:r>
            <a:r>
              <a:rPr lang="en-GB" dirty="0">
                <a:latin typeface="APL385 Unicode" panose="020B0709000202000203" pitchFamily="49" charset="0"/>
              </a:rPr>
              <a:t>'</a:t>
            </a:r>
            <a:r>
              <a:rPr lang="en-GB" dirty="0"/>
              <a:t>s then double inner </a:t>
            </a:r>
            <a:r>
              <a:rPr lang="en-GB" dirty="0">
                <a:latin typeface="APL385 Unicode" panose="020B0709000202000203" pitchFamily="49" charset="0"/>
              </a:rPr>
              <a:t>'</a:t>
            </a:r>
            <a:r>
              <a:rPr lang="en-GB" dirty="0"/>
              <a:t>s and replace outer </a:t>
            </a:r>
            <a:r>
              <a:rPr lang="en-GB" dirty="0">
                <a:latin typeface="APL385 Unicode" panose="020B0709000202000203" pitchFamily="49" charset="0"/>
              </a:rPr>
              <a:t>"</a:t>
            </a:r>
            <a:r>
              <a:rPr lang="en-GB" dirty="0"/>
              <a:t>:</a:t>
            </a:r>
            <a:br>
              <a:rPr lang="en-GB" dirty="0"/>
            </a:br>
            <a:r>
              <a:rPr lang="en-GB" dirty="0">
                <a:latin typeface="APL385 Unicode" panose="020B0709000202000203" pitchFamily="49" charset="0"/>
              </a:rPr>
              <a:t>"SDL←FL∊''''" </a:t>
            </a:r>
            <a:r>
              <a:rPr lang="en-GB" dirty="0"/>
              <a:t>→</a:t>
            </a:r>
            <a:r>
              <a:rPr lang="en-GB" dirty="0">
                <a:latin typeface="APL385 Unicode" panose="020B0709000202000203" pitchFamily="49" charset="0"/>
              </a:rPr>
              <a:t> 'SDL←FL∊'''''''''</a:t>
            </a:r>
          </a:p>
          <a:p>
            <a:pPr>
              <a:buFont typeface="+mj-lt"/>
              <a:buAutoNum type="arabicPeriod"/>
            </a:pPr>
            <a:r>
              <a:rPr lang="en-GB" dirty="0"/>
              <a:t>The </a:t>
            </a:r>
            <a:r>
              <a:rPr lang="en-GB" dirty="0">
                <a:latin typeface="APL385 Unicode" panose="020B0709000202000203" pitchFamily="49" charset="0"/>
              </a:rPr>
              <a:t>'</a:t>
            </a:r>
            <a:r>
              <a:rPr lang="en-GB" dirty="0"/>
              <a:t>-delimited character literals containing </a:t>
            </a:r>
            <a:r>
              <a:rPr lang="en-GB" dirty="0">
                <a:latin typeface="APL385 Unicode" panose="020B0709000202000203" pitchFamily="49" charset="0"/>
              </a:rPr>
              <a:t>"</a:t>
            </a:r>
            <a:r>
              <a:rPr lang="en-GB" dirty="0"/>
              <a:t>s are an issue:</a:t>
            </a:r>
            <a:br>
              <a:rPr lang="en-GB" dirty="0"/>
            </a:br>
            <a:r>
              <a:rPr lang="en-GB" dirty="0">
                <a:latin typeface="APL385 Unicode" panose="020B0709000202000203" pitchFamily="49" charset="0"/>
              </a:rPr>
              <a:t>'</a:t>
            </a:r>
            <a:r>
              <a:rPr lang="en-GB" dirty="0" err="1">
                <a:latin typeface="APL385 Unicode" panose="020B0709000202000203" pitchFamily="49" charset="0"/>
              </a:rPr>
              <a:t>r←''"'',x</a:t>
            </a:r>
            <a:r>
              <a:rPr lang="en-GB" dirty="0">
                <a:latin typeface="APL385 Unicode" panose="020B0709000202000203" pitchFamily="49" charset="0"/>
              </a:rPr>
              <a:t>,''"''' </a:t>
            </a:r>
            <a:r>
              <a:rPr lang="en-GB" dirty="0"/>
              <a:t>→</a:t>
            </a:r>
            <a:r>
              <a:rPr lang="en-GB" dirty="0">
                <a:latin typeface="APL385 Unicode" panose="020B0709000202000203" pitchFamily="49" charset="0"/>
              </a:rPr>
              <a:t> '</a:t>
            </a:r>
            <a:r>
              <a:rPr lang="en-GB" dirty="0" err="1">
                <a:latin typeface="APL385 Unicode" panose="020B0709000202000203" pitchFamily="49" charset="0"/>
              </a:rPr>
              <a:t>r←'''''''',x</a:t>
            </a:r>
            <a:r>
              <a:rPr lang="en-GB" dirty="0">
                <a:latin typeface="APL385 Unicode" panose="020B0709000202000203" pitchFamily="49" charset="0"/>
              </a:rPr>
              <a:t>,'''''''''</a:t>
            </a:r>
          </a:p>
          <a:p>
            <a:pPr>
              <a:buFont typeface="+mj-lt"/>
              <a:buAutoNum type="arabicPeriod"/>
            </a:pPr>
            <a:r>
              <a:rPr lang="en-GB" dirty="0"/>
              <a:t>Note that some inner </a:t>
            </a:r>
            <a:r>
              <a:rPr lang="en-GB" dirty="0">
                <a:latin typeface="APL385 Unicode" panose="020B0709000202000203" pitchFamily="49" charset="0"/>
              </a:rPr>
              <a:t>"</a:t>
            </a:r>
            <a:r>
              <a:rPr lang="en-GB" dirty="0"/>
              <a:t>s are just decorative:</a:t>
            </a:r>
            <a:br>
              <a:rPr lang="en-GB" dirty="0"/>
            </a:br>
            <a:r>
              <a:rPr lang="en-GB" dirty="0">
                <a:latin typeface="APL385 Unicode" panose="020B0709000202000203" pitchFamily="49" charset="0"/>
              </a:rPr>
              <a:t>'Running "tie" failed!'</a:t>
            </a:r>
          </a:p>
        </p:txBody>
      </p:sp>
      <p:sp>
        <p:nvSpPr>
          <p:cNvPr id="4" name="Title 3">
            <a:extLst>
              <a:ext uri="{FF2B5EF4-FFF2-40B4-BE49-F238E27FC236}">
                <a16:creationId xmlns:a16="http://schemas.microsoft.com/office/drawing/2014/main" id="{7645202F-D795-9CD1-A2C5-0FA22E52858D}"/>
              </a:ext>
            </a:extLst>
          </p:cNvPr>
          <p:cNvSpPr>
            <a:spLocks noGrp="1"/>
          </p:cNvSpPr>
          <p:nvPr>
            <p:ph type="title"/>
          </p:nvPr>
        </p:nvSpPr>
        <p:spPr/>
        <p:txBody>
          <a:bodyPr/>
          <a:lstStyle/>
          <a:p>
            <a:r>
              <a:rPr lang="en-GB" dirty="0"/>
              <a:t>Double Quote Issues</a:t>
            </a:r>
          </a:p>
        </p:txBody>
      </p:sp>
      <p:sp>
        <p:nvSpPr>
          <p:cNvPr id="5" name="Media Placeholder 4">
            <a:extLst>
              <a:ext uri="{FF2B5EF4-FFF2-40B4-BE49-F238E27FC236}">
                <a16:creationId xmlns:a16="http://schemas.microsoft.com/office/drawing/2014/main" id="{668C9461-D1C1-6988-CA3C-86E44A09EEBA}"/>
              </a:ext>
            </a:extLst>
          </p:cNvPr>
          <p:cNvSpPr>
            <a:spLocks noGrp="1"/>
          </p:cNvSpPr>
          <p:nvPr>
            <p:ph type="media" sz="quarter" idx="11"/>
          </p:nvPr>
        </p:nvSpPr>
        <p:spPr/>
        <p:txBody>
          <a:bodyPr/>
          <a:lstStyle/>
          <a:p>
            <a:endParaRPr lang="en-GB"/>
          </a:p>
        </p:txBody>
      </p:sp>
    </p:spTree>
    <p:extLst>
      <p:ext uri="{BB962C8B-B14F-4D97-AF65-F5344CB8AC3E}">
        <p14:creationId xmlns:p14="http://schemas.microsoft.com/office/powerpoint/2010/main" val="577427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5B3139-6BB2-8067-2B7B-0D1F7915BFAB}"/>
              </a:ext>
            </a:extLst>
          </p:cNvPr>
          <p:cNvSpPr>
            <a:spLocks noGrp="1"/>
          </p:cNvSpPr>
          <p:nvPr>
            <p:ph idx="10"/>
          </p:nvPr>
        </p:nvSpPr>
        <p:spPr/>
        <p:txBody>
          <a:bodyPr/>
          <a:lstStyle/>
          <a:p>
            <a:endParaRPr lang="LID4096"/>
          </a:p>
        </p:txBody>
      </p:sp>
      <p:sp>
        <p:nvSpPr>
          <p:cNvPr id="4" name="Title 3">
            <a:extLst>
              <a:ext uri="{FF2B5EF4-FFF2-40B4-BE49-F238E27FC236}">
                <a16:creationId xmlns:a16="http://schemas.microsoft.com/office/drawing/2014/main" id="{148D1E49-9FC4-1939-8848-0CCB0D45CC6A}"/>
              </a:ext>
            </a:extLst>
          </p:cNvPr>
          <p:cNvSpPr>
            <a:spLocks noGrp="1"/>
          </p:cNvSpPr>
          <p:nvPr>
            <p:ph type="title"/>
          </p:nvPr>
        </p:nvSpPr>
        <p:spPr/>
        <p:txBody>
          <a:bodyPr/>
          <a:lstStyle/>
          <a:p>
            <a:r>
              <a:rPr lang="da-DK" dirty="0"/>
              <a:t>Last but not Least - ∆WI</a:t>
            </a:r>
            <a:endParaRPr lang="LID4096" dirty="0">
              <a:latin typeface="APL385 Unicode" panose="020B0709000202000203" pitchFamily="49" charset="0"/>
            </a:endParaRPr>
          </a:p>
        </p:txBody>
      </p:sp>
      <p:sp>
        <p:nvSpPr>
          <p:cNvPr id="5" name="Media Placeholder 4">
            <a:extLst>
              <a:ext uri="{FF2B5EF4-FFF2-40B4-BE49-F238E27FC236}">
                <a16:creationId xmlns:a16="http://schemas.microsoft.com/office/drawing/2014/main" id="{71DEB050-A90D-C640-120F-84EF686F81F3}"/>
              </a:ext>
            </a:extLst>
          </p:cNvPr>
          <p:cNvSpPr>
            <a:spLocks noGrp="1"/>
          </p:cNvSpPr>
          <p:nvPr>
            <p:ph type="media" sz="quarter" idx="11"/>
          </p:nvPr>
        </p:nvSpPr>
        <p:spPr/>
        <p:txBody>
          <a:bodyPr/>
          <a:lstStyle/>
          <a:p>
            <a:endParaRPr lang="LID4096"/>
          </a:p>
        </p:txBody>
      </p:sp>
      <p:sp>
        <p:nvSpPr>
          <p:cNvPr id="7" name="Content Placeholder 6">
            <a:extLst>
              <a:ext uri="{FF2B5EF4-FFF2-40B4-BE49-F238E27FC236}">
                <a16:creationId xmlns:a16="http://schemas.microsoft.com/office/drawing/2014/main" id="{E73F2C9D-5624-40AE-0E2D-92603534230F}"/>
              </a:ext>
            </a:extLst>
          </p:cNvPr>
          <p:cNvSpPr>
            <a:spLocks noGrp="1"/>
          </p:cNvSpPr>
          <p:nvPr>
            <p:ph idx="1"/>
          </p:nvPr>
        </p:nvSpPr>
        <p:spPr/>
        <p:txBody>
          <a:bodyPr/>
          <a:lstStyle/>
          <a:p>
            <a:endParaRPr lang="LID4096"/>
          </a:p>
        </p:txBody>
      </p:sp>
    </p:spTree>
    <p:extLst>
      <p:ext uri="{BB962C8B-B14F-4D97-AF65-F5344CB8AC3E}">
        <p14:creationId xmlns:p14="http://schemas.microsoft.com/office/powerpoint/2010/main" val="3885057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AAD53-F273-18D5-7828-0DCB61DE6384}"/>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B2590113-1D7B-DC73-46EF-A07C53DF0CCB}"/>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CEC2F983-CE3A-803C-C518-FB74E57BE5A3}"/>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AB6683A5-1A35-F44C-FE1B-192F1756E862}"/>
              </a:ext>
            </a:extLst>
          </p:cNvPr>
          <p:cNvSpPr>
            <a:spLocks noGrp="1"/>
          </p:cNvSpPr>
          <p:nvPr>
            <p:ph type="media" sz="quarter" idx="11"/>
          </p:nvPr>
        </p:nvSpPr>
        <p:spPr/>
        <p:txBody>
          <a:bodyPr/>
          <a:lstStyle/>
          <a:p>
            <a:endParaRPr lang="LID4096"/>
          </a:p>
        </p:txBody>
      </p:sp>
      <p:pic>
        <p:nvPicPr>
          <p:cNvPr id="9" name="Picture 8">
            <a:extLst>
              <a:ext uri="{FF2B5EF4-FFF2-40B4-BE49-F238E27FC236}">
                <a16:creationId xmlns:a16="http://schemas.microsoft.com/office/drawing/2014/main" id="{B940173E-7A2A-AEC1-993F-C89BEAF4B1B8}"/>
              </a:ext>
            </a:extLst>
          </p:cNvPr>
          <p:cNvPicPr>
            <a:picLocks noChangeAspect="1"/>
          </p:cNvPicPr>
          <p:nvPr/>
        </p:nvPicPr>
        <p:blipFill>
          <a:blip r:embed="rId2"/>
          <a:stretch>
            <a:fillRect/>
          </a:stretch>
        </p:blipFill>
        <p:spPr>
          <a:xfrm>
            <a:off x="457200" y="0"/>
            <a:ext cx="8229600" cy="5143500"/>
          </a:xfrm>
          <a:prstGeom prst="rect">
            <a:avLst/>
          </a:prstGeom>
        </p:spPr>
      </p:pic>
    </p:spTree>
    <p:extLst>
      <p:ext uri="{BB962C8B-B14F-4D97-AF65-F5344CB8AC3E}">
        <p14:creationId xmlns:p14="http://schemas.microsoft.com/office/powerpoint/2010/main" val="2873494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E4591A-175C-8039-A879-62614128B859}"/>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F70703A9-A6A6-8FDB-5ECF-79E9A013E9B8}"/>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0B55CA6C-A54A-E17B-0566-775369AADCCC}"/>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244456F7-E4B6-27F2-FCB3-E14F24E9BB19}"/>
              </a:ext>
            </a:extLst>
          </p:cNvPr>
          <p:cNvSpPr>
            <a:spLocks noGrp="1"/>
          </p:cNvSpPr>
          <p:nvPr>
            <p:ph type="media" sz="quarter" idx="11"/>
          </p:nvPr>
        </p:nvSpPr>
        <p:spPr/>
        <p:txBody>
          <a:bodyPr/>
          <a:lstStyle/>
          <a:p>
            <a:endParaRPr lang="LID4096"/>
          </a:p>
        </p:txBody>
      </p:sp>
      <p:pic>
        <p:nvPicPr>
          <p:cNvPr id="7" name="Picture 6">
            <a:extLst>
              <a:ext uri="{FF2B5EF4-FFF2-40B4-BE49-F238E27FC236}">
                <a16:creationId xmlns:a16="http://schemas.microsoft.com/office/drawing/2014/main" id="{7E0529B3-D287-BD08-2FED-B3828D7E64EE}"/>
              </a:ext>
            </a:extLst>
          </p:cNvPr>
          <p:cNvPicPr>
            <a:picLocks noChangeAspect="1"/>
          </p:cNvPicPr>
          <p:nvPr/>
        </p:nvPicPr>
        <p:blipFill>
          <a:blip r:embed="rId2"/>
          <a:stretch>
            <a:fillRect/>
          </a:stretch>
        </p:blipFill>
        <p:spPr>
          <a:xfrm>
            <a:off x="443280" y="0"/>
            <a:ext cx="7820469" cy="5143500"/>
          </a:xfrm>
          <a:prstGeom prst="rect">
            <a:avLst/>
          </a:prstGeom>
        </p:spPr>
      </p:pic>
    </p:spTree>
    <p:extLst>
      <p:ext uri="{BB962C8B-B14F-4D97-AF65-F5344CB8AC3E}">
        <p14:creationId xmlns:p14="http://schemas.microsoft.com/office/powerpoint/2010/main" val="329671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EC1EA6-D4D1-C6EF-EA07-BF7F390BCD40}"/>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13441C8D-F8B4-3F0B-75C5-281D587604FE}"/>
              </a:ext>
            </a:extLst>
          </p:cNvPr>
          <p:cNvSpPr>
            <a:spLocks noGrp="1"/>
          </p:cNvSpPr>
          <p:nvPr>
            <p:ph idx="1"/>
          </p:nvPr>
        </p:nvSpPr>
        <p:spPr/>
        <p:txBody>
          <a:bodyPr/>
          <a:lstStyle/>
          <a:p>
            <a:pPr>
              <a:buFont typeface="+mj-lt"/>
              <a:buAutoNum type="arabicPeriod"/>
            </a:pPr>
            <a:r>
              <a:rPr lang="da-DK" dirty="0"/>
              <a:t>Legacy Customers needing to move</a:t>
            </a:r>
          </a:p>
          <a:p>
            <a:pPr lvl="1"/>
            <a:r>
              <a:rPr lang="da-DK" dirty="0"/>
              <a:t>To macOS or Linux (or Android)</a:t>
            </a:r>
          </a:p>
          <a:p>
            <a:pPr lvl="1"/>
            <a:r>
              <a:rPr lang="da-DK" dirty="0"/>
              <a:t>To the Cloud  / Network</a:t>
            </a:r>
          </a:p>
          <a:p>
            <a:pPr lvl="1"/>
            <a:r>
              <a:rPr lang="da-DK" dirty="0"/>
              <a:t>(This potentially includes APL+Win users, since some of ∆WI can run on EWC)</a:t>
            </a:r>
            <a:endParaRPr lang="LID4096" dirty="0"/>
          </a:p>
        </p:txBody>
      </p:sp>
      <p:sp>
        <p:nvSpPr>
          <p:cNvPr id="4" name="Content Placeholder 3">
            <a:extLst>
              <a:ext uri="{FF2B5EF4-FFF2-40B4-BE49-F238E27FC236}">
                <a16:creationId xmlns:a16="http://schemas.microsoft.com/office/drawing/2014/main" id="{BE412038-FF64-87CF-8B56-622E1A18B914}"/>
              </a:ext>
            </a:extLst>
          </p:cNvPr>
          <p:cNvSpPr>
            <a:spLocks noGrp="1"/>
          </p:cNvSpPr>
          <p:nvPr>
            <p:ph sz="quarter" idx="12"/>
          </p:nvPr>
        </p:nvSpPr>
        <p:spPr/>
        <p:txBody>
          <a:bodyPr/>
          <a:lstStyle/>
          <a:p>
            <a:endParaRPr lang="LID4096"/>
          </a:p>
        </p:txBody>
      </p:sp>
      <p:sp>
        <p:nvSpPr>
          <p:cNvPr id="5" name="Title 4">
            <a:extLst>
              <a:ext uri="{FF2B5EF4-FFF2-40B4-BE49-F238E27FC236}">
                <a16:creationId xmlns:a16="http://schemas.microsoft.com/office/drawing/2014/main" id="{F393F69A-DF58-B165-18CC-FBA34A23DA69}"/>
              </a:ext>
            </a:extLst>
          </p:cNvPr>
          <p:cNvSpPr>
            <a:spLocks noGrp="1"/>
          </p:cNvSpPr>
          <p:nvPr>
            <p:ph type="title"/>
          </p:nvPr>
        </p:nvSpPr>
        <p:spPr/>
        <p:txBody>
          <a:bodyPr/>
          <a:lstStyle/>
          <a:p>
            <a:r>
              <a:rPr lang="da-DK" dirty="0"/>
              <a:t>EWC Target Audiences</a:t>
            </a:r>
            <a:endParaRPr lang="LID4096" dirty="0"/>
          </a:p>
        </p:txBody>
      </p:sp>
    </p:spTree>
    <p:extLst>
      <p:ext uri="{BB962C8B-B14F-4D97-AF65-F5344CB8AC3E}">
        <p14:creationId xmlns:p14="http://schemas.microsoft.com/office/powerpoint/2010/main" val="2657278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FBFDDD-B0E6-E3DE-401C-387B1C5D782D}"/>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AA2F7E6E-B695-A868-98F0-6A7A8A02B4B9}"/>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5693F22D-66DD-1610-67E1-A77C4EF1F1D2}"/>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D4A6112A-50FF-2E51-9C03-7297CCE1524E}"/>
              </a:ext>
            </a:extLst>
          </p:cNvPr>
          <p:cNvSpPr>
            <a:spLocks noGrp="1"/>
          </p:cNvSpPr>
          <p:nvPr>
            <p:ph type="media" sz="quarter" idx="11"/>
          </p:nvPr>
        </p:nvSpPr>
        <p:spPr/>
        <p:txBody>
          <a:bodyPr/>
          <a:lstStyle/>
          <a:p>
            <a:endParaRPr lang="LID4096"/>
          </a:p>
        </p:txBody>
      </p:sp>
      <p:pic>
        <p:nvPicPr>
          <p:cNvPr id="9" name="Picture 8">
            <a:extLst>
              <a:ext uri="{FF2B5EF4-FFF2-40B4-BE49-F238E27FC236}">
                <a16:creationId xmlns:a16="http://schemas.microsoft.com/office/drawing/2014/main" id="{2D8BF4FE-4A4C-C554-504E-7FB1FFB2BDA3}"/>
              </a:ext>
            </a:extLst>
          </p:cNvPr>
          <p:cNvPicPr>
            <a:picLocks noChangeAspect="1"/>
          </p:cNvPicPr>
          <p:nvPr/>
        </p:nvPicPr>
        <p:blipFill>
          <a:blip r:embed="rId2"/>
          <a:stretch>
            <a:fillRect/>
          </a:stretch>
        </p:blipFill>
        <p:spPr>
          <a:xfrm>
            <a:off x="0" y="0"/>
            <a:ext cx="4867507" cy="5143500"/>
          </a:xfrm>
          <a:prstGeom prst="rect">
            <a:avLst/>
          </a:prstGeom>
        </p:spPr>
      </p:pic>
      <p:pic>
        <p:nvPicPr>
          <p:cNvPr id="7" name="Picture 6">
            <a:extLst>
              <a:ext uri="{FF2B5EF4-FFF2-40B4-BE49-F238E27FC236}">
                <a16:creationId xmlns:a16="http://schemas.microsoft.com/office/drawing/2014/main" id="{D158E35B-5CDD-0091-EF23-27E2A90D546A}"/>
              </a:ext>
            </a:extLst>
          </p:cNvPr>
          <p:cNvPicPr>
            <a:picLocks noChangeAspect="1"/>
          </p:cNvPicPr>
          <p:nvPr/>
        </p:nvPicPr>
        <p:blipFill>
          <a:blip r:embed="rId3"/>
          <a:stretch>
            <a:fillRect/>
          </a:stretch>
        </p:blipFill>
        <p:spPr>
          <a:xfrm>
            <a:off x="732666" y="1966870"/>
            <a:ext cx="6934200" cy="1371600"/>
          </a:xfrm>
          <a:prstGeom prst="rect">
            <a:avLst/>
          </a:prstGeom>
        </p:spPr>
      </p:pic>
      <p:sp>
        <p:nvSpPr>
          <p:cNvPr id="8" name="Rectangle 7">
            <a:extLst>
              <a:ext uri="{FF2B5EF4-FFF2-40B4-BE49-F238E27FC236}">
                <a16:creationId xmlns:a16="http://schemas.microsoft.com/office/drawing/2014/main" id="{CC415241-B315-DF8C-674B-24E94892BBE9}"/>
              </a:ext>
            </a:extLst>
          </p:cNvPr>
          <p:cNvSpPr/>
          <p:nvPr/>
        </p:nvSpPr>
        <p:spPr>
          <a:xfrm>
            <a:off x="1974457" y="4661011"/>
            <a:ext cx="2893050" cy="214831"/>
          </a:xfrm>
          <a:prstGeom prst="rect">
            <a:avLst/>
          </a:prstGeom>
          <a:solidFill>
            <a:srgbClr val="ED7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56088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E05F0-A7CE-E5C6-933B-18CCCC5563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3603D-63D3-1891-7781-FFE77FF9D1AB}"/>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AED97528-0F5B-1889-FD03-089DFAAF1E60}"/>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46309EDC-9B5D-9407-C94F-9EDC1A557A2C}"/>
              </a:ext>
            </a:extLst>
          </p:cNvPr>
          <p:cNvSpPr>
            <a:spLocks noGrp="1"/>
          </p:cNvSpPr>
          <p:nvPr>
            <p:ph type="title"/>
          </p:nvPr>
        </p:nvSpPr>
        <p:spPr/>
        <p:txBody>
          <a:bodyPr/>
          <a:lstStyle/>
          <a:p>
            <a:endParaRPr lang="LID4096"/>
          </a:p>
        </p:txBody>
      </p:sp>
      <p:sp>
        <p:nvSpPr>
          <p:cNvPr id="5" name="Media Placeholder 4">
            <a:extLst>
              <a:ext uri="{FF2B5EF4-FFF2-40B4-BE49-F238E27FC236}">
                <a16:creationId xmlns:a16="http://schemas.microsoft.com/office/drawing/2014/main" id="{F14E2E56-4AA0-E36A-484F-0D5CF9BC405D}"/>
              </a:ext>
            </a:extLst>
          </p:cNvPr>
          <p:cNvSpPr>
            <a:spLocks noGrp="1"/>
          </p:cNvSpPr>
          <p:nvPr>
            <p:ph type="media" sz="quarter" idx="11"/>
          </p:nvPr>
        </p:nvSpPr>
        <p:spPr/>
        <p:txBody>
          <a:bodyPr/>
          <a:lstStyle/>
          <a:p>
            <a:endParaRPr lang="LID4096"/>
          </a:p>
        </p:txBody>
      </p:sp>
      <p:pic>
        <p:nvPicPr>
          <p:cNvPr id="9" name="Picture 8">
            <a:extLst>
              <a:ext uri="{FF2B5EF4-FFF2-40B4-BE49-F238E27FC236}">
                <a16:creationId xmlns:a16="http://schemas.microsoft.com/office/drawing/2014/main" id="{00FA396B-7000-A287-B413-F424035AC0FA}"/>
              </a:ext>
            </a:extLst>
          </p:cNvPr>
          <p:cNvPicPr>
            <a:picLocks noChangeAspect="1"/>
          </p:cNvPicPr>
          <p:nvPr/>
        </p:nvPicPr>
        <p:blipFill>
          <a:blip r:embed="rId2"/>
          <a:stretch>
            <a:fillRect/>
          </a:stretch>
        </p:blipFill>
        <p:spPr>
          <a:xfrm>
            <a:off x="-13678" y="0"/>
            <a:ext cx="4867507" cy="5143500"/>
          </a:xfrm>
          <a:prstGeom prst="rect">
            <a:avLst/>
          </a:prstGeom>
        </p:spPr>
      </p:pic>
      <p:sp>
        <p:nvSpPr>
          <p:cNvPr id="8" name="Rectangle 7">
            <a:extLst>
              <a:ext uri="{FF2B5EF4-FFF2-40B4-BE49-F238E27FC236}">
                <a16:creationId xmlns:a16="http://schemas.microsoft.com/office/drawing/2014/main" id="{21F2E4F7-3DD8-6AEC-C7C7-1D6C2EB5B8DC}"/>
              </a:ext>
            </a:extLst>
          </p:cNvPr>
          <p:cNvSpPr/>
          <p:nvPr/>
        </p:nvSpPr>
        <p:spPr>
          <a:xfrm>
            <a:off x="1960779" y="4867752"/>
            <a:ext cx="2893050" cy="222922"/>
          </a:xfrm>
          <a:prstGeom prst="rect">
            <a:avLst/>
          </a:prstGeom>
          <a:solidFill>
            <a:srgbClr val="ED7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 name="Picture 9">
            <a:extLst>
              <a:ext uri="{FF2B5EF4-FFF2-40B4-BE49-F238E27FC236}">
                <a16:creationId xmlns:a16="http://schemas.microsoft.com/office/drawing/2014/main" id="{FF552560-5383-6ED5-4871-DBE1914A1EFB}"/>
              </a:ext>
            </a:extLst>
          </p:cNvPr>
          <p:cNvPicPr>
            <a:picLocks noChangeAspect="1"/>
          </p:cNvPicPr>
          <p:nvPr/>
        </p:nvPicPr>
        <p:blipFill>
          <a:blip r:embed="rId3"/>
          <a:stretch>
            <a:fillRect/>
          </a:stretch>
        </p:blipFill>
        <p:spPr>
          <a:xfrm>
            <a:off x="72069" y="87207"/>
            <a:ext cx="8401050" cy="4448175"/>
          </a:xfrm>
          <a:prstGeom prst="rect">
            <a:avLst/>
          </a:prstGeom>
        </p:spPr>
      </p:pic>
      <p:pic>
        <p:nvPicPr>
          <p:cNvPr id="12" name="Picture 11">
            <a:extLst>
              <a:ext uri="{FF2B5EF4-FFF2-40B4-BE49-F238E27FC236}">
                <a16:creationId xmlns:a16="http://schemas.microsoft.com/office/drawing/2014/main" id="{4DC39F52-B2EC-BAAB-DF47-A551E8EB1E5B}"/>
              </a:ext>
            </a:extLst>
          </p:cNvPr>
          <p:cNvPicPr>
            <a:picLocks noChangeAspect="1"/>
          </p:cNvPicPr>
          <p:nvPr/>
        </p:nvPicPr>
        <p:blipFill>
          <a:blip r:embed="rId4"/>
          <a:stretch>
            <a:fillRect/>
          </a:stretch>
        </p:blipFill>
        <p:spPr>
          <a:xfrm>
            <a:off x="2909887" y="590550"/>
            <a:ext cx="3324225" cy="3962400"/>
          </a:xfrm>
          <a:prstGeom prst="rect">
            <a:avLst/>
          </a:prstGeom>
        </p:spPr>
      </p:pic>
      <p:pic>
        <p:nvPicPr>
          <p:cNvPr id="14" name="Picture 13">
            <a:extLst>
              <a:ext uri="{FF2B5EF4-FFF2-40B4-BE49-F238E27FC236}">
                <a16:creationId xmlns:a16="http://schemas.microsoft.com/office/drawing/2014/main" id="{BCDE36E9-D251-6AE9-088A-B03BC6FEA3A0}"/>
              </a:ext>
            </a:extLst>
          </p:cNvPr>
          <p:cNvPicPr>
            <a:picLocks noChangeAspect="1"/>
          </p:cNvPicPr>
          <p:nvPr/>
        </p:nvPicPr>
        <p:blipFill>
          <a:blip r:embed="rId5"/>
          <a:stretch>
            <a:fillRect/>
          </a:stretch>
        </p:blipFill>
        <p:spPr>
          <a:xfrm>
            <a:off x="2776537" y="1876425"/>
            <a:ext cx="3590925" cy="1390650"/>
          </a:xfrm>
          <a:prstGeom prst="rect">
            <a:avLst/>
          </a:prstGeom>
        </p:spPr>
      </p:pic>
    </p:spTree>
    <p:extLst>
      <p:ext uri="{BB962C8B-B14F-4D97-AF65-F5344CB8AC3E}">
        <p14:creationId xmlns:p14="http://schemas.microsoft.com/office/powerpoint/2010/main" val="5887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70CC0-8662-06DB-C6A8-9E9AC724BD98}"/>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14E3E649-3BDB-CAC8-1F28-C9F0D0966716}"/>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F56937AE-F528-0343-EE23-19186308AA42}"/>
              </a:ext>
            </a:extLst>
          </p:cNvPr>
          <p:cNvSpPr>
            <a:spLocks noGrp="1"/>
          </p:cNvSpPr>
          <p:nvPr>
            <p:ph type="title"/>
          </p:nvPr>
        </p:nvSpPr>
        <p:spPr/>
        <p:txBody>
          <a:bodyPr/>
          <a:lstStyle/>
          <a:p>
            <a:endParaRPr lang="LID4096"/>
          </a:p>
        </p:txBody>
      </p:sp>
      <p:pic>
        <p:nvPicPr>
          <p:cNvPr id="6" name="20250406-1725-05.2056395">
            <a:hlinkClick r:id="" action="ppaction://media"/>
            <a:extLst>
              <a:ext uri="{FF2B5EF4-FFF2-40B4-BE49-F238E27FC236}">
                <a16:creationId xmlns:a16="http://schemas.microsoft.com/office/drawing/2014/main" id="{FF4C5C41-47D8-F419-0135-FE775CB6603D}"/>
              </a:ext>
            </a:extLst>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4"/>
          <a:stretch>
            <a:fillRect/>
          </a:stretch>
        </p:blipFill>
        <p:spPr>
          <a:xfrm>
            <a:off x="457200" y="3"/>
            <a:ext cx="8229600" cy="5143497"/>
          </a:xfrm>
        </p:spPr>
      </p:pic>
    </p:spTree>
    <p:extLst>
      <p:ext uri="{BB962C8B-B14F-4D97-AF65-F5344CB8AC3E}">
        <p14:creationId xmlns:p14="http://schemas.microsoft.com/office/powerpoint/2010/main" val="16275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87FA2-C83C-DD66-376A-E9D0D2D536A5}"/>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9B918531-FD34-082E-D632-2E54DDB63BFA}"/>
              </a:ext>
            </a:extLst>
          </p:cNvPr>
          <p:cNvSpPr>
            <a:spLocks noGrp="1"/>
          </p:cNvSpPr>
          <p:nvPr>
            <p:ph idx="1"/>
          </p:nvPr>
        </p:nvSpPr>
        <p:spPr/>
        <p:txBody>
          <a:bodyPr/>
          <a:lstStyle/>
          <a:p>
            <a:endParaRPr lang="LID4096"/>
          </a:p>
        </p:txBody>
      </p:sp>
      <p:sp>
        <p:nvSpPr>
          <p:cNvPr id="4" name="Title 3">
            <a:extLst>
              <a:ext uri="{FF2B5EF4-FFF2-40B4-BE49-F238E27FC236}">
                <a16:creationId xmlns:a16="http://schemas.microsoft.com/office/drawing/2014/main" id="{D467D181-FCD7-D26B-FBAB-2EDDA3E6386E}"/>
              </a:ext>
            </a:extLst>
          </p:cNvPr>
          <p:cNvSpPr>
            <a:spLocks noGrp="1"/>
          </p:cNvSpPr>
          <p:nvPr>
            <p:ph type="title"/>
          </p:nvPr>
        </p:nvSpPr>
        <p:spPr/>
        <p:txBody>
          <a:bodyPr/>
          <a:lstStyle/>
          <a:p>
            <a:endParaRPr lang="LID4096"/>
          </a:p>
        </p:txBody>
      </p:sp>
      <p:pic>
        <p:nvPicPr>
          <p:cNvPr id="6" name="20250406-1727-29.5305288">
            <a:hlinkClick r:id="" action="ppaction://media"/>
            <a:extLst>
              <a:ext uri="{FF2B5EF4-FFF2-40B4-BE49-F238E27FC236}">
                <a16:creationId xmlns:a16="http://schemas.microsoft.com/office/drawing/2014/main" id="{1166A937-4389-D917-F61D-B006CB7D44B1}"/>
              </a:ext>
            </a:extLst>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4"/>
          <a:stretch>
            <a:fillRect/>
          </a:stretch>
        </p:blipFill>
        <p:spPr>
          <a:xfrm>
            <a:off x="663547" y="0"/>
            <a:ext cx="7829459" cy="5143500"/>
          </a:xfrm>
        </p:spPr>
      </p:pic>
    </p:spTree>
    <p:extLst>
      <p:ext uri="{BB962C8B-B14F-4D97-AF65-F5344CB8AC3E}">
        <p14:creationId xmlns:p14="http://schemas.microsoft.com/office/powerpoint/2010/main" val="237238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1E5A87-EA69-8C88-A9FE-DFD411889583}"/>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0E6A41E5-745E-0F16-4890-194B50FF7AD7}"/>
              </a:ext>
            </a:extLst>
          </p:cNvPr>
          <p:cNvSpPr>
            <a:spLocks noGrp="1"/>
          </p:cNvSpPr>
          <p:nvPr>
            <p:ph idx="1"/>
          </p:nvPr>
        </p:nvSpPr>
        <p:spPr/>
        <p:txBody>
          <a:bodyPr/>
          <a:lstStyle/>
          <a:p>
            <a:r>
              <a:rPr lang="da-DK" dirty="0"/>
              <a:t>Many applications running on ∆WI will run on EWC and be able to run in the cloud</a:t>
            </a:r>
            <a:endParaRPr lang="LID4096" dirty="0"/>
          </a:p>
        </p:txBody>
      </p:sp>
      <p:sp>
        <p:nvSpPr>
          <p:cNvPr id="4" name="Title 3">
            <a:extLst>
              <a:ext uri="{FF2B5EF4-FFF2-40B4-BE49-F238E27FC236}">
                <a16:creationId xmlns:a16="http://schemas.microsoft.com/office/drawing/2014/main" id="{E4DB86BB-FCFE-2F54-0274-BAF2D230F116}"/>
              </a:ext>
            </a:extLst>
          </p:cNvPr>
          <p:cNvSpPr>
            <a:spLocks noGrp="1"/>
          </p:cNvSpPr>
          <p:nvPr>
            <p:ph type="title"/>
          </p:nvPr>
        </p:nvSpPr>
        <p:spPr/>
        <p:txBody>
          <a:bodyPr/>
          <a:lstStyle/>
          <a:p>
            <a:r>
              <a:rPr lang="da-DK" dirty="0"/>
              <a:t>Also Worth Mentioning</a:t>
            </a:r>
            <a:endParaRPr lang="LID4096" dirty="0"/>
          </a:p>
        </p:txBody>
      </p:sp>
      <p:sp>
        <p:nvSpPr>
          <p:cNvPr id="5" name="Media Placeholder 4">
            <a:extLst>
              <a:ext uri="{FF2B5EF4-FFF2-40B4-BE49-F238E27FC236}">
                <a16:creationId xmlns:a16="http://schemas.microsoft.com/office/drawing/2014/main" id="{6A8A157B-73B5-88E5-3199-CD0B5DD2007D}"/>
              </a:ext>
            </a:extLst>
          </p:cNvPr>
          <p:cNvSpPr>
            <a:spLocks noGrp="1"/>
          </p:cNvSpPr>
          <p:nvPr>
            <p:ph type="media" sz="quarter" idx="11"/>
          </p:nvPr>
        </p:nvSpPr>
        <p:spPr/>
        <p:txBody>
          <a:bodyPr/>
          <a:lstStyle/>
          <a:p>
            <a:endParaRPr lang="LID4096"/>
          </a:p>
        </p:txBody>
      </p:sp>
    </p:spTree>
    <p:extLst>
      <p:ext uri="{BB962C8B-B14F-4D97-AF65-F5344CB8AC3E}">
        <p14:creationId xmlns:p14="http://schemas.microsoft.com/office/powerpoint/2010/main" val="3576897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90BC4F-035F-BE9F-FDB0-2ED268C9118D}"/>
              </a:ext>
            </a:extLst>
          </p:cNvPr>
          <p:cNvSpPr>
            <a:spLocks noGrp="1"/>
          </p:cNvSpPr>
          <p:nvPr>
            <p:ph idx="1"/>
          </p:nvPr>
        </p:nvSpPr>
        <p:spPr>
          <a:xfrm>
            <a:off x="323527" y="1264925"/>
            <a:ext cx="7363907" cy="3242040"/>
          </a:xfrm>
        </p:spPr>
        <p:txBody>
          <a:bodyPr/>
          <a:lstStyle/>
          <a:p>
            <a:pPr>
              <a:spcAft>
                <a:spcPts val="600"/>
              </a:spcAft>
            </a:pPr>
            <a:r>
              <a:rPr lang="da-DK" dirty="0"/>
              <a:t>Code translation and </a:t>
            </a:r>
            <a:r>
              <a:rPr lang="da-DK" dirty="0">
                <a:latin typeface="APL385 Unicode" panose="020B0709000202000203" pitchFamily="49" charset="0"/>
              </a:rPr>
              <a:t>∆WI</a:t>
            </a:r>
            <a:r>
              <a:rPr lang="da-DK" dirty="0"/>
              <a:t> prototype have been sufficient for the first project (METSIM®)</a:t>
            </a:r>
          </a:p>
          <a:p>
            <a:pPr>
              <a:spcAft>
                <a:spcPts val="600"/>
              </a:spcAft>
            </a:pPr>
            <a:r>
              <a:rPr lang="da-DK" dirty="0"/>
              <a:t>NOT ready for advanced sophisticated </a:t>
            </a:r>
            <a:r>
              <a:rPr lang="da-DK" dirty="0">
                <a:latin typeface="APL385 Unicode" panose="020B0709000202000203" pitchFamily="49" charset="0"/>
              </a:rPr>
              <a:t>⎕WI</a:t>
            </a:r>
            <a:r>
              <a:rPr lang="da-DK" dirty="0"/>
              <a:t> UI</a:t>
            </a:r>
          </a:p>
          <a:p>
            <a:pPr lvl="1">
              <a:spcAft>
                <a:spcPts val="600"/>
              </a:spcAft>
            </a:pPr>
            <a:r>
              <a:rPr lang="da-DK" dirty="0"/>
              <a:t>Davin will be thoroughly reworking </a:t>
            </a:r>
            <a:r>
              <a:rPr lang="da-DK" dirty="0">
                <a:latin typeface="APL385 Unicode" panose="020B0709000202000203" pitchFamily="49" charset="0"/>
              </a:rPr>
              <a:t>∆WI</a:t>
            </a:r>
          </a:p>
          <a:p>
            <a:pPr lvl="1">
              <a:spcAft>
                <a:spcPts val="600"/>
              </a:spcAft>
            </a:pPr>
            <a:r>
              <a:rPr lang="da-DK" dirty="0">
                <a:latin typeface="+mn-lt"/>
              </a:rPr>
              <a:t>DPC Consulting (Germany) also participating</a:t>
            </a:r>
          </a:p>
          <a:p>
            <a:pPr>
              <a:spcAft>
                <a:spcPts val="600"/>
              </a:spcAft>
            </a:pPr>
            <a:r>
              <a:rPr lang="da-DK" dirty="0"/>
              <a:t>Work on code translation continues</a:t>
            </a:r>
          </a:p>
          <a:p>
            <a:pPr lvl="1">
              <a:spcAft>
                <a:spcPts val="600"/>
              </a:spcAft>
            </a:pPr>
            <a:r>
              <a:rPr lang="da-DK" dirty="0"/>
              <a:t>Will probably add static analysis to the toolkit</a:t>
            </a:r>
          </a:p>
          <a:p>
            <a:pPr>
              <a:spcAft>
                <a:spcPts val="600"/>
              </a:spcAft>
            </a:pPr>
            <a:r>
              <a:rPr lang="da-DK" dirty="0"/>
              <a:t>Contact us to run feasibility studies in 2025!</a:t>
            </a:r>
            <a:endParaRPr lang="LID4096" dirty="0"/>
          </a:p>
        </p:txBody>
      </p:sp>
      <p:sp>
        <p:nvSpPr>
          <p:cNvPr id="4" name="Title 3">
            <a:extLst>
              <a:ext uri="{FF2B5EF4-FFF2-40B4-BE49-F238E27FC236}">
                <a16:creationId xmlns:a16="http://schemas.microsoft.com/office/drawing/2014/main" id="{40278140-655E-7D21-8B07-DBBDA0C9664C}"/>
              </a:ext>
            </a:extLst>
          </p:cNvPr>
          <p:cNvSpPr>
            <a:spLocks noGrp="1"/>
          </p:cNvSpPr>
          <p:nvPr>
            <p:ph type="title"/>
          </p:nvPr>
        </p:nvSpPr>
        <p:spPr/>
        <p:txBody>
          <a:bodyPr/>
          <a:lstStyle/>
          <a:p>
            <a:r>
              <a:rPr lang="da-DK" dirty="0"/>
              <a:t>Before I hand over to Davin...</a:t>
            </a:r>
            <a:endParaRPr lang="LID4096" dirty="0"/>
          </a:p>
        </p:txBody>
      </p:sp>
      <p:sp>
        <p:nvSpPr>
          <p:cNvPr id="5" name="Media Placeholder 4">
            <a:extLst>
              <a:ext uri="{FF2B5EF4-FFF2-40B4-BE49-F238E27FC236}">
                <a16:creationId xmlns:a16="http://schemas.microsoft.com/office/drawing/2014/main" id="{283C48AC-F0C2-144E-3CDA-9FE665D7AE05}"/>
              </a:ext>
            </a:extLst>
          </p:cNvPr>
          <p:cNvSpPr>
            <a:spLocks noGrp="1"/>
          </p:cNvSpPr>
          <p:nvPr>
            <p:ph type="media" sz="quarter" idx="11"/>
          </p:nvPr>
        </p:nvSpPr>
        <p:spPr/>
        <p:txBody>
          <a:bodyPr/>
          <a:lstStyle/>
          <a:p>
            <a:endParaRPr lang="LID4096"/>
          </a:p>
        </p:txBody>
      </p:sp>
    </p:spTree>
    <p:extLst>
      <p:ext uri="{BB962C8B-B14F-4D97-AF65-F5344CB8AC3E}">
        <p14:creationId xmlns:p14="http://schemas.microsoft.com/office/powerpoint/2010/main" val="3102423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FF539-572B-F950-7EB3-CEFE36CC7606}"/>
              </a:ext>
            </a:extLst>
          </p:cNvPr>
          <p:cNvSpPr>
            <a:spLocks noGrp="1"/>
          </p:cNvSpPr>
          <p:nvPr>
            <p:ph idx="1"/>
          </p:nvPr>
        </p:nvSpPr>
        <p:spPr>
          <a:xfrm>
            <a:off x="323527" y="1264925"/>
            <a:ext cx="6603255" cy="3242040"/>
          </a:xfrm>
        </p:spPr>
        <p:txBody>
          <a:bodyPr>
            <a:normAutofit/>
          </a:bodyPr>
          <a:lstStyle/>
          <a:p>
            <a:pPr>
              <a:spcAft>
                <a:spcPts val="600"/>
              </a:spcAft>
              <a:buSzPts val="1000"/>
              <a:tabLst>
                <a:tab pos="457200" algn="l"/>
              </a:tabLst>
            </a:pPr>
            <a:r>
              <a:rPr lang="en-US" dirty="0">
                <a:effectLst/>
                <a:latin typeface="Aptos" panose="020B0004020202020204" pitchFamily="34" charset="0"/>
                <a:ea typeface="Aptos" panose="020B0004020202020204" pitchFamily="34" charset="0"/>
                <a:cs typeface="Aptos" panose="020B0004020202020204" pitchFamily="34" charset="0"/>
              </a:rPr>
              <a:t>The ∆WI prototype needs refactoring</a:t>
            </a:r>
          </a:p>
          <a:p>
            <a:pPr>
              <a:spcAft>
                <a:spcPts val="600"/>
              </a:spcAft>
              <a:buSzPts val="1000"/>
              <a:tabLst>
                <a:tab pos="457200" algn="l"/>
              </a:tabLst>
            </a:pPr>
            <a:r>
              <a:rPr lang="en-US" dirty="0">
                <a:effectLst/>
                <a:latin typeface="Aptos" panose="020B0004020202020204" pitchFamily="34" charset="0"/>
                <a:ea typeface="Aptos" panose="020B0004020202020204" pitchFamily="34" charset="0"/>
                <a:cs typeface="Aptos" panose="020B0004020202020204" pitchFamily="34" charset="0"/>
              </a:rPr>
              <a:t>Differences in GUI processing</a:t>
            </a:r>
          </a:p>
          <a:p>
            <a:pPr>
              <a:spcAft>
                <a:spcPts val="600"/>
              </a:spcAft>
              <a:buSzPts val="1000"/>
              <a:tabLst>
                <a:tab pos="457200" algn="l"/>
              </a:tabLst>
            </a:pPr>
            <a:r>
              <a:rPr lang="en-US" dirty="0">
                <a:effectLst/>
                <a:latin typeface="Aptos" panose="020B0004020202020204" pitchFamily="34" charset="0"/>
                <a:ea typeface="Aptos" panose="020B0004020202020204" pitchFamily="34" charset="0"/>
                <a:cs typeface="Aptos" panose="020B0004020202020204" pitchFamily="34" charset="0"/>
              </a:rPr>
              <a:t>Interpretation will be better than compilation</a:t>
            </a:r>
          </a:p>
          <a:p>
            <a:pPr>
              <a:spcAft>
                <a:spcPts val="600"/>
              </a:spcAft>
              <a:buSzPts val="1000"/>
              <a:tabLst>
                <a:tab pos="457200" algn="l"/>
              </a:tabLst>
            </a:pPr>
            <a:r>
              <a:rPr lang="en-US" dirty="0">
                <a:effectLst/>
                <a:latin typeface="Aptos" panose="020B0004020202020204" pitchFamily="34" charset="0"/>
                <a:ea typeface="Aptos" panose="020B0004020202020204" pitchFamily="34" charset="0"/>
                <a:cs typeface="Aptos" panose="020B0004020202020204" pitchFamily="34" charset="0"/>
              </a:rPr>
              <a:t>Reasonably complete support possible</a:t>
            </a:r>
          </a:p>
          <a:p>
            <a:pPr>
              <a:spcAft>
                <a:spcPts val="600"/>
              </a:spcAft>
              <a:buSzPts val="1000"/>
              <a:tabLst>
                <a:tab pos="457200" algn="l"/>
              </a:tabLst>
            </a:pPr>
            <a:r>
              <a:rPr lang="en-US" dirty="0">
                <a:effectLst/>
                <a:latin typeface="Aptos" panose="020B0004020202020204" pitchFamily="34" charset="0"/>
                <a:ea typeface="Aptos" panose="020B0004020202020204" pitchFamily="34" charset="0"/>
                <a:cs typeface="Aptos" panose="020B0004020202020204" pitchFamily="34" charset="0"/>
              </a:rPr>
              <a:t>ActiveX will be supported in 32-bit Windows</a:t>
            </a:r>
          </a:p>
          <a:p>
            <a:pPr>
              <a:spcAft>
                <a:spcPts val="600"/>
              </a:spcAft>
              <a:buSzPts val="1000"/>
              <a:tabLst>
                <a:tab pos="457200" algn="l"/>
              </a:tabLst>
            </a:pPr>
            <a:r>
              <a:rPr lang="en-US" dirty="0">
                <a:effectLst/>
                <a:latin typeface="Aptos" panose="020B0004020202020204" pitchFamily="34" charset="0"/>
                <a:ea typeface="Aptos" panose="020B0004020202020204" pitchFamily="34" charset="0"/>
                <a:cs typeface="Aptos" panose="020B0004020202020204" pitchFamily="34" charset="0"/>
              </a:rPr>
              <a:t>Imbedding Dyalog native controls possible</a:t>
            </a:r>
          </a:p>
          <a:p>
            <a:pPr>
              <a:spcAft>
                <a:spcPts val="600"/>
              </a:spcAft>
              <a:buSzPts val="1000"/>
              <a:tabLst>
                <a:tab pos="457200" algn="l"/>
              </a:tabLst>
            </a:pPr>
            <a:r>
              <a:rPr lang="en-US" dirty="0">
                <a:effectLst/>
                <a:latin typeface="Aptos" panose="020B0004020202020204" pitchFamily="34" charset="0"/>
                <a:ea typeface="Aptos" panose="020B0004020202020204" pitchFamily="34" charset="0"/>
                <a:cs typeface="Aptos" panose="020B0004020202020204" pitchFamily="34" charset="0"/>
              </a:rPr>
              <a:t>Questions?</a:t>
            </a:r>
          </a:p>
        </p:txBody>
      </p:sp>
      <p:sp>
        <p:nvSpPr>
          <p:cNvPr id="4" name="Title 3">
            <a:extLst>
              <a:ext uri="{FF2B5EF4-FFF2-40B4-BE49-F238E27FC236}">
                <a16:creationId xmlns:a16="http://schemas.microsoft.com/office/drawing/2014/main" id="{2C8CAB2F-5974-1F55-4D07-DD74320A6C67}"/>
              </a:ext>
            </a:extLst>
          </p:cNvPr>
          <p:cNvSpPr>
            <a:spLocks noGrp="1"/>
          </p:cNvSpPr>
          <p:nvPr>
            <p:ph type="title"/>
          </p:nvPr>
        </p:nvSpPr>
        <p:spPr/>
        <p:txBody>
          <a:bodyPr/>
          <a:lstStyle/>
          <a:p>
            <a:r>
              <a:rPr lang="da-DK" dirty="0"/>
              <a:t>Davin's Slide</a:t>
            </a:r>
            <a:endParaRPr lang="LID4096" dirty="0"/>
          </a:p>
        </p:txBody>
      </p:sp>
      <p:sp>
        <p:nvSpPr>
          <p:cNvPr id="5" name="Media Placeholder 4">
            <a:extLst>
              <a:ext uri="{FF2B5EF4-FFF2-40B4-BE49-F238E27FC236}">
                <a16:creationId xmlns:a16="http://schemas.microsoft.com/office/drawing/2014/main" id="{D2885B5B-BCCC-F717-F1E8-4569BB1D7745}"/>
              </a:ext>
            </a:extLst>
          </p:cNvPr>
          <p:cNvSpPr>
            <a:spLocks noGrp="1"/>
          </p:cNvSpPr>
          <p:nvPr>
            <p:ph type="media" sz="quarter" idx="11"/>
          </p:nvPr>
        </p:nvSpPr>
        <p:spPr/>
        <p:txBody>
          <a:bodyPr/>
          <a:lstStyle/>
          <a:p>
            <a:endParaRPr lang="LID4096"/>
          </a:p>
        </p:txBody>
      </p:sp>
    </p:spTree>
    <p:extLst>
      <p:ext uri="{BB962C8B-B14F-4D97-AF65-F5344CB8AC3E}">
        <p14:creationId xmlns:p14="http://schemas.microsoft.com/office/powerpoint/2010/main" val="441077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32D54-112E-2AF3-6357-6A20B8D160B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A8B091C-F8EC-CD1B-17B1-001F12BC887D}"/>
              </a:ext>
            </a:extLst>
          </p:cNvPr>
          <p:cNvSpPr>
            <a:spLocks noGrp="1"/>
          </p:cNvSpPr>
          <p:nvPr>
            <p:ph sz="quarter" idx="12"/>
          </p:nvPr>
        </p:nvSpPr>
        <p:spPr/>
        <p:txBody>
          <a:bodyPr/>
          <a:lstStyle/>
          <a:p>
            <a:endParaRPr lang="LID4096"/>
          </a:p>
        </p:txBody>
      </p:sp>
      <p:sp>
        <p:nvSpPr>
          <p:cNvPr id="9" name="TextBox 8">
            <a:extLst>
              <a:ext uri="{FF2B5EF4-FFF2-40B4-BE49-F238E27FC236}">
                <a16:creationId xmlns:a16="http://schemas.microsoft.com/office/drawing/2014/main" id="{854279A8-E82A-900F-E663-B2CDEDB8E744}"/>
              </a:ext>
            </a:extLst>
          </p:cNvPr>
          <p:cNvSpPr txBox="1"/>
          <p:nvPr/>
        </p:nvSpPr>
        <p:spPr>
          <a:xfrm>
            <a:off x="0" y="48939"/>
            <a:ext cx="1043876" cy="523220"/>
          </a:xfrm>
          <a:prstGeom prst="rect">
            <a:avLst/>
          </a:prstGeom>
          <a:noFill/>
        </p:spPr>
        <p:txBody>
          <a:bodyPr wrap="none" rtlCol="0">
            <a:spAutoFit/>
          </a:bodyPr>
          <a:lstStyle/>
          <a:p>
            <a:r>
              <a:rPr lang="da-DK" sz="2800" dirty="0">
                <a:latin typeface="APL385 Unicode" panose="020B0709000202000203" pitchFamily="49" charset="0"/>
              </a:rPr>
              <a:t>⎕WC→</a:t>
            </a:r>
            <a:endParaRPr lang="LID4096" sz="2800" dirty="0">
              <a:latin typeface="APL385 Unicode" panose="020B0709000202000203" pitchFamily="49" charset="0"/>
            </a:endParaRPr>
          </a:p>
        </p:txBody>
      </p:sp>
      <p:pic>
        <p:nvPicPr>
          <p:cNvPr id="3" name="Picture 2">
            <a:extLst>
              <a:ext uri="{FF2B5EF4-FFF2-40B4-BE49-F238E27FC236}">
                <a16:creationId xmlns:a16="http://schemas.microsoft.com/office/drawing/2014/main" id="{58235F47-0EF4-4486-9492-3F05F5F0CE6B}"/>
              </a:ext>
            </a:extLst>
          </p:cNvPr>
          <p:cNvPicPr>
            <a:picLocks noChangeAspect="1"/>
          </p:cNvPicPr>
          <p:nvPr/>
        </p:nvPicPr>
        <p:blipFill>
          <a:blip r:embed="rId2"/>
          <a:stretch>
            <a:fillRect/>
          </a:stretch>
        </p:blipFill>
        <p:spPr>
          <a:xfrm>
            <a:off x="1074089" y="0"/>
            <a:ext cx="6995822" cy="5143500"/>
          </a:xfrm>
          <a:prstGeom prst="rect">
            <a:avLst/>
          </a:prstGeom>
        </p:spPr>
      </p:pic>
    </p:spTree>
    <p:extLst>
      <p:ext uri="{BB962C8B-B14F-4D97-AF65-F5344CB8AC3E}">
        <p14:creationId xmlns:p14="http://schemas.microsoft.com/office/powerpoint/2010/main" val="3049635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AB7349-824E-3395-193D-17BB1258AE49}"/>
              </a:ext>
            </a:extLst>
          </p:cNvPr>
          <p:cNvSpPr>
            <a:spLocks noGrp="1"/>
          </p:cNvSpPr>
          <p:nvPr>
            <p:ph sz="quarter" idx="12"/>
          </p:nvPr>
        </p:nvSpPr>
        <p:spPr/>
        <p:txBody>
          <a:bodyPr/>
          <a:lstStyle/>
          <a:p>
            <a:endParaRPr lang="LID4096"/>
          </a:p>
        </p:txBody>
      </p:sp>
      <p:pic>
        <p:nvPicPr>
          <p:cNvPr id="4" name="Picture 3">
            <a:extLst>
              <a:ext uri="{FF2B5EF4-FFF2-40B4-BE49-F238E27FC236}">
                <a16:creationId xmlns:a16="http://schemas.microsoft.com/office/drawing/2014/main" id="{0B390595-9BAC-6C92-A57F-AC31C8F2F2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4089" y="0"/>
            <a:ext cx="6995821" cy="5143500"/>
          </a:xfrm>
          <a:prstGeom prst="rect">
            <a:avLst/>
          </a:prstGeom>
        </p:spPr>
      </p:pic>
      <p:sp>
        <p:nvSpPr>
          <p:cNvPr id="5" name="TextBox 4">
            <a:extLst>
              <a:ext uri="{FF2B5EF4-FFF2-40B4-BE49-F238E27FC236}">
                <a16:creationId xmlns:a16="http://schemas.microsoft.com/office/drawing/2014/main" id="{D66B3D69-0D9D-1EC2-CFA9-63298B730F39}"/>
              </a:ext>
            </a:extLst>
          </p:cNvPr>
          <p:cNvSpPr txBox="1"/>
          <p:nvPr/>
        </p:nvSpPr>
        <p:spPr>
          <a:xfrm>
            <a:off x="0" y="48939"/>
            <a:ext cx="1043876" cy="523220"/>
          </a:xfrm>
          <a:prstGeom prst="rect">
            <a:avLst/>
          </a:prstGeom>
          <a:noFill/>
        </p:spPr>
        <p:txBody>
          <a:bodyPr wrap="none" rtlCol="0">
            <a:spAutoFit/>
          </a:bodyPr>
          <a:lstStyle/>
          <a:p>
            <a:r>
              <a:rPr lang="da-DK" sz="2800" dirty="0">
                <a:latin typeface="APL385 Unicode" panose="020B0709000202000203" pitchFamily="49" charset="0"/>
              </a:rPr>
              <a:t>EWC→</a:t>
            </a:r>
            <a:endParaRPr lang="LID4096" sz="2800" dirty="0">
              <a:latin typeface="APL385 Unicode" panose="020B0709000202000203" pitchFamily="49" charset="0"/>
            </a:endParaRPr>
          </a:p>
        </p:txBody>
      </p:sp>
    </p:spTree>
    <p:extLst>
      <p:ext uri="{BB962C8B-B14F-4D97-AF65-F5344CB8AC3E}">
        <p14:creationId xmlns:p14="http://schemas.microsoft.com/office/powerpoint/2010/main" val="10205775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7F97D-718D-7F1F-04DD-481BBD9F529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D602A2-AF11-157B-9570-D45A118A0C4E}"/>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827136EF-7366-1C12-D34F-1D26726CD742}"/>
              </a:ext>
            </a:extLst>
          </p:cNvPr>
          <p:cNvSpPr>
            <a:spLocks noGrp="1"/>
          </p:cNvSpPr>
          <p:nvPr>
            <p:ph idx="1"/>
          </p:nvPr>
        </p:nvSpPr>
        <p:spPr/>
        <p:txBody>
          <a:bodyPr/>
          <a:lstStyle/>
          <a:p>
            <a:pPr>
              <a:buFont typeface="+mj-lt"/>
              <a:buAutoNum type="arabicPeriod" startAt="2"/>
            </a:pPr>
            <a:r>
              <a:rPr lang="da-DK" dirty="0"/>
              <a:t>New "Full Stack" Applications</a:t>
            </a:r>
          </a:p>
          <a:p>
            <a:pPr lvl="1"/>
            <a:r>
              <a:rPr lang="da-DK" dirty="0"/>
              <a:t>What is required to make EWC an attractive platform for completely new applications?</a:t>
            </a:r>
          </a:p>
        </p:txBody>
      </p:sp>
      <p:sp>
        <p:nvSpPr>
          <p:cNvPr id="4" name="Content Placeholder 3">
            <a:extLst>
              <a:ext uri="{FF2B5EF4-FFF2-40B4-BE49-F238E27FC236}">
                <a16:creationId xmlns:a16="http://schemas.microsoft.com/office/drawing/2014/main" id="{8C82C28D-A42F-BA9A-0097-E652C3920421}"/>
              </a:ext>
            </a:extLst>
          </p:cNvPr>
          <p:cNvSpPr>
            <a:spLocks noGrp="1"/>
          </p:cNvSpPr>
          <p:nvPr>
            <p:ph sz="quarter" idx="12"/>
          </p:nvPr>
        </p:nvSpPr>
        <p:spPr/>
        <p:txBody>
          <a:bodyPr/>
          <a:lstStyle/>
          <a:p>
            <a:endParaRPr lang="LID4096"/>
          </a:p>
        </p:txBody>
      </p:sp>
      <p:sp>
        <p:nvSpPr>
          <p:cNvPr id="5" name="Title 4">
            <a:extLst>
              <a:ext uri="{FF2B5EF4-FFF2-40B4-BE49-F238E27FC236}">
                <a16:creationId xmlns:a16="http://schemas.microsoft.com/office/drawing/2014/main" id="{D5642114-A82A-1CC3-04A6-CF71E8C4DF48}"/>
              </a:ext>
            </a:extLst>
          </p:cNvPr>
          <p:cNvSpPr>
            <a:spLocks noGrp="1"/>
          </p:cNvSpPr>
          <p:nvPr>
            <p:ph type="title"/>
          </p:nvPr>
        </p:nvSpPr>
        <p:spPr/>
        <p:txBody>
          <a:bodyPr/>
          <a:lstStyle/>
          <a:p>
            <a:r>
              <a:rPr lang="da-DK" dirty="0"/>
              <a:t>EWC Target Audiences</a:t>
            </a:r>
            <a:endParaRPr lang="LID4096" dirty="0"/>
          </a:p>
        </p:txBody>
      </p:sp>
    </p:spTree>
    <p:extLst>
      <p:ext uri="{BB962C8B-B14F-4D97-AF65-F5344CB8AC3E}">
        <p14:creationId xmlns:p14="http://schemas.microsoft.com/office/powerpoint/2010/main" val="2211917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C96FE89-2C4A-107D-071D-EE9E083369A6}"/>
              </a:ext>
            </a:extLst>
          </p:cNvPr>
          <p:cNvSpPr>
            <a:spLocks noGrp="1"/>
          </p:cNvSpPr>
          <p:nvPr>
            <p:ph idx="10"/>
          </p:nvPr>
        </p:nvSpPr>
        <p:spPr/>
        <p:txBody>
          <a:bodyPr/>
          <a:lstStyle/>
          <a:p>
            <a:endParaRPr lang="LID4096"/>
          </a:p>
        </p:txBody>
      </p:sp>
      <p:sp>
        <p:nvSpPr>
          <p:cNvPr id="7" name="Content Placeholder 6">
            <a:extLst>
              <a:ext uri="{FF2B5EF4-FFF2-40B4-BE49-F238E27FC236}">
                <a16:creationId xmlns:a16="http://schemas.microsoft.com/office/drawing/2014/main" id="{FFE6D3A5-BD36-3D18-783F-C0ED0C6DF618}"/>
              </a:ext>
            </a:extLst>
          </p:cNvPr>
          <p:cNvSpPr>
            <a:spLocks noGrp="1"/>
          </p:cNvSpPr>
          <p:nvPr>
            <p:ph idx="1"/>
          </p:nvPr>
        </p:nvSpPr>
        <p:spPr>
          <a:xfrm>
            <a:off x="377194" y="1460924"/>
            <a:ext cx="5804204" cy="2953329"/>
          </a:xfrm>
        </p:spPr>
        <p:txBody>
          <a:bodyPr>
            <a:noAutofit/>
          </a:bodyPr>
          <a:lstStyle/>
          <a:p>
            <a:r>
              <a:rPr lang="da-DK" sz="2000" dirty="0"/>
              <a:t>I am one of the skippers of the Anna Elise, which is owned by 20 people</a:t>
            </a:r>
          </a:p>
          <a:p>
            <a:r>
              <a:rPr lang="da-DK" sz="2000" dirty="0"/>
              <a:t>We need an Admin Application to keep track of work that needs to be done, sailing trips, etc.</a:t>
            </a:r>
          </a:p>
          <a:p>
            <a:r>
              <a:rPr lang="da-DK" sz="2000" dirty="0"/>
              <a:t>I thought I'd try to drink my own champagne:</a:t>
            </a:r>
          </a:p>
          <a:p>
            <a:pPr lvl="1"/>
            <a:r>
              <a:rPr lang="da-DK" sz="1800" dirty="0"/>
              <a:t>GitHub: mkromberg/owum</a:t>
            </a:r>
          </a:p>
          <a:p>
            <a:r>
              <a:rPr lang="da-DK" sz="2200" dirty="0"/>
              <a:t>OWUM? On the radio, our callsign is </a:t>
            </a:r>
            <a:br>
              <a:rPr lang="da-DK" sz="2200" dirty="0"/>
            </a:br>
            <a:r>
              <a:rPr lang="en-GB" sz="2200" dirty="0"/>
              <a:t>Oscar Whiskey Uniform Mike</a:t>
            </a:r>
          </a:p>
          <a:p>
            <a:endParaRPr lang="da-DK" sz="2200" dirty="0"/>
          </a:p>
        </p:txBody>
      </p:sp>
      <p:sp>
        <p:nvSpPr>
          <p:cNvPr id="5" name="Title 4">
            <a:extLst>
              <a:ext uri="{FF2B5EF4-FFF2-40B4-BE49-F238E27FC236}">
                <a16:creationId xmlns:a16="http://schemas.microsoft.com/office/drawing/2014/main" id="{BCFB179B-96A3-1B5E-6A9B-1C273AB11DCE}"/>
              </a:ext>
            </a:extLst>
          </p:cNvPr>
          <p:cNvSpPr>
            <a:spLocks noGrp="1"/>
          </p:cNvSpPr>
          <p:nvPr>
            <p:ph type="title"/>
          </p:nvPr>
        </p:nvSpPr>
        <p:spPr>
          <a:xfrm>
            <a:off x="323528" y="267657"/>
            <a:ext cx="7044681" cy="1100556"/>
          </a:xfrm>
        </p:spPr>
        <p:txBody>
          <a:bodyPr/>
          <a:lstStyle/>
          <a:p>
            <a:pPr rtl="0" eaLnBrk="1" fontAlgn="b" latinLnBrk="0" hangingPunct="1"/>
            <a:r>
              <a:rPr lang="en-GB" dirty="0"/>
              <a:t>The OWUM Admin App</a:t>
            </a:r>
          </a:p>
        </p:txBody>
      </p:sp>
      <p:sp>
        <p:nvSpPr>
          <p:cNvPr id="9" name="Media Placeholder 8">
            <a:extLst>
              <a:ext uri="{FF2B5EF4-FFF2-40B4-BE49-F238E27FC236}">
                <a16:creationId xmlns:a16="http://schemas.microsoft.com/office/drawing/2014/main" id="{35A01A93-FF0B-47AD-13D4-C8890CEBC586}"/>
              </a:ext>
            </a:extLst>
          </p:cNvPr>
          <p:cNvSpPr>
            <a:spLocks noGrp="1"/>
          </p:cNvSpPr>
          <p:nvPr>
            <p:ph type="media" sz="quarter" idx="11"/>
          </p:nvPr>
        </p:nvSpPr>
        <p:spPr/>
        <p:txBody>
          <a:bodyPr/>
          <a:lstStyle/>
          <a:p>
            <a:endParaRPr lang="LID4096"/>
          </a:p>
        </p:txBody>
      </p:sp>
      <p:pic>
        <p:nvPicPr>
          <p:cNvPr id="1026" name="Picture 2">
            <a:extLst>
              <a:ext uri="{FF2B5EF4-FFF2-40B4-BE49-F238E27FC236}">
                <a16:creationId xmlns:a16="http://schemas.microsoft.com/office/drawing/2014/main" id="{D68595BA-30EE-1A71-23A0-2CAA3BEB6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063" y="1036800"/>
            <a:ext cx="2801606" cy="359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35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0">
        <p159:morph option="byObject"/>
      </p:transition>
    </mc:Choice>
    <mc:Fallback xmlns="">
      <p:transition spd="slow"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FDE013-8348-350E-E378-9D8D459B6F7E}"/>
              </a:ext>
            </a:extLst>
          </p:cNvPr>
          <p:cNvSpPr>
            <a:spLocks noGrp="1"/>
          </p:cNvSpPr>
          <p:nvPr>
            <p:ph idx="10"/>
          </p:nvPr>
        </p:nvSpPr>
        <p:spPr/>
        <p:txBody>
          <a:bodyPr/>
          <a:lstStyle/>
          <a:p>
            <a:endParaRPr lang="LID4096"/>
          </a:p>
        </p:txBody>
      </p:sp>
      <p:sp>
        <p:nvSpPr>
          <p:cNvPr id="3" name="Content Placeholder 2">
            <a:extLst>
              <a:ext uri="{FF2B5EF4-FFF2-40B4-BE49-F238E27FC236}">
                <a16:creationId xmlns:a16="http://schemas.microsoft.com/office/drawing/2014/main" id="{ABB15C7C-6FA1-5B89-FED3-41939189890C}"/>
              </a:ext>
            </a:extLst>
          </p:cNvPr>
          <p:cNvSpPr>
            <a:spLocks noGrp="1"/>
          </p:cNvSpPr>
          <p:nvPr>
            <p:ph idx="1"/>
          </p:nvPr>
        </p:nvSpPr>
        <p:spPr/>
        <p:txBody>
          <a:bodyPr/>
          <a:lstStyle/>
          <a:p>
            <a:endParaRPr lang="LID4096"/>
          </a:p>
        </p:txBody>
      </p:sp>
      <p:sp>
        <p:nvSpPr>
          <p:cNvPr id="4" name="Content Placeholder 3">
            <a:extLst>
              <a:ext uri="{FF2B5EF4-FFF2-40B4-BE49-F238E27FC236}">
                <a16:creationId xmlns:a16="http://schemas.microsoft.com/office/drawing/2014/main" id="{ACCDB46E-3A59-BE68-F5B1-DE973C06AF45}"/>
              </a:ext>
            </a:extLst>
          </p:cNvPr>
          <p:cNvSpPr>
            <a:spLocks noGrp="1"/>
          </p:cNvSpPr>
          <p:nvPr>
            <p:ph sz="quarter" idx="12"/>
          </p:nvPr>
        </p:nvSpPr>
        <p:spPr/>
        <p:txBody>
          <a:bodyPr/>
          <a:lstStyle/>
          <a:p>
            <a:endParaRPr lang="LID4096"/>
          </a:p>
        </p:txBody>
      </p:sp>
      <p:sp>
        <p:nvSpPr>
          <p:cNvPr id="5" name="Title 4">
            <a:extLst>
              <a:ext uri="{FF2B5EF4-FFF2-40B4-BE49-F238E27FC236}">
                <a16:creationId xmlns:a16="http://schemas.microsoft.com/office/drawing/2014/main" id="{004C87A1-3820-A05D-867B-4410E82FC586}"/>
              </a:ext>
            </a:extLst>
          </p:cNvPr>
          <p:cNvSpPr>
            <a:spLocks noGrp="1"/>
          </p:cNvSpPr>
          <p:nvPr>
            <p:ph type="title"/>
          </p:nvPr>
        </p:nvSpPr>
        <p:spPr/>
        <p:txBody>
          <a:bodyPr/>
          <a:lstStyle/>
          <a:p>
            <a:endParaRPr lang="LID4096"/>
          </a:p>
        </p:txBody>
      </p:sp>
      <p:pic>
        <p:nvPicPr>
          <p:cNvPr id="9" name="Picture 8">
            <a:extLst>
              <a:ext uri="{FF2B5EF4-FFF2-40B4-BE49-F238E27FC236}">
                <a16:creationId xmlns:a16="http://schemas.microsoft.com/office/drawing/2014/main" id="{EC63C17D-4FFB-D39D-3601-2BD2B3099DB4}"/>
              </a:ext>
            </a:extLst>
          </p:cNvPr>
          <p:cNvPicPr>
            <a:picLocks noChangeAspect="1"/>
          </p:cNvPicPr>
          <p:nvPr/>
        </p:nvPicPr>
        <p:blipFill>
          <a:blip r:embed="rId2"/>
          <a:stretch>
            <a:fillRect/>
          </a:stretch>
        </p:blipFill>
        <p:spPr>
          <a:xfrm>
            <a:off x="6150498" y="0"/>
            <a:ext cx="2711492" cy="5143500"/>
          </a:xfrm>
          <a:prstGeom prst="rect">
            <a:avLst/>
          </a:prstGeom>
        </p:spPr>
      </p:pic>
      <p:pic>
        <p:nvPicPr>
          <p:cNvPr id="11" name="Picture 10">
            <a:extLst>
              <a:ext uri="{FF2B5EF4-FFF2-40B4-BE49-F238E27FC236}">
                <a16:creationId xmlns:a16="http://schemas.microsoft.com/office/drawing/2014/main" id="{A68B361C-821F-0608-5128-1B8494D6A4EE}"/>
              </a:ext>
            </a:extLst>
          </p:cNvPr>
          <p:cNvPicPr>
            <a:picLocks noChangeAspect="1"/>
          </p:cNvPicPr>
          <p:nvPr/>
        </p:nvPicPr>
        <p:blipFill>
          <a:blip r:embed="rId3"/>
          <a:stretch>
            <a:fillRect/>
          </a:stretch>
        </p:blipFill>
        <p:spPr>
          <a:xfrm>
            <a:off x="338674" y="9776"/>
            <a:ext cx="5299364" cy="5143500"/>
          </a:xfrm>
          <a:prstGeom prst="rect">
            <a:avLst/>
          </a:prstGeom>
        </p:spPr>
      </p:pic>
    </p:spTree>
    <p:extLst>
      <p:ext uri="{BB962C8B-B14F-4D97-AF65-F5344CB8AC3E}">
        <p14:creationId xmlns:p14="http://schemas.microsoft.com/office/powerpoint/2010/main" val="631757557"/>
      </p:ext>
    </p:extLst>
  </p:cSld>
  <p:clrMapOvr>
    <a:masterClrMapping/>
  </p:clrMapOvr>
</p:sld>
</file>

<file path=ppt/theme/theme1.xml><?xml version="1.0" encoding="utf-8"?>
<a:theme xmlns:a="http://schemas.openxmlformats.org/drawingml/2006/main" name="Office Theme">
  <a:themeElements>
    <a:clrScheme name="Dyalog">
      <a:dk1>
        <a:srgbClr val="3B475E"/>
      </a:dk1>
      <a:lt1>
        <a:sysClr val="window" lastClr="FFFFFF"/>
      </a:lt1>
      <a:dk2>
        <a:srgbClr val="5A6D8F"/>
      </a:dk2>
      <a:lt2>
        <a:srgbClr val="F6F6D9"/>
      </a:lt2>
      <a:accent1>
        <a:srgbClr val="ED7F00"/>
      </a:accent1>
      <a:accent2>
        <a:srgbClr val="928ABD"/>
      </a:accent2>
      <a:accent3>
        <a:srgbClr val="2C5656"/>
      </a:accent3>
      <a:accent4>
        <a:srgbClr val="FFA336"/>
      </a:accent4>
      <a:accent5>
        <a:srgbClr val="BBB5D6"/>
      </a:accent5>
      <a:accent6>
        <a:srgbClr val="231F20"/>
      </a:accent6>
      <a:hlink>
        <a:srgbClr val="5A6D8F"/>
      </a:hlink>
      <a:folHlink>
        <a:srgbClr val="928ABD"/>
      </a:folHlink>
    </a:clrScheme>
    <a:fontScheme name="Sarabun">
      <a:majorFont>
        <a:latin typeface="Sarabun"/>
        <a:ea typeface=""/>
        <a:cs typeface=""/>
      </a:majorFont>
      <a:minorFont>
        <a:latin typeface="Sarabu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yalog19_template_bold_calibri.potx" id="{F0C38D23-3AC9-47E9-8D0D-BEDB5EAFCAD2}" vid="{35320D08-F00A-4224-9D94-CDC48BBB4D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10465</TotalTime>
  <Words>4538</Words>
  <Application>Microsoft Office PowerPoint</Application>
  <PresentationFormat>On-screen Show (16:9)</PresentationFormat>
  <Paragraphs>428</Paragraphs>
  <Slides>46</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Wingdings</vt:lpstr>
      <vt:lpstr>Wingdings 2</vt:lpstr>
      <vt:lpstr>Calibri</vt:lpstr>
      <vt:lpstr>Aptos</vt:lpstr>
      <vt:lpstr>Courier New</vt:lpstr>
      <vt:lpstr>APL385 Unicode</vt:lpstr>
      <vt:lpstr>Sarabun</vt:lpstr>
      <vt:lpstr>Office Theme</vt:lpstr>
      <vt:lpstr>Migrations</vt:lpstr>
      <vt:lpstr>Agenda</vt:lpstr>
      <vt:lpstr>EWC – "Everywhere" WC</vt:lpstr>
      <vt:lpstr>EWC Target Audiences</vt:lpstr>
      <vt:lpstr>PowerPoint Presentation</vt:lpstr>
      <vt:lpstr>PowerPoint Presentation</vt:lpstr>
      <vt:lpstr>EWC Target Audiences</vt:lpstr>
      <vt:lpstr>The OWUM Admin App</vt:lpstr>
      <vt:lpstr>PowerPoint Presentation</vt:lpstr>
      <vt:lpstr>PowerPoint Presentation</vt:lpstr>
      <vt:lpstr>PowerPoint Presentation</vt:lpstr>
      <vt:lpstr>PowerPoint Presentation</vt:lpstr>
      <vt:lpstr>PowerPoint Presentation</vt:lpstr>
      <vt:lpstr>PowerPoint Presentation</vt:lpstr>
      <vt:lpstr>Additions to ⎕WC</vt:lpstr>
      <vt:lpstr>+ ApexCharts</vt:lpstr>
      <vt:lpstr>PowerPoint Presentation</vt:lpstr>
      <vt:lpstr>PowerPoint Presentation</vt:lpstr>
      <vt:lpstr>EWC Multi-User Mode</vt:lpstr>
      <vt:lpstr>Conclusion - EWC</vt:lpstr>
      <vt:lpstr>Source Code Migration</vt:lpstr>
      <vt:lpstr>PowerPoint Presentation</vt:lpstr>
      <vt:lpstr>PowerPoint Presentation</vt:lpstr>
      <vt:lpstr>PowerPoint Presentation</vt:lpstr>
      <vt:lpstr>PowerPoint Presentation</vt:lpstr>
      <vt:lpstr>Source Code Migration</vt:lpstr>
      <vt:lpstr>PowerPoint Presentation</vt:lpstr>
      <vt:lpstr>⎕FI → #.A2K.∆FI</vt:lpstr>
      <vt:lpstr>∨/ → Any</vt:lpstr>
      <vt:lpstr>⎕SS → ∆SS</vt:lpstr>
      <vt:lpstr>⎕WCALL → ∆WCALL</vt:lpstr>
      <vt:lpstr>¨ → Each</vt:lpstr>
      <vt:lpstr>PowerPoint Presentation</vt:lpstr>
      <vt:lpstr>How we do it</vt:lpstr>
      <vt:lpstr>¨ → Each</vt:lpstr>
      <vt:lpstr>Double Quote Issues</vt:lpstr>
      <vt:lpstr>Last but not Least - ∆WI</vt:lpstr>
      <vt:lpstr>PowerPoint Presentation</vt:lpstr>
      <vt:lpstr>PowerPoint Presentation</vt:lpstr>
      <vt:lpstr>PowerPoint Presentation</vt:lpstr>
      <vt:lpstr>PowerPoint Presentation</vt:lpstr>
      <vt:lpstr>PowerPoint Presentation</vt:lpstr>
      <vt:lpstr>PowerPoint Presentation</vt:lpstr>
      <vt:lpstr>Also Worth Mentioning</vt:lpstr>
      <vt:lpstr>Before I hand over to Davin...</vt:lpstr>
      <vt:lpstr>Davin's Slide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Smith</dc:creator>
  <cp:lastModifiedBy>Morten Kromberg</cp:lastModifiedBy>
  <cp:revision>266</cp:revision>
  <dcterms:created xsi:type="dcterms:W3CDTF">2019-07-25T11:46:05Z</dcterms:created>
  <dcterms:modified xsi:type="dcterms:W3CDTF">2025-04-15T10:20:10Z</dcterms:modified>
</cp:coreProperties>
</file>