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257" r:id="rId4"/>
    <p:sldId id="258" r:id="rId5"/>
    <p:sldId id="271" r:id="rId6"/>
    <p:sldId id="259" r:id="rId7"/>
    <p:sldId id="268" r:id="rId8"/>
    <p:sldId id="269" r:id="rId9"/>
    <p:sldId id="263" r:id="rId10"/>
    <p:sldId id="274" r:id="rId11"/>
    <p:sldId id="265" r:id="rId12"/>
    <p:sldId id="264" r:id="rId13"/>
    <p:sldId id="266" r:id="rId14"/>
    <p:sldId id="267" r:id="rId15"/>
    <p:sldId id="260" r:id="rId16"/>
    <p:sldId id="262" r:id="rId17"/>
    <p:sldId id="272" r:id="rId18"/>
    <p:sldId id="273" r:id="rId19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Sarasa Gothic HC Extralight" panose="020B0302040504020204" pitchFamily="34" charset="-120"/>
      <p:regular r:id="rId28"/>
      <p: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Wingdings 2" panose="05020102010507070707" pitchFamily="18" charset="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421"/>
    <a:srgbClr val="0C3747"/>
    <a:srgbClr val="ED7F00"/>
    <a:srgbClr val="0C3545"/>
    <a:srgbClr val="284F5C"/>
    <a:srgbClr val="F19021"/>
    <a:srgbClr val="7475D1"/>
    <a:srgbClr val="494949"/>
    <a:srgbClr val="EFE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6" autoAdjust="0"/>
    <p:restoredTop sz="86411" autoAdjust="0"/>
  </p:normalViewPr>
  <p:slideViewPr>
    <p:cSldViewPr>
      <p:cViewPr varScale="1">
        <p:scale>
          <a:sx n="95" d="100"/>
          <a:sy n="95" d="100"/>
        </p:scale>
        <p:origin x="912" y="5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1899" y="2031691"/>
            <a:ext cx="5073517" cy="11701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71900" y="3741620"/>
            <a:ext cx="5073516" cy="58532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  <a:endParaRPr lang="en-GB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BB1D05D2-851B-4989-906B-E5CC4568E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897" y="233454"/>
            <a:ext cx="3840519" cy="12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636535"/>
            <a:ext cx="8478943" cy="59406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356615"/>
            <a:ext cx="4113457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9013" y="1356614"/>
            <a:ext cx="4113457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441BD39-9F97-4B1A-8401-C92837C5C5C0}"/>
              </a:ext>
            </a:extLst>
          </p:cNvPr>
          <p:cNvSpPr/>
          <p:nvPr userDrawn="1"/>
        </p:nvSpPr>
        <p:spPr>
          <a:xfrm>
            <a:off x="0" y="4626514"/>
            <a:ext cx="9144000" cy="5375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08D64C-FBD9-4066-BB44-7DB22F589882}"/>
              </a:ext>
            </a:extLst>
          </p:cNvPr>
          <p:cNvSpPr/>
          <p:nvPr userDrawn="1"/>
        </p:nvSpPr>
        <p:spPr>
          <a:xfrm>
            <a:off x="0" y="0"/>
            <a:ext cx="9144000" cy="5375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7" y="636535"/>
            <a:ext cx="8478943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356615"/>
            <a:ext cx="8478943" cy="315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1511661" y="4731990"/>
            <a:ext cx="6120680" cy="4115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/>
              <a:t>Molecular Dynamics in APL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CDAF9E-0D86-4139-B0BF-190273F8246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180020"/>
            <a:ext cx="1364773" cy="231490"/>
          </a:xfrm>
          <a:prstGeom prst="rect">
            <a:avLst/>
          </a:prstGeom>
        </p:spPr>
      </p:pic>
      <p:pic>
        <p:nvPicPr>
          <p:cNvPr id="8" name="Picture 7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EA4BE63-F11B-4A3F-9B6E-D43A2A17BE9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752" y="8213"/>
            <a:ext cx="1450543" cy="47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600"/>
        </a:spcBef>
        <a:buClr>
          <a:srgbClr val="FF9421"/>
        </a:buClr>
        <a:buSzPct val="75000"/>
        <a:buFont typeface="Wingdings 2" panose="05020102010507070707" pitchFamily="18" charset="2"/>
        <a:buChar char="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600"/>
        </a:spcBef>
        <a:buClr>
          <a:srgbClr val="FF9421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600"/>
        </a:spcBef>
        <a:buClr>
          <a:srgbClr val="FF9421"/>
        </a:buClr>
        <a:buSzPct val="75000"/>
        <a:buFont typeface="Wingdings 2" panose="05020102010507070707" pitchFamily="18" charset="2"/>
        <a:buChar char="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600"/>
        </a:spcBef>
        <a:buClr>
          <a:srgbClr val="FF9421"/>
        </a:buClr>
        <a:buSzPct val="75000"/>
        <a:buFont typeface="Wingdings 2" panose="05020102010507070707" pitchFamily="18" charset="2"/>
        <a:buChar char=""/>
        <a:defRPr sz="1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ikedyp/APLPhys" TargetMode="External"/><Relationship Id="rId2" Type="http://schemas.openxmlformats.org/officeDocument/2006/relationships/hyperlink" Target="https://dyalog.tv/Webinar/?v=GDp89NbSW5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A34A-E7C5-4932-8A18-F2457D3A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3" y="2031691"/>
            <a:ext cx="7845824" cy="1170130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Sarasa Gothic HC Extralight" panose="020B0302040504020204" pitchFamily="34" charset="-120"/>
                <a:ea typeface="Sarasa Gothic HC Extralight" panose="020B0302040504020204" pitchFamily="34" charset="-120"/>
                <a:cs typeface="Sarasa Gothic HC Extralight" panose="020B0302040504020204" pitchFamily="34" charset="-120"/>
              </a:rPr>
              <a:t>Molecular Dynamics in Dyalog APL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D89BC-FB4D-4026-B030-6D65D1075C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Sarasa Gothic HC Extralight" panose="020B0302040504020204" pitchFamily="34" charset="-120"/>
                <a:ea typeface="Sarasa Gothic HC Extralight" panose="020B0302040504020204" pitchFamily="34" charset="-120"/>
                <a:cs typeface="Sarasa Gothic HC Extralight" panose="020B0302040504020204" pitchFamily="34" charset="-120"/>
              </a:rPr>
              <a:t>Richard Park</a:t>
            </a:r>
          </a:p>
        </p:txBody>
      </p:sp>
    </p:spTree>
    <p:extLst>
      <p:ext uri="{BB962C8B-B14F-4D97-AF65-F5344CB8AC3E}">
        <p14:creationId xmlns:p14="http://schemas.microsoft.com/office/powerpoint/2010/main" val="362574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692F-C3F9-401F-B601-9EADBE85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F35B450-66BE-4B5E-8538-801FEA036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01" y="2571750"/>
            <a:ext cx="879599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Mag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0.5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*⍨+/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*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⍝ Magnitude of vector in Euclidean space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Norm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←÷∘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Mag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⍝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Normalised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 vector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InDirOf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←(⊢×+.×)∘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Norm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⍝ Component of vector ⍺ in direction of 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AC0784D-DF8D-41D7-90C8-CD81529DE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77338"/>
            <a:ext cx="20478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6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0F5B-973C-4903-9224-6682816E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37FF0-A5D1-49A5-B06C-AD89A5920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Position vector (x, y, z)</a:t>
            </a:r>
          </a:p>
          <a:p>
            <a:pPr marL="0" indent="0">
              <a:buNone/>
            </a:pPr>
            <a:r>
              <a:rPr lang="en-GB" dirty="0"/>
              <a:t>  Similar for velocity, acceleration (forces)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Matrix of position vectors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0.1315377881  0.7556053222  0.4586501319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0.5327672374  0.2189591863  0.04704461621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0.6788647169  0.6792964058  0.9346928959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0.3835020775  0.5194163721  0.8309653461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0.03457211053 0.05346163504 0.5297001933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29C25-8840-4055-B9EA-A0E8492EF9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67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8239-C1FE-4E83-8A13-CF9A5C9A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6A73B-272A-4E8C-A760-758C894BF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1287143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∘.-⍨↓</a:t>
            </a:r>
            <a:r>
              <a:rPr lang="en-GB" dirty="0" err="1">
                <a:latin typeface="APL385 Unicode" panose="020B0709000202000203" pitchFamily="49" charset="0"/>
              </a:rPr>
              <a:t>pos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1D145-0477-4F6B-B973-014902638A3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0B379-26BF-48CD-8E6E-A69F21047D48}"/>
              </a:ext>
            </a:extLst>
          </p:cNvPr>
          <p:cNvSpPr txBox="1"/>
          <p:nvPr/>
        </p:nvSpPr>
        <p:spPr>
          <a:xfrm>
            <a:off x="2500045" y="3219822"/>
            <a:ext cx="1838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-⍤1⍤1 99⍨pos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7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2632-A239-4E64-A8C2-1D017726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7C8A3D5-E17C-444B-9F48-FF7C17832F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2762513"/>
            <a:ext cx="48750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next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←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ComputeForces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RunStyle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previous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34266-9750-4D17-92BB-5F5212633718}"/>
              </a:ext>
            </a:extLst>
          </p:cNvPr>
          <p:cNvSpPr txBox="1"/>
          <p:nvPr/>
        </p:nvSpPr>
        <p:spPr>
          <a:xfrm>
            <a:off x="467544" y="1563638"/>
            <a:ext cx="652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next &amp; previous: </a:t>
            </a:r>
          </a:p>
          <a:p>
            <a:r>
              <a:rPr lang="en-GB" dirty="0" err="1">
                <a:latin typeface="APL385 Unicode" panose="020B0709000202000203" pitchFamily="49" charset="0"/>
              </a:rPr>
              <a:t>pos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vel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acc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ene_pot_avg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ene_kin_avg</a:t>
            </a:r>
            <a:r>
              <a:rPr lang="en-GB" dirty="0">
                <a:latin typeface="APL385 Unicode" panose="020B0709000202000203" pitchFamily="49" charset="0"/>
              </a:rPr>
              <a:t> temp press</a:t>
            </a:r>
          </a:p>
        </p:txBody>
      </p:sp>
    </p:spTree>
    <p:extLst>
      <p:ext uri="{BB962C8B-B14F-4D97-AF65-F5344CB8AC3E}">
        <p14:creationId xmlns:p14="http://schemas.microsoft.com/office/powerpoint/2010/main" val="271474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2632-A239-4E64-A8C2-1D017726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7C8A3D5-E17C-444B-9F48-FF7C17832F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2762513"/>
            <a:ext cx="59859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next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←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ComputeForces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RunStyle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⍣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nsteps</a:t>
            </a:r>
            <a:r>
              <a:rPr lang="en-US" altLang="en-US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⊢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previous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34266-9750-4D17-92BB-5F5212633718}"/>
              </a:ext>
            </a:extLst>
          </p:cNvPr>
          <p:cNvSpPr txBox="1"/>
          <p:nvPr/>
        </p:nvSpPr>
        <p:spPr>
          <a:xfrm>
            <a:off x="467544" y="1563638"/>
            <a:ext cx="652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next &amp; previous: </a:t>
            </a:r>
          </a:p>
          <a:p>
            <a:r>
              <a:rPr lang="en-GB" dirty="0" err="1">
                <a:latin typeface="APL385 Unicode" panose="020B0709000202000203" pitchFamily="49" charset="0"/>
              </a:rPr>
              <a:t>pos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vel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acc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ene_pot_avg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ene_kin_avg</a:t>
            </a:r>
            <a:r>
              <a:rPr lang="en-GB" dirty="0">
                <a:latin typeface="APL385 Unicode" panose="020B0709000202000203" pitchFamily="49" charset="0"/>
              </a:rPr>
              <a:t> temp press</a:t>
            </a:r>
          </a:p>
        </p:txBody>
      </p:sp>
    </p:spTree>
    <p:extLst>
      <p:ext uri="{BB962C8B-B14F-4D97-AF65-F5344CB8AC3E}">
        <p14:creationId xmlns:p14="http://schemas.microsoft.com/office/powerpoint/2010/main" val="377348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91EE-1103-4E12-B222-1D9B5F93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APLPhys</a:t>
            </a:r>
            <a:r>
              <a:rPr lang="en-GB" dirty="0"/>
              <a:t>: Visualising 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A14A9-38A9-439C-968A-4AE2C3786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MiServer</a:t>
            </a:r>
            <a:r>
              <a:rPr lang="en-GB" dirty="0"/>
              <a:t> </a:t>
            </a:r>
          </a:p>
          <a:p>
            <a:r>
              <a:rPr lang="en-GB" dirty="0"/>
              <a:t>DUI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HTML5 Canvas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E2BAE-3801-4589-A115-EA5A4455664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91EE-1103-4E12-B222-1D9B5F93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APLPhys</a:t>
            </a:r>
            <a:r>
              <a:rPr lang="en-GB" dirty="0"/>
              <a:t>: Visualising 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A14A9-38A9-439C-968A-4AE2C3786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MiServer</a:t>
            </a:r>
            <a:r>
              <a:rPr lang="en-GB" dirty="0"/>
              <a:t> </a:t>
            </a:r>
          </a:p>
          <a:p>
            <a:r>
              <a:rPr lang="en-GB" dirty="0"/>
              <a:t>DUI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Babylon JS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E2BAE-3801-4589-A115-EA5A4455664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Image result for babylon js logo">
            <a:extLst>
              <a:ext uri="{FF2B5EF4-FFF2-40B4-BE49-F238E27FC236}">
                <a16:creationId xmlns:a16="http://schemas.microsoft.com/office/drawing/2014/main" id="{619AE588-D469-482A-A275-924ED5F71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50" y="2499742"/>
            <a:ext cx="620682" cy="71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1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6D71-5F22-450F-BCA8-345BB48F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28" y="636535"/>
            <a:ext cx="8478943" cy="594066"/>
          </a:xfrm>
        </p:spPr>
        <p:txBody>
          <a:bodyPr/>
          <a:lstStyle/>
          <a:p>
            <a:r>
              <a:rPr lang="en-GB" dirty="0"/>
              <a:t>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4F535-58C6-4668-99CA-DE076F66D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Clean up this mess</a:t>
            </a:r>
          </a:p>
          <a:p>
            <a:r>
              <a:rPr lang="en-GB" dirty="0"/>
              <a:t>Speed: co-</a:t>
            </a:r>
            <a:r>
              <a:rPr lang="en-GB" dirty="0" err="1"/>
              <a:t>dfns</a:t>
            </a:r>
            <a:r>
              <a:rPr lang="en-GB" dirty="0"/>
              <a:t>?</a:t>
            </a:r>
          </a:p>
          <a:p>
            <a:r>
              <a:rPr lang="en-GB" dirty="0"/>
              <a:t>Scalability: Isolates?</a:t>
            </a:r>
          </a:p>
          <a:p>
            <a:r>
              <a:rPr lang="en-GB" dirty="0"/>
              <a:t>GUI</a:t>
            </a:r>
          </a:p>
          <a:p>
            <a:pPr lvl="1"/>
            <a:r>
              <a:rPr lang="en-GB" dirty="0"/>
              <a:t>Download rendered videos</a:t>
            </a:r>
          </a:p>
          <a:p>
            <a:pPr lvl="1"/>
            <a:r>
              <a:rPr lang="en-GB" dirty="0"/>
              <a:t>Load pre-calculated simulations</a:t>
            </a:r>
          </a:p>
          <a:p>
            <a:pPr lvl="1"/>
            <a:r>
              <a:rPr lang="en-GB" dirty="0"/>
              <a:t>Graphs e.g. temperature, kinetic and potential energy</a:t>
            </a:r>
          </a:p>
          <a:p>
            <a:r>
              <a:rPr lang="en-GB" dirty="0"/>
              <a:t>+ much more….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F8263-AD48-4A65-9151-B086EC64F23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CE29-0F83-4E11-9455-F1AF3F7C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APLPhys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96A21-CFD6-444B-8120-5653B246B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Github.com/</a:t>
            </a:r>
            <a:r>
              <a:rPr lang="en-GB" dirty="0" err="1"/>
              <a:t>rikedyp</a:t>
            </a:r>
            <a:r>
              <a:rPr lang="en-GB" dirty="0"/>
              <a:t>/</a:t>
            </a:r>
            <a:r>
              <a:rPr lang="en-GB"/>
              <a:t>APLPhys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7A08C-A819-453E-81C8-76CAC2403D7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1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D452-6D97-4892-8EC5-DCBAFB98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F23A4-3705-42FF-AAC2-A04D79B78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F70B3-196D-4DD9-9229-43672317CFC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7D44E-BFEE-4A24-8758-8510E257B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080" y="0"/>
            <a:ext cx="5425840" cy="5143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12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33E5-50DE-4E1E-BEFD-8DB801BF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201E7-D05E-43E9-9021-45AE0E977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478943" cy="31503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Modelling atomic and molecular systems using classical (Newtonian) mechanics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363A20-7B85-4BEB-B2CC-8C8D167390CE}"/>
                  </a:ext>
                </a:extLst>
              </p:cNvPr>
              <p:cNvSpPr txBox="1"/>
              <p:nvPr/>
            </p:nvSpPr>
            <p:spPr>
              <a:xfrm>
                <a:off x="1146742" y="2121700"/>
                <a:ext cx="4308105" cy="260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5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GB" sz="5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2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GB" sz="5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5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GB" sz="5200" dirty="0">
                  <a:latin typeface="APL385 Unicode" panose="020B0709000202000203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5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5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2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  <m:r>
                            <a:rPr lang="en-GB" sz="5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5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5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5200" u="sng" dirty="0">
                  <a:latin typeface="APL385 Unicode" panose="020B0709000202000203" pitchFamily="49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363A20-7B85-4BEB-B2CC-8C8D16739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742" y="2121700"/>
                <a:ext cx="4308105" cy="2606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74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62EF-54C0-4E85-A353-D2812B2D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Numerical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6A07E-E20B-4E5A-970C-62613F615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Insoluble ODEs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Step from state to state using numerical approximations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Velocity </a:t>
            </a:r>
            <a:r>
              <a:rPr lang="en-GB" dirty="0" err="1"/>
              <a:t>Verlet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4F24F-46DB-449C-89E3-109249E1FB1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6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469E-EEDC-455C-9D3B-58C11B74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42737-75AC-491E-A166-9C6C2AF10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424937" cy="3150350"/>
          </a:xfrm>
        </p:spPr>
        <p:txBody>
          <a:bodyPr/>
          <a:lstStyle/>
          <a:p>
            <a:r>
              <a:rPr lang="en-GB" dirty="0"/>
              <a:t>Webinar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dirty="0">
                <a:hlinkClick r:id="rId2"/>
              </a:rPr>
              <a:t>https://dyalog.tv/Webinar/?v=GDp89NbSW5Q</a:t>
            </a:r>
            <a:endParaRPr lang="en-GB" dirty="0"/>
          </a:p>
          <a:p>
            <a:r>
              <a:rPr lang="en-GB" dirty="0"/>
              <a:t>GitHub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https://github.com/rikedyp/APLPhys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74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E507-34BF-45D2-8F6C-8B246AF9B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APLPhys</a:t>
            </a:r>
            <a:r>
              <a:rPr lang="en-GB" dirty="0"/>
              <a:t>: Writing an MD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17C3C-F949-4624-85D9-87554071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]LINK</a:t>
            </a:r>
          </a:p>
          <a:p>
            <a:r>
              <a:rPr lang="en-GB" dirty="0"/>
              <a:t>Maths</a:t>
            </a:r>
          </a:p>
          <a:p>
            <a:r>
              <a:rPr lang="en-GB" dirty="0"/>
              <a:t>Arrays</a:t>
            </a:r>
          </a:p>
          <a:p>
            <a:r>
              <a:rPr lang="en-GB" dirty="0"/>
              <a:t>Operators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33B82-563A-425D-B19C-F33BDBFC41E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978F-2D3C-451C-921D-AF7548BD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318F5-D357-4B89-ADD7-1DE65B014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Functions and operators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]</a:t>
            </a:r>
            <a:r>
              <a:rPr lang="en-GB" dirty="0" err="1"/>
              <a:t>LINK.Create</a:t>
            </a:r>
            <a:r>
              <a:rPr lang="en-GB" dirty="0"/>
              <a:t> </a:t>
            </a:r>
            <a:r>
              <a:rPr lang="en-GB" dirty="0" err="1"/>
              <a:t>APLPhys</a:t>
            </a:r>
            <a:r>
              <a:rPr lang="en-GB" dirty="0"/>
              <a:t> “\path\to\</a:t>
            </a:r>
            <a:r>
              <a:rPr lang="en-GB" dirty="0" err="1"/>
              <a:t>APLPhys</a:t>
            </a:r>
            <a:r>
              <a:rPr lang="en-GB" dirty="0"/>
              <a:t>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BA4C3-CD9F-463B-866C-1AF25F68042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2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9907E-AF52-40B6-A196-B38A0B89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5CCF8-CC47-4DEA-B53B-BC99B315A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LAMMPS: *.in</a:t>
            </a:r>
          </a:p>
          <a:p>
            <a:pPr marL="0" indent="0">
              <a:buNone/>
            </a:pPr>
            <a:r>
              <a:rPr lang="en-GB" dirty="0"/>
              <a:t>HOOMD: *python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APLPhys</a:t>
            </a:r>
            <a:r>
              <a:rPr lang="en-GB" dirty="0"/>
              <a:t>: .</a:t>
            </a:r>
            <a:r>
              <a:rPr lang="en-GB" dirty="0" err="1"/>
              <a:t>aplphys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E3051-FA53-4144-8F74-37A76960936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5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ED63-D2A7-45AB-BFDB-98B46037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0E63-EB5B-4073-8EC4-9F5EC15B1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37B75-B0BF-4E27-87B3-C7451106EA6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04F642-E4BB-4D6E-B553-5ADC303D5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09" y="2121700"/>
            <a:ext cx="5753903" cy="1343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295212-B529-488A-9759-19CAF4A682A2}"/>
              </a:ext>
            </a:extLst>
          </p:cNvPr>
          <p:cNvSpPr txBox="1"/>
          <p:nvPr/>
        </p:nvSpPr>
        <p:spPr>
          <a:xfrm>
            <a:off x="1890205" y="3622574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APL385 Unicode" panose="020B0709000202000203" pitchFamily="49" charset="0"/>
              </a:rPr>
              <a:t>LJ ← {4×-/⍵∘.*¯12 ¯6}</a:t>
            </a:r>
          </a:p>
        </p:txBody>
      </p:sp>
    </p:spTree>
    <p:extLst>
      <p:ext uri="{BB962C8B-B14F-4D97-AF65-F5344CB8AC3E}">
        <p14:creationId xmlns:p14="http://schemas.microsoft.com/office/powerpoint/2010/main" val="293679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dyalog19template</Template>
  <TotalTime>4643</TotalTime>
  <Words>333</Words>
  <Application>Microsoft Office PowerPoint</Application>
  <PresentationFormat>On-screen Show (16:9)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Wingdings 2</vt:lpstr>
      <vt:lpstr>Cambria Math</vt:lpstr>
      <vt:lpstr>Wingdings</vt:lpstr>
      <vt:lpstr>Sarasa Gothic HC Extralight</vt:lpstr>
      <vt:lpstr>APL385 Unicode</vt:lpstr>
      <vt:lpstr>Calibri</vt:lpstr>
      <vt:lpstr>Trebuchet MS</vt:lpstr>
      <vt:lpstr>Arial Unicode MS</vt:lpstr>
      <vt:lpstr>Tahoma</vt:lpstr>
      <vt:lpstr>Arial</vt:lpstr>
      <vt:lpstr>Courier New</vt:lpstr>
      <vt:lpstr>Office Theme</vt:lpstr>
      <vt:lpstr>Molecular Dynamics in Dyalog APL </vt:lpstr>
      <vt:lpstr>PowerPoint Presentation</vt:lpstr>
      <vt:lpstr>What is MD?</vt:lpstr>
      <vt:lpstr>Numerical integration</vt:lpstr>
      <vt:lpstr>More details</vt:lpstr>
      <vt:lpstr>APLPhys: Writing an MD engine</vt:lpstr>
      <vt:lpstr>Text files</vt:lpstr>
      <vt:lpstr>Text files</vt:lpstr>
      <vt:lpstr>Maths</vt:lpstr>
      <vt:lpstr>Maths</vt:lpstr>
      <vt:lpstr>Arrays</vt:lpstr>
      <vt:lpstr>Arrays</vt:lpstr>
      <vt:lpstr>Operators</vt:lpstr>
      <vt:lpstr>Operators</vt:lpstr>
      <vt:lpstr>APLPhys: Visualising MD</vt:lpstr>
      <vt:lpstr>APLPhys: Visualising MD</vt:lpstr>
      <vt:lpstr>Future</vt:lpstr>
      <vt:lpstr>APLPhys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Richard Park</cp:lastModifiedBy>
  <cp:revision>31</cp:revision>
  <dcterms:created xsi:type="dcterms:W3CDTF">2019-07-25T11:46:05Z</dcterms:created>
  <dcterms:modified xsi:type="dcterms:W3CDTF">2020-04-11T18:44:51Z</dcterms:modified>
</cp:coreProperties>
</file>