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965" r:id="rId2"/>
    <p:sldId id="1033" r:id="rId3"/>
    <p:sldId id="289" r:id="rId4"/>
    <p:sldId id="959" r:id="rId5"/>
    <p:sldId id="602" r:id="rId6"/>
    <p:sldId id="909" r:id="rId7"/>
    <p:sldId id="904" r:id="rId8"/>
    <p:sldId id="1013" r:id="rId9"/>
    <p:sldId id="1032" r:id="rId10"/>
    <p:sldId id="903" r:id="rId11"/>
    <p:sldId id="1028" r:id="rId12"/>
    <p:sldId id="1014" r:id="rId13"/>
    <p:sldId id="1015" r:id="rId14"/>
    <p:sldId id="968" r:id="rId15"/>
    <p:sldId id="1037" r:id="rId16"/>
    <p:sldId id="1036" r:id="rId17"/>
    <p:sldId id="1029" r:id="rId18"/>
    <p:sldId id="961" r:id="rId19"/>
    <p:sldId id="962" r:id="rId20"/>
    <p:sldId id="642" r:id="rId21"/>
    <p:sldId id="966" r:id="rId22"/>
    <p:sldId id="881" r:id="rId23"/>
    <p:sldId id="417" r:id="rId24"/>
    <p:sldId id="810" r:id="rId25"/>
    <p:sldId id="716" r:id="rId26"/>
    <p:sldId id="983" r:id="rId27"/>
    <p:sldId id="985" r:id="rId28"/>
    <p:sldId id="986" r:id="rId29"/>
    <p:sldId id="988" r:id="rId30"/>
    <p:sldId id="984" r:id="rId31"/>
    <p:sldId id="934" r:id="rId32"/>
    <p:sldId id="1034" r:id="rId33"/>
    <p:sldId id="829" r:id="rId34"/>
    <p:sldId id="932" r:id="rId35"/>
    <p:sldId id="699" r:id="rId36"/>
    <p:sldId id="751" r:id="rId37"/>
    <p:sldId id="830" r:id="rId38"/>
    <p:sldId id="977" r:id="rId39"/>
    <p:sldId id="827" r:id="rId40"/>
    <p:sldId id="891" r:id="rId41"/>
    <p:sldId id="947" r:id="rId42"/>
    <p:sldId id="892" r:id="rId43"/>
    <p:sldId id="832" r:id="rId44"/>
    <p:sldId id="846" r:id="rId45"/>
    <p:sldId id="1026" r:id="rId46"/>
    <p:sldId id="1002" r:id="rId47"/>
    <p:sldId id="1009" r:id="rId48"/>
    <p:sldId id="936" r:id="rId49"/>
    <p:sldId id="845" r:id="rId50"/>
    <p:sldId id="858" r:id="rId51"/>
    <p:sldId id="859" r:id="rId52"/>
    <p:sldId id="1008" r:id="rId53"/>
    <p:sldId id="1025" r:id="rId54"/>
    <p:sldId id="954" r:id="rId55"/>
    <p:sldId id="1016" r:id="rId56"/>
    <p:sldId id="842" r:id="rId57"/>
    <p:sldId id="953" r:id="rId58"/>
    <p:sldId id="1031" r:id="rId59"/>
    <p:sldId id="993" r:id="rId60"/>
    <p:sldId id="923" r:id="rId61"/>
    <p:sldId id="925" r:id="rId62"/>
    <p:sldId id="994" r:id="rId63"/>
    <p:sldId id="939" r:id="rId64"/>
    <p:sldId id="996" r:id="rId65"/>
    <p:sldId id="949" r:id="rId66"/>
    <p:sldId id="1035" r:id="rId67"/>
  </p:sldIdLst>
  <p:sldSz cx="9144000" cy="5143500" type="screen16x9"/>
  <p:notesSz cx="6858000" cy="9144000"/>
  <p:embeddedFontLst>
    <p:embeddedFont>
      <p:font typeface="APL385 Unicode" panose="020B0709000202000203" pitchFamily="49" charset="0"/>
      <p:regular r:id="rId70"/>
    </p:embeddedFont>
    <p:embeddedFont>
      <p:font typeface="Sarabun" panose="020B0604020202020204" charset="-34"/>
      <p:regular r:id="rId71"/>
      <p:bold r:id="rId72"/>
      <p:italic r:id="rId73"/>
      <p:boldItalic r:id="rId74"/>
    </p:embeddedFont>
    <p:embeddedFont>
      <p:font typeface="Wingdings 2" panose="05020102010507070707" pitchFamily="18" charset="2"/>
      <p:regular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390385-980F-453B-8F5F-85DF3D1160A4}">
          <p14:sldIdLst>
            <p14:sldId id="965"/>
            <p14:sldId id="1033"/>
            <p14:sldId id="289"/>
            <p14:sldId id="959"/>
            <p14:sldId id="602"/>
            <p14:sldId id="909"/>
            <p14:sldId id="904"/>
            <p14:sldId id="1013"/>
            <p14:sldId id="1032"/>
            <p14:sldId id="903"/>
            <p14:sldId id="1028"/>
            <p14:sldId id="1014"/>
            <p14:sldId id="1015"/>
            <p14:sldId id="968"/>
            <p14:sldId id="1037"/>
            <p14:sldId id="1036"/>
            <p14:sldId id="1029"/>
            <p14:sldId id="961"/>
            <p14:sldId id="962"/>
            <p14:sldId id="642"/>
            <p14:sldId id="966"/>
            <p14:sldId id="881"/>
            <p14:sldId id="417"/>
            <p14:sldId id="810"/>
            <p14:sldId id="716"/>
            <p14:sldId id="983"/>
            <p14:sldId id="985"/>
            <p14:sldId id="986"/>
            <p14:sldId id="988"/>
            <p14:sldId id="984"/>
            <p14:sldId id="934"/>
            <p14:sldId id="1034"/>
            <p14:sldId id="829"/>
            <p14:sldId id="932"/>
            <p14:sldId id="699"/>
            <p14:sldId id="751"/>
            <p14:sldId id="830"/>
            <p14:sldId id="977"/>
            <p14:sldId id="827"/>
            <p14:sldId id="891"/>
            <p14:sldId id="947"/>
            <p14:sldId id="892"/>
            <p14:sldId id="832"/>
            <p14:sldId id="846"/>
            <p14:sldId id="1026"/>
            <p14:sldId id="1002"/>
            <p14:sldId id="1009"/>
            <p14:sldId id="936"/>
            <p14:sldId id="845"/>
            <p14:sldId id="858"/>
            <p14:sldId id="859"/>
            <p14:sldId id="1008"/>
            <p14:sldId id="1025"/>
            <p14:sldId id="954"/>
            <p14:sldId id="1016"/>
            <p14:sldId id="842"/>
            <p14:sldId id="953"/>
            <p14:sldId id="1031"/>
            <p14:sldId id="993"/>
            <p14:sldId id="923"/>
            <p14:sldId id="925"/>
            <p14:sldId id="994"/>
            <p14:sldId id="939"/>
            <p14:sldId id="996"/>
            <p14:sldId id="949"/>
            <p14:sldId id="10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F00"/>
    <a:srgbClr val="FF6600"/>
    <a:srgbClr val="5A6D8F"/>
    <a:srgbClr val="3B475E"/>
    <a:srgbClr val="FDFDF5"/>
    <a:srgbClr val="F6F6D9"/>
    <a:srgbClr val="BBB5D6"/>
    <a:srgbClr val="928ABD"/>
    <a:srgbClr val="3735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95508" autoAdjust="0"/>
  </p:normalViewPr>
  <p:slideViewPr>
    <p:cSldViewPr snapToGrid="0">
      <p:cViewPr varScale="1">
        <p:scale>
          <a:sx n="135" d="100"/>
          <a:sy n="135" d="100"/>
        </p:scale>
        <p:origin x="228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NUL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13/05/2024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13/05/2024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4517FF48-88A2-06FD-6BA4-9D9829E632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68D98C60-C6DA-B4A2-D3EC-FD6CEF622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9F4020CD-6F75-7C86-A5B3-AE54AD255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EDFD36D-96C6-4CC6-8ED8-3913FBA328F4}" type="slidenum">
              <a:rPr lang="en-GB" altLang="en-US" sz="1200">
                <a:latin typeface="Times New Roman" panose="02020603050405020304" pitchFamily="18" charset="0"/>
              </a:rPr>
              <a:pPr/>
              <a:t>4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4517FF48-88A2-06FD-6BA4-9D9829E632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68D98C60-C6DA-B4A2-D3EC-FD6CEF622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9F4020CD-6F75-7C86-A5B3-AE54AD255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EDFD36D-96C6-4CC6-8ED8-3913FBA328F4}" type="slidenum">
              <a:rPr lang="en-GB" altLang="en-US" sz="1200">
                <a:latin typeface="Times New Roman" panose="02020603050405020304" pitchFamily="18" charset="0"/>
              </a:rPr>
              <a:pPr/>
              <a:t>5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73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5061" y="3741620"/>
            <a:ext cx="5073516" cy="102410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10" name="Media Placeholder 3">
            <a:extLst>
              <a:ext uri="{FF2B5EF4-FFF2-40B4-BE49-F238E27FC236}">
                <a16:creationId xmlns:a16="http://schemas.microsoft.com/office/drawing/2014/main" id="{A8C42A55-8D9A-E8BD-8457-92C7015F8BD3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0F2C20E-0B5D-D1E2-2133-0E48D81028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t="-548" r="223" b="35658"/>
          <a:stretch/>
        </p:blipFill>
        <p:spPr bwMode="auto">
          <a:xfrm>
            <a:off x="1650956" y="321500"/>
            <a:ext cx="3006864" cy="65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820F135-1E12-B068-0329-9C1613B7FD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466" y="334085"/>
            <a:ext cx="856517" cy="52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5F337-DB1D-6361-F048-52BEA8D62EFD}"/>
              </a:ext>
            </a:extLst>
          </p:cNvPr>
          <p:cNvSpPr txBox="1"/>
          <p:nvPr userDrawn="1"/>
        </p:nvSpPr>
        <p:spPr>
          <a:xfrm>
            <a:off x="445060" y="1127023"/>
            <a:ext cx="6688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 err="1">
                <a:solidFill>
                  <a:srgbClr val="3B475E"/>
                </a:solidFill>
                <a:latin typeface="Sarabun" panose="00000500000000000000" pitchFamily="2" charset="-34"/>
              </a:rPr>
              <a:t>FinnAPL</a:t>
            </a:r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 Spring Meeting, Solo </a:t>
            </a:r>
            <a:r>
              <a:rPr lang="en-GB" sz="1600" kern="700" spc="-20" baseline="0" dirty="0" err="1">
                <a:solidFill>
                  <a:srgbClr val="3B475E"/>
                </a:solidFill>
                <a:latin typeface="Sarabun" panose="00000500000000000000" pitchFamily="2" charset="-34"/>
              </a:rPr>
              <a:t>Sokos</a:t>
            </a:r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 Hotel Helsinki, May14</a:t>
            </a:r>
            <a:r>
              <a:rPr lang="en-GB" sz="1600" kern="700" spc="-20" baseline="30000" dirty="0">
                <a:solidFill>
                  <a:srgbClr val="3B475E"/>
                </a:solidFill>
                <a:latin typeface="Sarabun" panose="00000500000000000000" pitchFamily="2" charset="-34"/>
              </a:rPr>
              <a:t>th</a:t>
            </a:r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0CC00C7-834C-4ECD-A8A3-E409D29ECB59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119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116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56615"/>
            <a:ext cx="6192003" cy="31503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356615"/>
            <a:ext cx="2078545" cy="3150350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909039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317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44681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54F5EF3-F1DB-2A73-B2A5-9024026CD504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4369DE39-329B-749B-A7A3-A4E619570652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1C93D6E0-C7DD-6C1D-3A8B-F53AA3C9E5EE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22492172-4A07-CFD7-8D10-0463DBD22D00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56615"/>
            <a:ext cx="6192003" cy="31503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356615"/>
            <a:ext cx="2078545" cy="3150350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1810DA-E1B8-4F96-9C81-B2D976B572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6336" y="0"/>
            <a:ext cx="1547664" cy="6995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: CONTENT THAT OVERLAPS THIS BOX WILL BE OBSCURED</a:t>
            </a:r>
          </a:p>
        </p:txBody>
      </p:sp>
    </p:spTree>
    <p:extLst>
      <p:ext uri="{BB962C8B-B14F-4D97-AF65-F5344CB8AC3E}">
        <p14:creationId xmlns:p14="http://schemas.microsoft.com/office/powerpoint/2010/main" val="221081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6"/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5929200" y="2917869"/>
            <a:ext cx="3214800" cy="2225631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SO ANY CONTENT THAT OVERLAPS THIS BOX COULD BE OBSCURED.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THIS BOX WILL NOT BE VISIBLE DURING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0580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270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016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56572" y="4656288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282828"/>
                </a:solidFill>
                <a:latin typeface="Sarabun" panose="00000500000000000000" pitchFamily="2" charset="-34"/>
              </a:rPr>
              <a:t>News from Dyalog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FF6600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dirty="0">
              <a:solidFill>
                <a:srgbClr val="FF6600"/>
              </a:solidFill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20957-0551-8F72-773E-84D867F26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0"/>
          <a:stretch/>
        </p:blipFill>
        <p:spPr>
          <a:xfrm>
            <a:off x="0" y="5097467"/>
            <a:ext cx="9144000" cy="45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0B2AD1-718D-876C-8C3C-F603B9398C24}"/>
              </a:ext>
            </a:extLst>
          </p:cNvPr>
          <p:cNvSpPr txBox="1"/>
          <p:nvPr userDrawn="1"/>
        </p:nvSpPr>
        <p:spPr>
          <a:xfrm>
            <a:off x="7073551" y="4613254"/>
            <a:ext cx="1851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 err="1"/>
              <a:t>FinnAPL</a:t>
            </a:r>
            <a:r>
              <a:rPr lang="da-DK" sz="1600" dirty="0"/>
              <a:t> Spring '24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4" r:id="rId4"/>
    <p:sldLayoutId id="2147483655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17" Type="http://schemas.openxmlformats.org/officeDocument/2006/relationships/image" Target="../media/image28.png"/><Relationship Id="rId2" Type="http://schemas.openxmlformats.org/officeDocument/2006/relationships/image" Target="../media/image13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0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forge.dyalog.com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6417-55D0-46BB-0DFF-8D4AA0A71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60" y="1688053"/>
            <a:ext cx="8122940" cy="1767394"/>
          </a:xfrm>
        </p:spPr>
        <p:txBody>
          <a:bodyPr/>
          <a:lstStyle/>
          <a:p>
            <a:r>
              <a:rPr lang="da-DK" dirty="0"/>
              <a:t>News From Dyalog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8C988-130F-A25A-2390-AB59A78D5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Morten Kromberg</a:t>
            </a:r>
            <a:r>
              <a:rPr lang="en-GB" dirty="0"/>
              <a:t>, CTO</a:t>
            </a:r>
            <a:endParaRPr lang="da-DK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9100031-A752-33D4-1DC2-CA6D7E139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375" y="129585"/>
            <a:ext cx="1590675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171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93F51-2BD2-4870-943D-413A98B3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872821" cy="68553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Dyalog – The Next Generation</a:t>
            </a:r>
          </a:p>
        </p:txBody>
      </p:sp>
      <p:pic>
        <p:nvPicPr>
          <p:cNvPr id="8" name="Picture 7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75AD4451-60FC-4FAE-8F0F-0F8DA5F74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r="8508" b="2"/>
          <a:stretch/>
        </p:blipFill>
        <p:spPr bwMode="auto">
          <a:xfrm>
            <a:off x="2307815" y="1547483"/>
            <a:ext cx="707876" cy="107289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B9BBE3-3208-4FC8-BC05-AF3C54E24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r="9662" b="2"/>
          <a:stretch/>
        </p:blipFill>
        <p:spPr bwMode="auto">
          <a:xfrm>
            <a:off x="1409387" y="1547484"/>
            <a:ext cx="707876" cy="107289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B64A91F-2E0F-49CE-B2DF-FC544C8DF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r="10744"/>
          <a:stretch/>
        </p:blipFill>
        <p:spPr bwMode="auto">
          <a:xfrm>
            <a:off x="3239076" y="1547483"/>
            <a:ext cx="707875" cy="10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D014CAC-7096-46C6-9380-37112B4B4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8" r="1585" b="2"/>
          <a:stretch/>
        </p:blipFill>
        <p:spPr bwMode="auto">
          <a:xfrm>
            <a:off x="4170336" y="1543241"/>
            <a:ext cx="707875" cy="107289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BA23A11-D285-4177-8D61-E9EE23513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r="2062"/>
          <a:stretch/>
        </p:blipFill>
        <p:spPr bwMode="auto">
          <a:xfrm>
            <a:off x="7856428" y="1535473"/>
            <a:ext cx="707875" cy="107289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DE0D7F-45D5-475E-9A58-97DE75A70A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/>
        </p:blipFill>
        <p:spPr>
          <a:xfrm>
            <a:off x="5098179" y="1543241"/>
            <a:ext cx="707875" cy="107289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18579A-29D1-47A7-C8FC-193F04B240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5034" y="1535474"/>
            <a:ext cx="734153" cy="1068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7BBFFB-5DFC-B756-7F2D-266DEC006D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544" y="1548926"/>
            <a:ext cx="707876" cy="1071926"/>
          </a:xfrm>
          <a:prstGeom prst="rect">
            <a:avLst/>
          </a:prstGeom>
        </p:spPr>
      </p:pic>
      <p:pic>
        <p:nvPicPr>
          <p:cNvPr id="1026" name="970FC08E-496B-4E9E-9F97-F8DEA87316A7">
            <a:extLst>
              <a:ext uri="{FF2B5EF4-FFF2-40B4-BE49-F238E27FC236}">
                <a16:creationId xmlns:a16="http://schemas.microsoft.com/office/drawing/2014/main" id="{A7A2C9D3-1294-F867-5A26-2DC2F7CD3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r="9165"/>
          <a:stretch/>
        </p:blipFill>
        <p:spPr bwMode="auto">
          <a:xfrm>
            <a:off x="5996607" y="1535474"/>
            <a:ext cx="731826" cy="10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18680C-36A6-7319-313E-742017FD2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r="8012"/>
          <a:stretch/>
        </p:blipFill>
        <p:spPr bwMode="auto">
          <a:xfrm>
            <a:off x="1399364" y="2932425"/>
            <a:ext cx="727921" cy="10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7D41FB-35DA-7991-7591-62085C65573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" b="318"/>
          <a:stretch/>
        </p:blipFill>
        <p:spPr>
          <a:xfrm>
            <a:off x="481544" y="2923662"/>
            <a:ext cx="710819" cy="1040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5B5785-5F37-1E1D-2ADF-B5C6836FDB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4286" y="2922750"/>
            <a:ext cx="675946" cy="10306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8E9E3F-4175-5E46-274B-52FBC5C9F5A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339" t="-576" r="-2456" b="576"/>
          <a:stretch/>
        </p:blipFill>
        <p:spPr>
          <a:xfrm>
            <a:off x="3246413" y="2932425"/>
            <a:ext cx="727922" cy="10306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64E7BD-D395-5CD5-F41F-F0C2FD6F8A7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791" r="6737"/>
          <a:stretch/>
        </p:blipFill>
        <p:spPr>
          <a:xfrm>
            <a:off x="4218552" y="2956876"/>
            <a:ext cx="641515" cy="10306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5F3CC53-5DFF-EE60-36A0-2E915B71AAB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8120"/>
          <a:stretch/>
        </p:blipFill>
        <p:spPr>
          <a:xfrm>
            <a:off x="7850962" y="2922750"/>
            <a:ext cx="756085" cy="10208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24668E-F5A2-DAF7-177D-C2C05E79990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95024" y="2922750"/>
            <a:ext cx="751505" cy="10236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53CA66-ACA1-9F4E-F428-2D882D3BCE08}"/>
              </a:ext>
            </a:extLst>
          </p:cNvPr>
          <p:cNvSpPr/>
          <p:nvPr/>
        </p:nvSpPr>
        <p:spPr>
          <a:xfrm>
            <a:off x="323529" y="953192"/>
            <a:ext cx="4608050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172400-464F-AE3D-651E-F1BA2FAD8AF8}"/>
              </a:ext>
            </a:extLst>
          </p:cNvPr>
          <p:cNvSpPr txBox="1"/>
          <p:nvPr/>
        </p:nvSpPr>
        <p:spPr>
          <a:xfrm>
            <a:off x="385727" y="1133654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2010-2021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F06E2D-2B0D-23F1-01BE-9FDAC5A86AA9}"/>
              </a:ext>
            </a:extLst>
          </p:cNvPr>
          <p:cNvSpPr/>
          <p:nvPr/>
        </p:nvSpPr>
        <p:spPr>
          <a:xfrm>
            <a:off x="4993778" y="953192"/>
            <a:ext cx="3958634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118703-0A09-C5A5-754D-AF7B861F8C2A}"/>
              </a:ext>
            </a:extLst>
          </p:cNvPr>
          <p:cNvSpPr txBox="1"/>
          <p:nvPr/>
        </p:nvSpPr>
        <p:spPr>
          <a:xfrm>
            <a:off x="5130768" y="1133654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2022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8C8329-0163-5C4A-C6CA-04B8CA328679}"/>
              </a:ext>
            </a:extLst>
          </p:cNvPr>
          <p:cNvSpPr/>
          <p:nvPr/>
        </p:nvSpPr>
        <p:spPr>
          <a:xfrm>
            <a:off x="323528" y="2787698"/>
            <a:ext cx="4608050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5984E4-C3F8-7404-5E6F-43FF2C710AFF}"/>
              </a:ext>
            </a:extLst>
          </p:cNvPr>
          <p:cNvSpPr txBox="1"/>
          <p:nvPr/>
        </p:nvSpPr>
        <p:spPr>
          <a:xfrm>
            <a:off x="385727" y="4010537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2023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7B4F98-60A3-84D1-346E-5BFDC1C0F9A6}"/>
              </a:ext>
            </a:extLst>
          </p:cNvPr>
          <p:cNvSpPr/>
          <p:nvPr/>
        </p:nvSpPr>
        <p:spPr>
          <a:xfrm>
            <a:off x="6626963" y="2787698"/>
            <a:ext cx="2352661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E8119-FFBE-A3EE-5A73-AF12E816D589}"/>
              </a:ext>
            </a:extLst>
          </p:cNvPr>
          <p:cNvSpPr txBox="1"/>
          <p:nvPr/>
        </p:nvSpPr>
        <p:spPr>
          <a:xfrm>
            <a:off x="6698474" y="3957323"/>
            <a:ext cx="299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2023 Summer </a:t>
            </a:r>
            <a:r>
              <a:rPr lang="da-DK" dirty="0" err="1"/>
              <a:t>Interns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79A61A-A280-C39F-48A1-A4645633CCB0}"/>
              </a:ext>
            </a:extLst>
          </p:cNvPr>
          <p:cNvSpPr/>
          <p:nvPr/>
        </p:nvSpPr>
        <p:spPr>
          <a:xfrm>
            <a:off x="4993778" y="2783455"/>
            <a:ext cx="1528670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55140C-3C30-3784-90BF-548E575E13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22445" y="2965485"/>
            <a:ext cx="683610" cy="103614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052DACE-145F-3C2C-97D6-F57A374A9E97}"/>
              </a:ext>
            </a:extLst>
          </p:cNvPr>
          <p:cNvSpPr txBox="1"/>
          <p:nvPr/>
        </p:nvSpPr>
        <p:spPr>
          <a:xfrm>
            <a:off x="5749811" y="4010537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373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11" grpId="0"/>
      <p:bldP spid="13" grpId="0" animBg="1"/>
      <p:bldP spid="15" grpId="0"/>
      <p:bldP spid="16" grpId="0" animBg="1"/>
      <p:bldP spid="17" grpId="0"/>
      <p:bldP spid="21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55165B-7081-B4C2-67D9-7A937B19A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304179" cy="3242040"/>
          </a:xfrm>
        </p:spPr>
        <p:txBody>
          <a:bodyPr>
            <a:normAutofit/>
          </a:bodyPr>
          <a:lstStyle/>
          <a:p>
            <a:r>
              <a:rPr lang="da-DK" sz="2000" dirty="0"/>
              <a:t>Karl Holt (Aarhus): APL Consultant</a:t>
            </a:r>
          </a:p>
          <a:p>
            <a:r>
              <a:rPr lang="da-DK" sz="2000" dirty="0"/>
              <a:t>Brandon Wilson (Japan): </a:t>
            </a:r>
            <a:r>
              <a:rPr lang="da-DK" sz="2000" dirty="0" err="1"/>
              <a:t>Static</a:t>
            </a:r>
            <a:r>
              <a:rPr lang="da-DK" sz="2000" dirty="0"/>
              <a:t> Analysis Project</a:t>
            </a:r>
          </a:p>
          <a:p>
            <a:r>
              <a:rPr lang="da-DK" sz="2000" dirty="0" err="1"/>
              <a:t>Probably</a:t>
            </a:r>
            <a:r>
              <a:rPr lang="da-DK" sz="2000" dirty="0"/>
              <a:t> </a:t>
            </a:r>
            <a:r>
              <a:rPr lang="da-DK" sz="2000" dirty="0" err="1"/>
              <a:t>one</a:t>
            </a:r>
            <a:r>
              <a:rPr lang="da-DK" sz="2000" dirty="0"/>
              <a:t> more APL Consultant / </a:t>
            </a:r>
            <a:r>
              <a:rPr lang="da-DK" sz="2000" dirty="0" err="1"/>
              <a:t>Toolsmith</a:t>
            </a:r>
            <a:endParaRPr lang="da-DK" sz="2000" dirty="0"/>
          </a:p>
          <a:p>
            <a:r>
              <a:rPr lang="da-DK" sz="2000" dirty="0" err="1"/>
              <a:t>Probably</a:t>
            </a:r>
            <a:r>
              <a:rPr lang="da-DK" sz="2000" dirty="0"/>
              <a:t> a JavaScript Developer (RIDE / VS Code Plugin + EWC)</a:t>
            </a:r>
            <a:endParaRPr lang="en-GB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28BEA9-2FFE-A797-279A-4AD57D10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Planned</a:t>
            </a:r>
            <a:r>
              <a:rPr lang="da-DK" dirty="0"/>
              <a:t> </a:t>
            </a:r>
            <a:r>
              <a:rPr lang="da-DK" dirty="0" err="1"/>
              <a:t>Hires</a:t>
            </a:r>
            <a:r>
              <a:rPr lang="da-DK" dirty="0"/>
              <a:t> in 2024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9CE64D-6529-764B-EA3C-2D460C19A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577" y="161593"/>
            <a:ext cx="996959" cy="1511087"/>
          </a:xfrm>
          <a:prstGeom prst="rect">
            <a:avLst/>
          </a:prstGeom>
        </p:spPr>
      </p:pic>
      <p:pic>
        <p:nvPicPr>
          <p:cNvPr id="1026" name="Picture 2" descr="The Good, Bad, and Ugly of Learning APL ...">
            <a:extLst>
              <a:ext uri="{FF2B5EF4-FFF2-40B4-BE49-F238E27FC236}">
                <a16:creationId xmlns:a16="http://schemas.microsoft.com/office/drawing/2014/main" id="{287FB2E0-D928-B0E8-6672-349BBDAB6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8" b="12355"/>
          <a:stretch/>
        </p:blipFill>
        <p:spPr bwMode="auto">
          <a:xfrm>
            <a:off x="6720476" y="1181317"/>
            <a:ext cx="2218068" cy="123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1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6A3BE5-F547-6E2B-9066-EBA4212AE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175013" cy="685535"/>
          </a:xfrm>
        </p:spPr>
        <p:txBody>
          <a:bodyPr/>
          <a:lstStyle/>
          <a:p>
            <a:r>
              <a:rPr lang="da-DK" dirty="0" err="1"/>
              <a:t>Finding</a:t>
            </a:r>
            <a:r>
              <a:rPr lang="da-DK" dirty="0"/>
              <a:t> The </a:t>
            </a:r>
            <a:r>
              <a:rPr lang="da-DK" dirty="0" err="1"/>
              <a:t>Next</a:t>
            </a:r>
            <a:r>
              <a:rPr lang="da-DK" dirty="0"/>
              <a:t> Generation of Users</a:t>
            </a:r>
            <a:endParaRPr lang="en-GB" dirty="0"/>
          </a:p>
        </p:txBody>
      </p:sp>
      <p:pic>
        <p:nvPicPr>
          <p:cNvPr id="5" name="Picture 4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9CA6D480-59E8-1AFE-EA05-472EBFA04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r="8508" b="2"/>
          <a:stretch/>
        </p:blipFill>
        <p:spPr bwMode="auto">
          <a:xfrm>
            <a:off x="4710875" y="1247705"/>
            <a:ext cx="1111121" cy="168407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A41744-C3B7-4225-D228-D379C23DE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r="9662" b="2"/>
          <a:stretch/>
        </p:blipFill>
        <p:spPr bwMode="auto">
          <a:xfrm>
            <a:off x="3259698" y="1262805"/>
            <a:ext cx="1111121" cy="168407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94BD2CD-EE8F-268A-BEEC-F59CB7BA6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r="2062"/>
          <a:stretch/>
        </p:blipFill>
        <p:spPr bwMode="auto">
          <a:xfrm>
            <a:off x="1825297" y="1262805"/>
            <a:ext cx="1095583" cy="166052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5FDF0D-B8C3-6FBB-894A-0A78E62E5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58" y="1262806"/>
            <a:ext cx="1096570" cy="1660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BEF0DC-2569-7C69-6644-C7E2E320D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r="8012"/>
          <a:stretch/>
        </p:blipFill>
        <p:spPr bwMode="auto">
          <a:xfrm>
            <a:off x="6235593" y="1247705"/>
            <a:ext cx="1179516" cy="167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211C2C-D07D-1673-696C-D226722AC75F}"/>
              </a:ext>
            </a:extLst>
          </p:cNvPr>
          <p:cNvSpPr txBox="1"/>
          <p:nvPr/>
        </p:nvSpPr>
        <p:spPr>
          <a:xfrm>
            <a:off x="516378" y="3051407"/>
            <a:ext cx="81304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/>
              <a:t>Aaron Hsu</a:t>
            </a:r>
            <a:br>
              <a:rPr lang="da-DK" sz="1100" dirty="0"/>
            </a:br>
            <a:r>
              <a:rPr lang="da-DK" sz="1100" dirty="0"/>
              <a:t>Compiler</a:t>
            </a:r>
            <a:br>
              <a:rPr lang="da-DK" sz="1100" dirty="0"/>
            </a:br>
            <a:r>
              <a:rPr lang="da-DK" sz="1100" dirty="0"/>
              <a:t>Research</a:t>
            </a:r>
            <a:endParaRPr lang="en-GB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DC035B-6ACD-2E97-9350-3D0DCFFB8CAC}"/>
              </a:ext>
            </a:extLst>
          </p:cNvPr>
          <p:cNvSpPr txBox="1"/>
          <p:nvPr/>
        </p:nvSpPr>
        <p:spPr>
          <a:xfrm>
            <a:off x="3113379" y="3069857"/>
            <a:ext cx="12843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/>
              <a:t>Adam Brudzewsky</a:t>
            </a:r>
            <a:br>
              <a:rPr lang="da-DK" sz="1100" dirty="0"/>
            </a:br>
            <a:r>
              <a:rPr lang="da-DK" sz="1100" dirty="0"/>
              <a:t>Here, </a:t>
            </a:r>
            <a:r>
              <a:rPr lang="da-DK" sz="1100" dirty="0" err="1"/>
              <a:t>There</a:t>
            </a:r>
            <a:r>
              <a:rPr lang="da-DK" sz="1100" dirty="0"/>
              <a:t> and</a:t>
            </a:r>
          </a:p>
          <a:p>
            <a:r>
              <a:rPr lang="da-DK" sz="1100" dirty="0" err="1"/>
              <a:t>Everywhere</a:t>
            </a:r>
            <a:endParaRPr lang="en-GB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5C1E14-3E3A-687C-28C4-71B993843D74}"/>
              </a:ext>
            </a:extLst>
          </p:cNvPr>
          <p:cNvSpPr txBox="1"/>
          <p:nvPr/>
        </p:nvSpPr>
        <p:spPr>
          <a:xfrm>
            <a:off x="4646099" y="3054757"/>
            <a:ext cx="112562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/>
              <a:t>Rich Park</a:t>
            </a:r>
            <a:br>
              <a:rPr lang="da-DK" sz="1100" dirty="0"/>
            </a:br>
            <a:r>
              <a:rPr lang="da-DK" sz="1100" dirty="0"/>
              <a:t>Media, Training</a:t>
            </a:r>
            <a:br>
              <a:rPr lang="da-DK" sz="1100" dirty="0"/>
            </a:br>
            <a:r>
              <a:rPr lang="da-DK" sz="1100" dirty="0"/>
              <a:t>and "</a:t>
            </a:r>
            <a:r>
              <a:rPr lang="da-DK" sz="1100" dirty="0" err="1"/>
              <a:t>Outreach</a:t>
            </a:r>
            <a:r>
              <a:rPr lang="da-DK" sz="1100" dirty="0"/>
              <a:t>"</a:t>
            </a:r>
            <a:endParaRPr lang="en-GB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40A9D4-30DE-8640-BAD0-889E95EAEEAE}"/>
              </a:ext>
            </a:extLst>
          </p:cNvPr>
          <p:cNvSpPr txBox="1"/>
          <p:nvPr/>
        </p:nvSpPr>
        <p:spPr>
          <a:xfrm>
            <a:off x="6217333" y="3069857"/>
            <a:ext cx="10294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/>
              <a:t>Stefan Kruger</a:t>
            </a:r>
            <a:br>
              <a:rPr lang="da-DK" sz="1100" dirty="0"/>
            </a:br>
            <a:r>
              <a:rPr lang="da-DK" sz="1100" dirty="0"/>
              <a:t>Technical</a:t>
            </a:r>
            <a:br>
              <a:rPr lang="da-DK" sz="1100" dirty="0"/>
            </a:br>
            <a:r>
              <a:rPr lang="da-DK" sz="1100" dirty="0"/>
              <a:t>Writer &amp;</a:t>
            </a:r>
            <a:br>
              <a:rPr lang="da-DK" sz="1100" dirty="0"/>
            </a:br>
            <a:r>
              <a:rPr lang="da-DK" sz="1100" dirty="0" err="1"/>
              <a:t>Pythonista</a:t>
            </a:r>
            <a:endParaRPr lang="en-GB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5B51D8-13A5-083A-0D38-989768E8962C}"/>
              </a:ext>
            </a:extLst>
          </p:cNvPr>
          <p:cNvSpPr txBox="1"/>
          <p:nvPr/>
        </p:nvSpPr>
        <p:spPr>
          <a:xfrm>
            <a:off x="1755726" y="3069857"/>
            <a:ext cx="93166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/>
              <a:t>Jesús López</a:t>
            </a:r>
            <a:br>
              <a:rPr lang="da-DK" sz="1100" dirty="0"/>
            </a:br>
            <a:r>
              <a:rPr lang="da-DK" sz="1100" dirty="0"/>
              <a:t>Metallurgist</a:t>
            </a:r>
          </a:p>
          <a:p>
            <a:r>
              <a:rPr lang="da-DK" sz="1100" dirty="0"/>
              <a:t>Uni </a:t>
            </a:r>
            <a:r>
              <a:rPr lang="da-DK" sz="1100" dirty="0" err="1"/>
              <a:t>Delft</a:t>
            </a:r>
            <a:endParaRPr lang="en-GB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D2BBEC-D08E-956D-DACA-960DF1D241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791" r="6737"/>
          <a:stretch/>
        </p:blipFill>
        <p:spPr>
          <a:xfrm>
            <a:off x="7793030" y="1247705"/>
            <a:ext cx="1039035" cy="16693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61A599-A441-D74B-8C3A-9DB53D63C229}"/>
              </a:ext>
            </a:extLst>
          </p:cNvPr>
          <p:cNvSpPr txBox="1"/>
          <p:nvPr/>
        </p:nvSpPr>
        <p:spPr>
          <a:xfrm>
            <a:off x="7692387" y="3069857"/>
            <a:ext cx="1263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/>
              <a:t>Mike </a:t>
            </a:r>
            <a:r>
              <a:rPr lang="da-DK" sz="1100" dirty="0" err="1"/>
              <a:t>Mingard</a:t>
            </a:r>
            <a:br>
              <a:rPr lang="da-DK" sz="1100" dirty="0"/>
            </a:br>
            <a:r>
              <a:rPr lang="da-DK" sz="1100" dirty="0"/>
              <a:t>Web Page</a:t>
            </a:r>
            <a:br>
              <a:rPr lang="da-DK" sz="1100" dirty="0"/>
            </a:br>
            <a:r>
              <a:rPr lang="da-DK" sz="1100" dirty="0"/>
              <a:t>Media </a:t>
            </a:r>
            <a:r>
              <a:rPr lang="da-DK" sz="1100" dirty="0" err="1"/>
              <a:t>Production</a:t>
            </a:r>
            <a:br>
              <a:rPr lang="da-DK" sz="1100" dirty="0"/>
            </a:br>
            <a:r>
              <a:rPr lang="da-DK" sz="1100" dirty="0"/>
              <a:t>"Branding"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97978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79A635-D2D0-2716-F4D3-53B65EAAEDE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EEF6D-A7AB-5453-8AC8-F50BC3A96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DB9B7-ED99-A666-DEAC-E60042A55F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61E059-616D-B728-5DEA-EBD6C5CC7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FBA759-382C-5EC2-49C1-B612A101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4914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353F91-CEEC-84B2-DBB0-D0B596F34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r="8012"/>
          <a:stretch/>
        </p:blipFill>
        <p:spPr bwMode="auto">
          <a:xfrm>
            <a:off x="6431825" y="1181798"/>
            <a:ext cx="727921" cy="10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867FF3-B331-6BCF-348E-E21A1BE9FFEE}"/>
              </a:ext>
            </a:extLst>
          </p:cNvPr>
          <p:cNvSpPr txBox="1"/>
          <p:nvPr/>
        </p:nvSpPr>
        <p:spPr>
          <a:xfrm>
            <a:off x="6470134" y="2216482"/>
            <a:ext cx="708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Stefan</a:t>
            </a:r>
            <a:br>
              <a:rPr lang="da-DK" sz="1400" dirty="0"/>
            </a:br>
            <a:r>
              <a:rPr lang="da-DK" sz="1400" dirty="0"/>
              <a:t>Kruger</a:t>
            </a:r>
            <a:endParaRPr lang="en-GB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174FF8-4332-CB20-D85B-BF97DCF05221}"/>
              </a:ext>
            </a:extLst>
          </p:cNvPr>
          <p:cNvSpPr/>
          <p:nvPr/>
        </p:nvSpPr>
        <p:spPr>
          <a:xfrm>
            <a:off x="3248526" y="3320716"/>
            <a:ext cx="3308685" cy="228600"/>
          </a:xfrm>
          <a:prstGeom prst="rect">
            <a:avLst/>
          </a:prstGeom>
          <a:solidFill>
            <a:srgbClr val="ED7F0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97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DA6411-B68A-8822-BD18-02DE7A7D608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A7220-A6DC-8E7A-507C-2FB5B8993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84B174-3775-21A2-200D-9429EC4EA84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458A39-8E9A-2267-3804-2BFD5230C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04720D-ECC0-D775-54E3-01B0C6E7E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80D97F1-CC9B-801F-6315-AAB5DC35A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r="2062"/>
          <a:stretch/>
        </p:blipFill>
        <p:spPr bwMode="auto">
          <a:xfrm>
            <a:off x="5336242" y="338446"/>
            <a:ext cx="1095583" cy="16605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5FDCBD-8ACF-E3D0-0F8B-1E78D01EA5E9}"/>
              </a:ext>
            </a:extLst>
          </p:cNvPr>
          <p:cNvSpPr txBox="1"/>
          <p:nvPr/>
        </p:nvSpPr>
        <p:spPr>
          <a:xfrm>
            <a:off x="5077562" y="1998967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Jesús Galan López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6219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515FC7-FB88-9D83-34D0-3D090D3DE34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70220-786B-65F9-D35F-A12BC1B2D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CB73A-2E37-5055-7C7E-80C41F06C54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928DB4-A222-D4B4-F708-4BA7E3EF5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70333-407E-C20F-EBFD-18B9F633D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19" y="0"/>
            <a:ext cx="78219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16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DDAEA3-BB99-B68D-945F-FCA935C5BA7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703A7-A6B7-B145-62CE-A75113EFA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35ED2-2436-D885-7E90-86D424B0471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1E31CF-4B7E-A865-BE82-D16697861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9F238-4C24-454D-CBE1-B50164492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19" y="0"/>
            <a:ext cx="78219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75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B5D1B-C88C-34D1-2628-3DEBE2C0D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5A3D6CAC-CB73-AE9B-2FBF-C878B4E26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828"/>
            <a:ext cx="7184969" cy="487584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78C4109-DDF0-BF13-6FE4-C4DC53801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03916" y="3419415"/>
            <a:ext cx="2127975" cy="11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AB137E-EEC7-277D-7F59-5838B249CD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91" r="6737"/>
          <a:stretch/>
        </p:blipFill>
        <p:spPr>
          <a:xfrm>
            <a:off x="7316818" y="133828"/>
            <a:ext cx="1039035" cy="1669361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D3E7AD75-210A-E1BC-3FEC-2C8BBF54C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15" y="2148644"/>
            <a:ext cx="956276" cy="119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4ED1E-ECD1-7BD1-4D0F-114C4304360B}"/>
              </a:ext>
            </a:extLst>
          </p:cNvPr>
          <p:cNvSpPr txBox="1"/>
          <p:nvPr/>
        </p:nvSpPr>
        <p:spPr>
          <a:xfrm>
            <a:off x="7221423" y="1808555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Mike </a:t>
            </a:r>
            <a:r>
              <a:rPr lang="da-DK" sz="1400" dirty="0" err="1"/>
              <a:t>Mingard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2291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BE69D7-C0FA-EB6B-3D20-53E7CC2B81F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2DD1F-A6D0-D710-2392-F28AA03AA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5484E0-60C9-BE41-A5E6-B7EDBBD20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4C0BF6-50FD-057E-0DA2-4C7593321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49149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4F2442-3255-37A1-7EA2-419A1A2139AE}"/>
              </a:ext>
            </a:extLst>
          </p:cNvPr>
          <p:cNvSpPr/>
          <p:nvPr/>
        </p:nvSpPr>
        <p:spPr>
          <a:xfrm>
            <a:off x="1105989" y="2481943"/>
            <a:ext cx="1724297" cy="173300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67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5B4283-8942-A759-CE81-4E02B47CAA4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0FF18-FFCD-7F8E-F563-956CA28C5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F9413F-48F6-9A95-A474-A66B94D67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70C2D-D009-43AA-C018-4C04F5BDD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49149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193842-57F7-5FA3-3CF4-1079B4A5579C}"/>
              </a:ext>
            </a:extLst>
          </p:cNvPr>
          <p:cNvSpPr/>
          <p:nvPr/>
        </p:nvSpPr>
        <p:spPr>
          <a:xfrm>
            <a:off x="3387634" y="742689"/>
            <a:ext cx="1184366" cy="136112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AFE7D2-D8BE-6CE8-F090-D40CFC011659}"/>
              </a:ext>
            </a:extLst>
          </p:cNvPr>
          <p:cNvSpPr/>
          <p:nvPr/>
        </p:nvSpPr>
        <p:spPr>
          <a:xfrm>
            <a:off x="5677989" y="3668073"/>
            <a:ext cx="1132114" cy="136112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11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9131E-80D0-D1E8-A51C-A824FAC78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970567"/>
            <a:ext cx="6092513" cy="2536398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(</a:t>
            </a:r>
            <a:r>
              <a:rPr lang="da-DK" dirty="0" err="1"/>
              <a:t>my</a:t>
            </a:r>
            <a:r>
              <a:rPr lang="da-DK" dirty="0"/>
              <a:t> bags </a:t>
            </a:r>
            <a:r>
              <a:rPr lang="da-DK" dirty="0" err="1"/>
              <a:t>were</a:t>
            </a:r>
            <a:r>
              <a:rPr lang="da-DK" dirty="0"/>
              <a:t> on</a:t>
            </a:r>
            <a:br>
              <a:rPr lang="da-DK" dirty="0"/>
            </a:br>
            <a:r>
              <a:rPr lang="da-DK" dirty="0" err="1"/>
              <a:t>carousel</a:t>
            </a:r>
            <a:r>
              <a:rPr lang="da-DK" dirty="0"/>
              <a:t> #2)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6D950C-2D1D-AF16-BCEB-4F5E4D248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848748"/>
            <a:ext cx="7044681" cy="685535"/>
          </a:xfrm>
        </p:spPr>
        <p:txBody>
          <a:bodyPr/>
          <a:lstStyle/>
          <a:p>
            <a:r>
              <a:rPr lang="da-DK" dirty="0"/>
              <a:t>I love </a:t>
            </a:r>
            <a:r>
              <a:rPr lang="da-DK" dirty="0" err="1"/>
              <a:t>Finnish</a:t>
            </a:r>
            <a:br>
              <a:rPr lang="da-DK" dirty="0"/>
            </a:br>
            <a:r>
              <a:rPr lang="da-DK" dirty="0" err="1"/>
              <a:t>Humour</a:t>
            </a:r>
            <a:r>
              <a:rPr lang="da-DK" dirty="0"/>
              <a:t>!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A54995-AC29-DEA0-7779-0C3E5627E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783" y="0"/>
            <a:ext cx="37741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5A7BD33-7FE1-7EF8-9C71-229719A71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61" y="350784"/>
            <a:ext cx="7005527" cy="685535"/>
          </a:xfrm>
        </p:spPr>
        <p:txBody>
          <a:bodyPr/>
          <a:lstStyle/>
          <a:p>
            <a:r>
              <a:rPr lang="da-DK" sz="2800" dirty="0"/>
              <a:t>Non-Commercial Downloads </a:t>
            </a:r>
            <a:br>
              <a:rPr lang="da-DK" sz="2800" dirty="0"/>
            </a:br>
            <a:r>
              <a:rPr lang="da-DK" sz="2800" dirty="0"/>
              <a:t>(snapshot September 18th, 2023)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3726E8-AADA-B92E-D8BD-38A27A57D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9760" y="1301813"/>
            <a:ext cx="5946930" cy="3230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7C133D-A313-1D01-2225-026AA449C12A}"/>
              </a:ext>
            </a:extLst>
          </p:cNvPr>
          <p:cNvSpPr txBox="1"/>
          <p:nvPr/>
        </p:nvSpPr>
        <p:spPr>
          <a:xfrm>
            <a:off x="7024576" y="350784"/>
            <a:ext cx="171874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= ~7,000 / </a:t>
            </a:r>
            <a:r>
              <a:rPr lang="da-DK" dirty="0" err="1"/>
              <a:t>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072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C31470-3BEC-56FC-B395-5E9866CFD88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08AF6-68E7-AC26-22F9-9587DC7D4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04AA1-C747-5124-2C1E-B186537B86D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891828-A79A-A244-E628-F43CCDF34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A1ADA7-60A4-2CBE-3C71-01B4F6071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 descr="nunezco2 (Santiago Nunez-Corrales) · GitHub">
            <a:extLst>
              <a:ext uri="{FF2B5EF4-FFF2-40B4-BE49-F238E27FC236}">
                <a16:creationId xmlns:a16="http://schemas.microsoft.com/office/drawing/2014/main" id="{DCC2ABFF-4D88-3147-1FD0-7B02B1BF0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476" y="2646512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PL // Marcos Frenkel // Dyalog '23 ...">
            <a:extLst>
              <a:ext uri="{FF2B5EF4-FFF2-40B4-BE49-F238E27FC236}">
                <a16:creationId xmlns:a16="http://schemas.microsoft.com/office/drawing/2014/main" id="{D9A8E1F6-95DA-7B47-EB0D-3B8049D78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476" y="3753668"/>
            <a:ext cx="2127975" cy="119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9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1B62A-CFDF-D9DD-ADD6-F9EDB814A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4"/>
            <a:ext cx="4248474" cy="346294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/>
              <a:t>Platform Support / Distribution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64-bit ARM support</a:t>
            </a:r>
          </a:p>
          <a:p>
            <a:pPr lvl="2">
              <a:lnSpc>
                <a:spcPct val="110000"/>
              </a:lnSpc>
              <a:spcAft>
                <a:spcPts val="600"/>
              </a:spcAft>
            </a:pPr>
            <a:r>
              <a:rPr lang="da-DK" sz="1200" dirty="0"/>
              <a:t>New Macs, Pi 4&amp;5, AWS </a:t>
            </a:r>
            <a:r>
              <a:rPr lang="da-DK" sz="1200" dirty="0" err="1"/>
              <a:t>Graviton</a:t>
            </a:r>
            <a:endParaRPr lang="da-DK" sz="1200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Enhanced</a:t>
            </a:r>
            <a:r>
              <a:rPr lang="da-DK" sz="1400" dirty="0"/>
              <a:t> .NET Bridge</a:t>
            </a:r>
          </a:p>
          <a:p>
            <a:pPr lvl="2">
              <a:lnSpc>
                <a:spcPct val="110000"/>
              </a:lnSpc>
              <a:spcAft>
                <a:spcPts val="600"/>
              </a:spcAft>
            </a:pPr>
            <a:r>
              <a:rPr lang="da-DK" sz="1200" dirty="0"/>
              <a:t>Framework </a:t>
            </a:r>
            <a:r>
              <a:rPr lang="da-DK" sz="1200" dirty="0" err="1"/>
              <a:t>vs</a:t>
            </a:r>
            <a:r>
              <a:rPr lang="da-DK" sz="1200" dirty="0"/>
              <a:t> new .NET versions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Bound</a:t>
            </a:r>
            <a:r>
              <a:rPr lang="da-DK" sz="1400" dirty="0"/>
              <a:t> </a:t>
            </a:r>
            <a:r>
              <a:rPr lang="da-DK" sz="1400" dirty="0" err="1"/>
              <a:t>executables</a:t>
            </a:r>
            <a:r>
              <a:rPr lang="da-DK" sz="1400" dirty="0"/>
              <a:t> on all platforms</a:t>
            </a:r>
            <a:br>
              <a:rPr lang="da-DK" sz="1400" dirty="0"/>
            </a:br>
            <a:endParaRPr lang="da-DK" sz="14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/>
              <a:t>Building </a:t>
            </a:r>
            <a:r>
              <a:rPr lang="da-DK" sz="2000" dirty="0" err="1"/>
              <a:t>Production</a:t>
            </a:r>
            <a:r>
              <a:rPr lang="da-DK" sz="2000" dirty="0"/>
              <a:t> Systems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Token</a:t>
            </a:r>
            <a:r>
              <a:rPr lang="da-DK" sz="1400" dirty="0"/>
              <a:t> range reservation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WS FULL handling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NCOPY/NMOVE </a:t>
            </a:r>
            <a:r>
              <a:rPr lang="da-DK" sz="1400" dirty="0" err="1"/>
              <a:t>callbacks</a:t>
            </a:r>
            <a:endParaRPr lang="da-DK" sz="1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A00CF9-4167-3A70-8EC6-0270C58F09B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2000" y="1264925"/>
            <a:ext cx="4322618" cy="32420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/>
              <a:t>Developer Productivity / IDE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Source "as </a:t>
            </a:r>
            <a:r>
              <a:rPr lang="da-DK" sz="1400" dirty="0" err="1"/>
              <a:t>typed</a:t>
            </a:r>
            <a:r>
              <a:rPr lang="da-DK" sz="1400" dirty="0"/>
              <a:t>" by default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Multi</a:t>
            </a:r>
            <a:r>
              <a:rPr lang="da-DK" sz="1400" dirty="0"/>
              <a:t>-line input on by default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HTMLRenderer</a:t>
            </a:r>
            <a:r>
              <a:rPr lang="da-DK" sz="1400" dirty="0"/>
              <a:t> </a:t>
            </a:r>
            <a:r>
              <a:rPr lang="da-DK" sz="1400" dirty="0" err="1"/>
              <a:t>updates</a:t>
            </a:r>
            <a:endParaRPr lang="en-GB" sz="1400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GB" sz="1400" dirty="0"/>
              <a:t>Link 4.0: Support for simple text data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GB" sz="1400" dirty="0" err="1"/>
              <a:t>HttpCommand</a:t>
            </a:r>
            <a:r>
              <a:rPr lang="en-GB" sz="1400" dirty="0"/>
              <a:t> client, Jarvis web service</a:t>
            </a:r>
            <a:br>
              <a:rPr lang="en-GB" sz="1400" dirty="0"/>
            </a:br>
            <a:endParaRPr lang="en-GB" sz="9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 err="1"/>
              <a:t>Installing</a:t>
            </a:r>
            <a:r>
              <a:rPr lang="da-DK" sz="2000" dirty="0"/>
              <a:t> &amp; </a:t>
            </a:r>
            <a:r>
              <a:rPr lang="da-DK" sz="2000" dirty="0" err="1"/>
              <a:t>Managing</a:t>
            </a:r>
            <a:r>
              <a:rPr lang="da-DK" sz="2000" dirty="0"/>
              <a:t> APL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Multiple session files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Health Monitor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EB7E22-ABC7-1342-8152-497F293B3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459505" cy="685535"/>
          </a:xfrm>
        </p:spPr>
        <p:txBody>
          <a:bodyPr/>
          <a:lstStyle/>
          <a:p>
            <a:r>
              <a:rPr lang="da-DK" dirty="0"/>
              <a:t>Features of Version 19.0      </a:t>
            </a:r>
            <a:r>
              <a:rPr lang="da-DK" sz="2400" dirty="0"/>
              <a:t>(March 24)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68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286E7-9635-4F26-8E9B-B8C310C0F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Orientation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958DB-2776-40BD-8F98-1835A766C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56615"/>
            <a:ext cx="6056656" cy="31503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 rapidly increasing proportion of new APL code is delivered as services</a:t>
            </a:r>
          </a:p>
          <a:p>
            <a:r>
              <a:rPr lang="en-US" b="1" i="1" dirty="0"/>
              <a:t>Jarvis</a:t>
            </a:r>
            <a:r>
              <a:rPr lang="en-US" dirty="0"/>
              <a:t> wraps APL code as HTTP/JSON or RESTful services on any platform</a:t>
            </a:r>
          </a:p>
          <a:p>
            <a:pPr lvl="1"/>
            <a:r>
              <a:rPr lang="en-US" dirty="0"/>
              <a:t>https://github.com/dyalog/jarvis</a:t>
            </a:r>
          </a:p>
          <a:p>
            <a:r>
              <a:rPr lang="en-US" dirty="0"/>
              <a:t>Off-the-shelf docker containers containing </a:t>
            </a:r>
            <a:r>
              <a:rPr lang="en-US" dirty="0" err="1"/>
              <a:t>Dyalog</a:t>
            </a:r>
            <a:r>
              <a:rPr lang="en-US" dirty="0"/>
              <a:t> APL (optionally with Jarvis)</a:t>
            </a:r>
          </a:p>
          <a:p>
            <a:r>
              <a:rPr lang="en-US" b="1" i="1" dirty="0" err="1"/>
              <a:t>HttpCommand</a:t>
            </a:r>
            <a:r>
              <a:rPr lang="en-US" dirty="0"/>
              <a:t> is our HTTP client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E6BD4-7400-497B-B7A6-CD22C04C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59E835E-A062-4AB8-B00E-08145D59C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508" y="1167594"/>
            <a:ext cx="1843690" cy="88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cker Logo, history, meaning, symbol, PNG">
            <a:extLst>
              <a:ext uri="{FF2B5EF4-FFF2-40B4-BE49-F238E27FC236}">
                <a16:creationId xmlns:a16="http://schemas.microsoft.com/office/drawing/2014/main" id="{3F93A8D0-6384-426E-91B2-D4E747DAD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02" y="2516337"/>
            <a:ext cx="2328850" cy="13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5D26DF-11C4-442C-9E6C-BF36198EE53B}"/>
              </a:ext>
            </a:extLst>
          </p:cNvPr>
          <p:cNvSpPr txBox="1"/>
          <p:nvPr/>
        </p:nvSpPr>
        <p:spPr>
          <a:xfrm>
            <a:off x="6981257" y="1992803"/>
            <a:ext cx="1728192" cy="354968"/>
          </a:xfrm>
          <a:prstGeom prst="rect">
            <a:avLst/>
          </a:prstGeom>
          <a:ln>
            <a:solidFill>
              <a:srgbClr val="0C3747"/>
            </a:solidFill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HTTP(s) / JSON</a:t>
            </a:r>
            <a:endParaRPr lang="en-DK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54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69FB8C-FC9D-6074-4472-182F41285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700" b="1" dirty="0"/>
              <a:t>Link</a:t>
            </a:r>
            <a:r>
              <a:rPr lang="en-GB" sz="1700" dirty="0"/>
              <a:t> 4.0 was included with v19.0. Highlights include:</a:t>
            </a:r>
          </a:p>
          <a:p>
            <a:pPr lvl="1">
              <a:spcAft>
                <a:spcPts val="600"/>
              </a:spcAft>
            </a:pPr>
            <a:r>
              <a:rPr lang="en-GB" sz="1300" dirty="0"/>
              <a:t>Link a single namespace or class file</a:t>
            </a:r>
          </a:p>
          <a:p>
            <a:pPr lvl="1">
              <a:spcAft>
                <a:spcPts val="600"/>
              </a:spcAft>
            </a:pPr>
            <a:r>
              <a:rPr lang="en-GB" sz="1300" dirty="0"/>
              <a:t>Default to current namespace if no namespace specified</a:t>
            </a:r>
          </a:p>
          <a:p>
            <a:pPr lvl="1">
              <a:spcAft>
                <a:spcPts val="600"/>
              </a:spcAft>
            </a:pPr>
            <a:r>
              <a:rPr lang="en-GB" sz="1300" dirty="0"/>
              <a:t>Configuration files</a:t>
            </a:r>
          </a:p>
          <a:p>
            <a:pPr lvl="1">
              <a:spcAft>
                <a:spcPts val="600"/>
              </a:spcAft>
            </a:pPr>
            <a:r>
              <a:rPr lang="en-GB" sz="1300" dirty="0"/>
              <a:t>Support for simple text vectors, vectors of text vectors, and character matrices in simple text files (rather than using array notation)</a:t>
            </a:r>
          </a:p>
          <a:p>
            <a:pPr>
              <a:spcAft>
                <a:spcPts val="600"/>
              </a:spcAft>
            </a:pPr>
            <a:r>
              <a:rPr lang="en-GB" sz="1700" dirty="0"/>
              <a:t>The </a:t>
            </a:r>
            <a:r>
              <a:rPr lang="en-GB" sz="1700" b="1" dirty="0"/>
              <a:t>Cider</a:t>
            </a:r>
            <a:r>
              <a:rPr lang="en-GB" sz="1700" dirty="0"/>
              <a:t> project manager and the </a:t>
            </a:r>
            <a:r>
              <a:rPr lang="en-GB" sz="1700" b="1" dirty="0"/>
              <a:t>Tatin</a:t>
            </a:r>
            <a:r>
              <a:rPr lang="en-GB" sz="1700" dirty="0"/>
              <a:t> package manager will be bundled with v19.0</a:t>
            </a:r>
          </a:p>
          <a:p>
            <a:pPr>
              <a:spcAft>
                <a:spcPts val="600"/>
              </a:spcAft>
            </a:pPr>
            <a:r>
              <a:rPr lang="en-GB" sz="1700" dirty="0"/>
              <a:t>Dyalog is starting to distribute tools as </a:t>
            </a:r>
            <a:r>
              <a:rPr lang="en-GB" sz="1700" b="1" dirty="0"/>
              <a:t>Tatin</a:t>
            </a:r>
            <a:r>
              <a:rPr lang="en-GB" sz="1700" dirty="0"/>
              <a:t> packages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267F5C-26C5-AE65-9062-AC543250D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a-DK" dirty="0"/>
              <a:t>Source Code Management</a:t>
            </a:r>
            <a:endParaRPr lang="en-GB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008348B-589D-3060-78D8-E33A5940A83B}"/>
              </a:ext>
            </a:extLst>
          </p:cNvPr>
          <p:cNvSpPr txBox="1">
            <a:spLocks/>
          </p:cNvSpPr>
          <p:nvPr/>
        </p:nvSpPr>
        <p:spPr>
          <a:xfrm>
            <a:off x="6228522" y="166476"/>
            <a:ext cx="2719473" cy="8878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da-DK" sz="2800" dirty="0"/>
              <a:t>Productivity</a:t>
            </a:r>
            <a:br>
              <a:rPr lang="da-DK" sz="2800" dirty="0"/>
            </a:br>
            <a:r>
              <a:rPr lang="da-DK" sz="2800" dirty="0"/>
              <a:t> &amp; IDE</a:t>
            </a:r>
            <a:endParaRPr lang="en-GB" sz="2800" dirty="0"/>
          </a:p>
        </p:txBody>
      </p:sp>
      <p:pic>
        <p:nvPicPr>
          <p:cNvPr id="3" name="Picture 2" descr="Link to Tatin main page">
            <a:extLst>
              <a:ext uri="{FF2B5EF4-FFF2-40B4-BE49-F238E27FC236}">
                <a16:creationId xmlns:a16="http://schemas.microsoft.com/office/drawing/2014/main" id="{23653D18-5F3C-DCCA-FCB2-2475A3341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58" y="3603402"/>
            <a:ext cx="903563" cy="9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BF2BB43-CFF8-C313-AB5B-65B6B7C8CC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7547" y="1163284"/>
            <a:ext cx="952986" cy="90356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3DC0711-8CF5-1D37-8D2E-FCC1B7826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416039" y="2347314"/>
            <a:ext cx="887895" cy="88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008366-64E7-BFA1-8BD5-15D5E0662C8C}"/>
              </a:ext>
            </a:extLst>
          </p:cNvPr>
          <p:cNvSpPr txBox="1"/>
          <p:nvPr/>
        </p:nvSpPr>
        <p:spPr>
          <a:xfrm>
            <a:off x="7668674" y="1264925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Link</a:t>
            </a:r>
            <a:br>
              <a:rPr lang="da-DK" dirty="0"/>
            </a:br>
            <a:r>
              <a:rPr lang="da-DK" dirty="0"/>
              <a:t>(source)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25FD3-ED06-BA5D-6B27-2772AAA731FF}"/>
              </a:ext>
            </a:extLst>
          </p:cNvPr>
          <p:cNvSpPr txBox="1"/>
          <p:nvPr/>
        </p:nvSpPr>
        <p:spPr>
          <a:xfrm>
            <a:off x="7333172" y="2468095"/>
            <a:ext cx="1135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Cider</a:t>
            </a:r>
            <a:br>
              <a:rPr lang="da-DK" dirty="0"/>
            </a:br>
            <a:r>
              <a:rPr lang="da-DK" dirty="0"/>
              <a:t>(</a:t>
            </a:r>
            <a:r>
              <a:rPr lang="da-DK" dirty="0" err="1"/>
              <a:t>projects</a:t>
            </a:r>
            <a:r>
              <a:rPr lang="da-DK" dirty="0"/>
              <a:t>)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C21FA7-208D-3283-8B6F-4C86B8AC1354}"/>
              </a:ext>
            </a:extLst>
          </p:cNvPr>
          <p:cNvSpPr txBox="1"/>
          <p:nvPr/>
        </p:nvSpPr>
        <p:spPr>
          <a:xfrm>
            <a:off x="6907889" y="3732017"/>
            <a:ext cx="1257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Tatin</a:t>
            </a:r>
            <a:br>
              <a:rPr lang="da-DK" dirty="0"/>
            </a:br>
            <a:r>
              <a:rPr lang="da-DK" dirty="0"/>
              <a:t>(</a:t>
            </a:r>
            <a:r>
              <a:rPr lang="da-DK" dirty="0" err="1"/>
              <a:t>packages</a:t>
            </a:r>
            <a:r>
              <a:rPr lang="da-DK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4136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050875-4E60-FD0A-E729-B2892D27E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608" y="-438"/>
            <a:ext cx="6780691" cy="50112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8C78AC-A49F-4CC8-A63F-7CEE646DD5C3}"/>
              </a:ext>
            </a:extLst>
          </p:cNvPr>
          <p:cNvSpPr/>
          <p:nvPr/>
        </p:nvSpPr>
        <p:spPr>
          <a:xfrm>
            <a:off x="1174214" y="4097079"/>
            <a:ext cx="6698085" cy="9137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3619DF-CE3D-32AB-98B9-72392384A216}"/>
              </a:ext>
            </a:extLst>
          </p:cNvPr>
          <p:cNvSpPr/>
          <p:nvPr/>
        </p:nvSpPr>
        <p:spPr>
          <a:xfrm>
            <a:off x="1174214" y="2931790"/>
            <a:ext cx="6698086" cy="11652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1E0966-7C3F-0DB3-58FB-03E89208D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418" y="-438"/>
            <a:ext cx="2391109" cy="5334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33D94-A102-4EA8-61A0-85B8767FB503}"/>
              </a:ext>
            </a:extLst>
          </p:cNvPr>
          <p:cNvSpPr txBox="1"/>
          <p:nvPr/>
        </p:nvSpPr>
        <p:spPr>
          <a:xfrm>
            <a:off x="5776854" y="4082726"/>
            <a:ext cx="2095445" cy="923330"/>
          </a:xfrm>
          <a:prstGeom prst="rect">
            <a:avLst/>
          </a:prstGeom>
          <a:solidFill>
            <a:srgbClr val="ED7F00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Coming </a:t>
            </a:r>
            <a:r>
              <a:rPr lang="da-DK" dirty="0" err="1">
                <a:solidFill>
                  <a:schemeClr val="bg1"/>
                </a:solidFill>
              </a:rPr>
              <a:t>soon</a:t>
            </a:r>
            <a:r>
              <a:rPr lang="da-DK" dirty="0">
                <a:solidFill>
                  <a:schemeClr val="bg1"/>
                </a:solidFill>
              </a:rPr>
              <a:t>: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 err="1">
                <a:solidFill>
                  <a:schemeClr val="bg1"/>
                </a:solidFill>
              </a:rPr>
              <a:t>dyalog-APLProcess</a:t>
            </a:r>
            <a:endParaRPr lang="da-DK" dirty="0">
              <a:solidFill>
                <a:schemeClr val="bg1"/>
              </a:solidFill>
            </a:endParaRPr>
          </a:p>
          <a:p>
            <a:r>
              <a:rPr lang="da-DK" dirty="0" err="1">
                <a:solidFill>
                  <a:schemeClr val="bg1"/>
                </a:solidFill>
              </a:rPr>
              <a:t>dyalog-OpenAI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5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3" grpId="1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30B7C1-5149-24F6-F1B3-48D1AB12B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NuGet</a:t>
            </a:r>
            <a:r>
              <a:rPr lang="da-DK" dirty="0"/>
              <a:t> Package…</a:t>
            </a:r>
            <a:endParaRPr lang="en-GB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18227E45-1F5F-2703-8983-1272FC07F04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3EE750-43F4-0F48-9B6B-80D00E6AC723}"/>
              </a:ext>
            </a:extLst>
          </p:cNvPr>
          <p:cNvSpPr txBox="1"/>
          <p:nvPr/>
        </p:nvSpPr>
        <p:spPr>
          <a:xfrm>
            <a:off x="409768" y="1318437"/>
            <a:ext cx="63305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A </a:t>
            </a:r>
            <a:r>
              <a:rPr lang="da-DK" dirty="0" err="1"/>
              <a:t>Tatin</a:t>
            </a:r>
            <a:r>
              <a:rPr lang="da-DK" dirty="0"/>
              <a:t> </a:t>
            </a:r>
            <a:r>
              <a:rPr lang="da-DK" dirty="0" err="1"/>
              <a:t>package</a:t>
            </a:r>
            <a:r>
              <a:rPr lang="da-DK" dirty="0"/>
              <a:t> </a:t>
            </a:r>
            <a:r>
              <a:rPr lang="da-DK" dirty="0" err="1"/>
              <a:t>giving</a:t>
            </a:r>
            <a:r>
              <a:rPr lang="da-DK" dirty="0"/>
              <a:t> </a:t>
            </a:r>
            <a:r>
              <a:rPr lang="da-DK" dirty="0" err="1"/>
              <a:t>access</a:t>
            </a:r>
            <a:r>
              <a:rPr lang="da-DK" dirty="0"/>
              <a:t> to </a:t>
            </a:r>
            <a:r>
              <a:rPr lang="da-DK" dirty="0" err="1"/>
              <a:t>another</a:t>
            </a:r>
            <a:r>
              <a:rPr lang="da-DK" dirty="0"/>
              <a:t> </a:t>
            </a:r>
            <a:r>
              <a:rPr lang="da-DK" dirty="0" err="1"/>
              <a:t>package</a:t>
            </a:r>
            <a:r>
              <a:rPr lang="da-DK" dirty="0"/>
              <a:t> manager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br>
              <a:rPr lang="da-DK" dirty="0">
                <a:sym typeface="Wingdings" panose="05000000000000000000" pitchFamily="2" charset="2"/>
              </a:rPr>
            </a:br>
            <a:endParaRPr lang="da-DK" dirty="0"/>
          </a:p>
          <a:p>
            <a:r>
              <a:rPr lang="da-DK" dirty="0" err="1"/>
              <a:t>NuGet</a:t>
            </a:r>
            <a:r>
              <a:rPr lang="da-DK" dirty="0"/>
              <a:t> is the .NET Package Manager.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136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ADA6-B962-8162-4E1B-60044AECB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9271F76A-569C-F83B-E9A1-FB46CED3C2B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551F2-60F0-4E83-2BCC-DDA398029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34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55C44-0458-B517-C15D-6555CB492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EBC8FA16-F0A0-A4BC-A9D4-F30D4B3DA55B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D3935-95C4-BA20-1D7E-ADCC51411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4300"/>
            <a:ext cx="9144000" cy="491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54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05FAE-7642-FE78-9A78-92FB5B24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C19F03C-A1FF-8964-CB00-5029D52682D2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382FE-7986-5A81-6B6E-3D7F14A85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38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84C13-7D0F-4B1D-9A24-F00925DAC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646299" cy="685535"/>
          </a:xfrm>
        </p:spPr>
        <p:txBody>
          <a:bodyPr/>
          <a:lstStyle/>
          <a:p>
            <a:r>
              <a:rPr lang="en-US" dirty="0"/>
              <a:t>Changing of The Guard</a:t>
            </a:r>
            <a:endParaRPr lang="en-DK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7FF0590-8228-40E8-8D25-C908707BCAAE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488" y="1979080"/>
            <a:ext cx="1419976" cy="176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4">
            <a:extLst>
              <a:ext uri="{FF2B5EF4-FFF2-40B4-BE49-F238E27FC236}">
                <a16:creationId xmlns:a16="http://schemas.microsoft.com/office/drawing/2014/main" id="{6A14A8B7-C67C-4534-8A0A-CD9996B29C9C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99" y="1978683"/>
            <a:ext cx="1415580" cy="1769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269773-4DEB-4B36-A04F-03DFE7D4CCC4}"/>
              </a:ext>
            </a:extLst>
          </p:cNvPr>
          <p:cNvSpPr txBox="1"/>
          <p:nvPr/>
        </p:nvSpPr>
        <p:spPr>
          <a:xfrm>
            <a:off x="645171" y="3849518"/>
            <a:ext cx="1080120" cy="12601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100" b="0" dirty="0">
                <a:latin typeface="Calibri" panose="020F0502020204030204" pitchFamily="34" charset="0"/>
                <a:cs typeface="Calibri" panose="020F0502020204030204" pitchFamily="34" charset="0"/>
              </a:rPr>
              <a:t>John Scholes (1948-2019)</a:t>
            </a:r>
            <a:endParaRPr lang="en-DK" sz="1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5EDD96-1ACE-4885-9179-5A0F449650D8}"/>
              </a:ext>
            </a:extLst>
          </p:cNvPr>
          <p:cNvSpPr txBox="1"/>
          <p:nvPr/>
        </p:nvSpPr>
        <p:spPr>
          <a:xfrm>
            <a:off x="2854488" y="3849518"/>
            <a:ext cx="1080120" cy="12601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100" b="0" dirty="0">
                <a:latin typeface="Calibri" panose="020F0502020204030204" pitchFamily="34" charset="0"/>
                <a:cs typeface="Calibri" panose="020F0502020204030204" pitchFamily="34" charset="0"/>
              </a:rPr>
              <a:t>Roger Hui (1953-2021)</a:t>
            </a:r>
            <a:endParaRPr lang="en-DK" sz="1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17ADF4E-F623-50BA-8247-F282516A5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935" y="1978893"/>
            <a:ext cx="1419976" cy="17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D47EAF-145A-0CE9-5B46-0C644E28D7F5}"/>
              </a:ext>
            </a:extLst>
          </p:cNvPr>
          <p:cNvSpPr txBox="1"/>
          <p:nvPr/>
        </p:nvSpPr>
        <p:spPr>
          <a:xfrm>
            <a:off x="4857793" y="3849518"/>
            <a:ext cx="1080120" cy="12601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100" b="0" dirty="0">
                <a:latin typeface="Calibri" panose="020F0502020204030204" pitchFamily="34" charset="0"/>
                <a:cs typeface="Calibri" panose="020F0502020204030204" pitchFamily="34" charset="0"/>
              </a:rPr>
              <a:t>Geoff Streeter (retired 2023)</a:t>
            </a:r>
            <a:endParaRPr lang="en-DK" sz="1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614145-641F-5005-8960-28228DE1D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820" y="1978682"/>
            <a:ext cx="1415579" cy="176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1264BD-640C-AD0E-27CC-E2B97FA92391}"/>
              </a:ext>
            </a:extLst>
          </p:cNvPr>
          <p:cNvSpPr txBox="1"/>
          <p:nvPr/>
        </p:nvSpPr>
        <p:spPr>
          <a:xfrm>
            <a:off x="7354549" y="3912525"/>
            <a:ext cx="1080120" cy="12601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Pete Donnelly </a:t>
            </a:r>
            <a:b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00" b="0" dirty="0">
                <a:latin typeface="Calibri" panose="020F0502020204030204" pitchFamily="34" charset="0"/>
                <a:cs typeface="Calibri" panose="020F0502020204030204" pitchFamily="34" charset="0"/>
              </a:rPr>
              <a:t>(retiring – finally - 2024)</a:t>
            </a:r>
            <a:endParaRPr lang="en-DK" sz="1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60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30B7C1-5149-24F6-F1B3-48D1AB12B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NuGet</a:t>
            </a:r>
            <a:r>
              <a:rPr lang="da-DK" dirty="0"/>
              <a:t> Tool…</a:t>
            </a:r>
            <a:endParaRPr lang="en-GB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18227E45-1F5F-2703-8983-1272FC07F04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88B7C42-6AAE-9D03-8978-DAE81697A92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409768" y="2295523"/>
            <a:ext cx="54473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]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tatin.loadpackages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dyalog-nuget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1 package loaded into #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]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link.import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 c:\devt\nuget\APLSource\Tests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Imported: #.Tests ← c:\devt\nuget\APLSource\Tests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     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Tests.test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 '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mailkit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' ⍝ Trace 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3EE750-43F4-0F48-9B6B-80D00E6AC723}"/>
              </a:ext>
            </a:extLst>
          </p:cNvPr>
          <p:cNvSpPr txBox="1"/>
          <p:nvPr/>
        </p:nvSpPr>
        <p:spPr>
          <a:xfrm>
            <a:off x="323528" y="1339703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Let's</a:t>
            </a:r>
            <a:r>
              <a:rPr lang="da-DK" dirty="0"/>
              <a:t> </a:t>
            </a:r>
            <a:r>
              <a:rPr lang="da-DK" dirty="0" err="1"/>
              <a:t>try</a:t>
            </a:r>
            <a:r>
              <a:rPr lang="da-DK" dirty="0"/>
              <a:t> </a:t>
            </a:r>
            <a:r>
              <a:rPr lang="da-DK" dirty="0" err="1"/>
              <a:t>MailKit</a:t>
            </a:r>
            <a:r>
              <a:rPr lang="da-DK" dirty="0"/>
              <a:t>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009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267F5C-26C5-AE65-9062-AC543250D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da-DK" sz="3600" dirty="0" err="1"/>
              <a:t>Multi</a:t>
            </a:r>
            <a:r>
              <a:rPr lang="da-DK" sz="3600" dirty="0"/>
              <a:t>-line Input</a:t>
            </a: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BAF1B-2208-AF92-976E-C17711C3FD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698"/>
          <a:stretch/>
        </p:blipFill>
        <p:spPr>
          <a:xfrm>
            <a:off x="861646" y="988037"/>
            <a:ext cx="6919546" cy="217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41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267F5C-26C5-AE65-9062-AC543250D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da-DK" sz="3600" dirty="0" err="1"/>
              <a:t>Multi</a:t>
            </a:r>
            <a:r>
              <a:rPr lang="da-DK" sz="3600" dirty="0"/>
              <a:t>-line Input</a:t>
            </a: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BAF1B-2208-AF92-976E-C17711C3F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46" y="988037"/>
            <a:ext cx="6919546" cy="415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85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6FFEC-CFC6-432E-8B50-39AC14410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85974"/>
            <a:ext cx="7876336" cy="3242040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1800" dirty="0"/>
              <a:t>.NET has </a:t>
            </a:r>
            <a:r>
              <a:rPr lang="da-DK" sz="1800" dirty="0" err="1"/>
              <a:t>been</a:t>
            </a:r>
            <a:r>
              <a:rPr lang="da-DK" sz="1800" dirty="0"/>
              <a:t> </a:t>
            </a:r>
            <a:r>
              <a:rPr lang="da-DK" sz="1800" dirty="0" err="1"/>
              <a:t>around</a:t>
            </a:r>
            <a:r>
              <a:rPr lang="da-DK" sz="1800" dirty="0"/>
              <a:t> for 20+ </a:t>
            </a:r>
            <a:r>
              <a:rPr lang="da-DK" sz="1800" dirty="0" err="1"/>
              <a:t>years</a:t>
            </a:r>
            <a:r>
              <a:rPr lang="da-DK" sz="1800" dirty="0"/>
              <a:t>. The old "Framework" is </a:t>
            </a:r>
            <a:r>
              <a:rPr lang="da-DK" sz="1800" dirty="0" err="1"/>
              <a:t>being</a:t>
            </a:r>
            <a:r>
              <a:rPr lang="da-DK" sz="1800" dirty="0"/>
              <a:t> </a:t>
            </a:r>
            <a:r>
              <a:rPr lang="da-DK" sz="1800" dirty="0" err="1"/>
              <a:t>replaced</a:t>
            </a:r>
            <a:r>
              <a:rPr lang="da-DK" sz="1800" dirty="0"/>
              <a:t> by an open source, cross-platform .NET, </a:t>
            </a:r>
            <a:r>
              <a:rPr lang="da-DK" sz="1800" dirty="0" err="1"/>
              <a:t>initially</a:t>
            </a:r>
            <a:r>
              <a:rPr lang="da-DK" sz="1800" dirty="0"/>
              <a:t> </a:t>
            </a:r>
            <a:r>
              <a:rPr lang="da-DK" sz="1800" dirty="0" err="1"/>
              <a:t>known</a:t>
            </a:r>
            <a:r>
              <a:rPr lang="da-DK" sz="1800" dirty="0"/>
              <a:t> as ".NET Core".</a:t>
            </a:r>
            <a:br>
              <a:rPr lang="da-DK" sz="1800" dirty="0"/>
            </a:br>
            <a:br>
              <a:rPr lang="da-DK" sz="3000" dirty="0"/>
            </a:br>
            <a:br>
              <a:rPr lang="da-DK" sz="1800" dirty="0"/>
            </a:br>
            <a:endParaRPr lang="da-DK" sz="18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da-DK" sz="18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1800" dirty="0"/>
              <a:t>Dyalog v9.5 </a:t>
            </a:r>
            <a:r>
              <a:rPr lang="da-DK" sz="1800" dirty="0" err="1"/>
              <a:t>added</a:t>
            </a:r>
            <a:r>
              <a:rPr lang="da-DK" sz="1800" dirty="0"/>
              <a:t> a bridge to the Framework in 2002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1800" dirty="0" err="1"/>
              <a:t>Dyalog</a:t>
            </a:r>
            <a:r>
              <a:rPr lang="da-DK" sz="1800" dirty="0"/>
              <a:t> v18.0 </a:t>
            </a:r>
            <a:r>
              <a:rPr lang="da-DK" sz="1800" dirty="0" err="1"/>
              <a:t>added</a:t>
            </a:r>
            <a:r>
              <a:rPr lang="da-DK" sz="1800" dirty="0"/>
              <a:t> a bridge to .NET Core 3.0, v18.2 </a:t>
            </a:r>
            <a:r>
              <a:rPr lang="da-DK" sz="1800" dirty="0" err="1"/>
              <a:t>targeted</a:t>
            </a:r>
            <a:r>
              <a:rPr lang="da-DK" sz="1800" dirty="0"/>
              <a:t> 3.1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1800" dirty="0"/>
              <a:t>Dyalog v19.0 supports 6.0 - 8.0 (the default, Long Term Support version)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6A4882-BBE9-49A5-A788-915128963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eaLnBrk="1" latinLnBrk="0" hangingPunct="1"/>
            <a:r>
              <a:rPr lang="da-DK" sz="360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n-ea"/>
                <a:cs typeface="+mn-cs"/>
              </a:rPr>
              <a:t>[Microsoft].NET </a:t>
            </a:r>
            <a:r>
              <a:rPr lang="da-DK" sz="3600" kern="1200" dirty="0" err="1">
                <a:solidFill>
                  <a:srgbClr val="3B475E"/>
                </a:solidFill>
                <a:effectLst/>
                <a:latin typeface="Sarabun" panose="00000500000000000000" pitchFamily="2" charset="-34"/>
                <a:ea typeface="+mn-ea"/>
                <a:cs typeface="+mn-cs"/>
              </a:rPr>
              <a:t>History</a:t>
            </a:r>
            <a:endParaRPr lang="LID4096" sz="3600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168979E-B26C-21F3-4029-0D4EDF742B8A}"/>
              </a:ext>
            </a:extLst>
          </p:cNvPr>
          <p:cNvGraphicFramePr>
            <a:graphicFrameLocks noGrp="1"/>
          </p:cNvGraphicFramePr>
          <p:nvPr/>
        </p:nvGraphicFramePr>
        <p:xfrm>
          <a:off x="870857" y="1891617"/>
          <a:ext cx="7876336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8408">
                  <a:extLst>
                    <a:ext uri="{9D8B030D-6E8A-4147-A177-3AD203B41FA5}">
                      <a16:colId xmlns:a16="http://schemas.microsoft.com/office/drawing/2014/main" val="452321833"/>
                    </a:ext>
                  </a:extLst>
                </a:gridCol>
                <a:gridCol w="2282456">
                  <a:extLst>
                    <a:ext uri="{9D8B030D-6E8A-4147-A177-3AD203B41FA5}">
                      <a16:colId xmlns:a16="http://schemas.microsoft.com/office/drawing/2014/main" val="1106303492"/>
                    </a:ext>
                  </a:extLst>
                </a:gridCol>
                <a:gridCol w="3395472">
                  <a:extLst>
                    <a:ext uri="{9D8B030D-6E8A-4147-A177-3AD203B41FA5}">
                      <a16:colId xmlns:a16="http://schemas.microsoft.com/office/drawing/2014/main" val="3658462447"/>
                    </a:ext>
                  </a:extLst>
                </a:gridCol>
              </a:tblGrid>
              <a:tr h="302900">
                <a:tc>
                  <a:txBody>
                    <a:bodyPr/>
                    <a:lstStyle/>
                    <a:p>
                      <a:r>
                        <a:rPr lang="da-DK" sz="1400" dirty="0" err="1"/>
                        <a:t>Name</a:t>
                      </a:r>
                      <a:endParaRPr lang="LID4096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Platforms</a:t>
                      </a:r>
                      <a:endParaRPr lang="LID4096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Version </a:t>
                      </a:r>
                      <a:r>
                        <a:rPr lang="da-DK" sz="1400" dirty="0" err="1"/>
                        <a:t>Numbers</a:t>
                      </a:r>
                      <a:endParaRPr lang="LID4096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999550"/>
                  </a:ext>
                </a:extLst>
              </a:tr>
              <a:tr h="283700">
                <a:tc>
                  <a:txBody>
                    <a:bodyPr/>
                    <a:lstStyle/>
                    <a:p>
                      <a:r>
                        <a:rPr lang="da-DK" sz="1400" dirty="0"/>
                        <a:t>Microsoft.NET Framework</a:t>
                      </a:r>
                      <a:endParaRPr lang="LID4096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APL385 Unicode" panose="020B0709000202000203" pitchFamily="49" charset="0"/>
                        </a:rPr>
                        <a:t>Windows</a:t>
                      </a:r>
                      <a:endParaRPr lang="LID4096" sz="1400" dirty="0">
                        <a:latin typeface="APL385 Unicode" panose="020B0709000202000203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APL385 Unicode" panose="020B0709000202000203" pitchFamily="49" charset="0"/>
                        </a:rPr>
                        <a:t>1 2 3    4.0   4.8.1</a:t>
                      </a:r>
                      <a:endParaRPr lang="LID4096" sz="1400" dirty="0">
                        <a:latin typeface="APL385 Unicode" panose="020B0709000202000203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81118"/>
                  </a:ext>
                </a:extLst>
              </a:tr>
              <a:tr h="273270">
                <a:tc>
                  <a:txBody>
                    <a:bodyPr/>
                    <a:lstStyle/>
                    <a:p>
                      <a:r>
                        <a:rPr lang="da-DK" sz="1400" dirty="0"/>
                        <a:t>".NET Core"</a:t>
                      </a:r>
                      <a:endParaRPr lang="LID4096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APL385 Unicode" panose="020B0709000202000203" pitchFamily="49" charset="0"/>
                        </a:rPr>
                        <a:t>Windows Linux </a:t>
                      </a:r>
                      <a:r>
                        <a:rPr lang="da-DK" sz="1400" dirty="0" err="1">
                          <a:latin typeface="APL385 Unicode" panose="020B0709000202000203" pitchFamily="49" charset="0"/>
                        </a:rPr>
                        <a:t>macOS</a:t>
                      </a:r>
                      <a:endParaRPr lang="LID4096" sz="1400" dirty="0">
                        <a:latin typeface="APL385 Unicode" panose="020B0709000202000203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APL385 Unicode" panose="020B0709000202000203" pitchFamily="49" charset="0"/>
                        </a:rPr>
                        <a:t>     1 2 3</a:t>
                      </a:r>
                      <a:endParaRPr lang="LID4096" sz="1400" dirty="0">
                        <a:latin typeface="APL385 Unicode" panose="020B0709000202000203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019318"/>
                  </a:ext>
                </a:extLst>
              </a:tr>
              <a:tr h="273270">
                <a:tc>
                  <a:txBody>
                    <a:bodyPr/>
                    <a:lstStyle/>
                    <a:p>
                      <a:r>
                        <a:rPr lang="da-DK" sz="1400" dirty="0"/>
                        <a:t>                               ".NET"       </a:t>
                      </a:r>
                      <a:endParaRPr lang="LID4096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APL385 Unicode" panose="020B0709000202000203" pitchFamily="49" charset="0"/>
                        </a:rPr>
                        <a:t>Windows Linux </a:t>
                      </a:r>
                      <a:r>
                        <a:rPr lang="da-DK" sz="1400" dirty="0" err="1">
                          <a:latin typeface="APL385 Unicode" panose="020B0709000202000203" pitchFamily="49" charset="0"/>
                        </a:rPr>
                        <a:t>macOS</a:t>
                      </a:r>
                      <a:endParaRPr lang="LID4096" sz="1400" dirty="0">
                        <a:latin typeface="APL385 Unicode" panose="020B0709000202000203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APL385 Unicode" panose="020B0709000202000203" pitchFamily="49" charset="0"/>
                        </a:rPr>
                        <a:t>               5.0 6.0 7.0 8.0</a:t>
                      </a:r>
                      <a:endParaRPr lang="LID4096" sz="1400" dirty="0">
                        <a:latin typeface="APL385 Unicode" panose="020B0709000202000203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074902"/>
                  </a:ext>
                </a:extLst>
              </a:tr>
            </a:tbl>
          </a:graphicData>
        </a:graphic>
      </p:graphicFrame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8A0E4716-487E-36E5-CF9D-F245EF3F9A33}"/>
              </a:ext>
            </a:extLst>
          </p:cNvPr>
          <p:cNvCxnSpPr/>
          <p:nvPr/>
        </p:nvCxnSpPr>
        <p:spPr>
          <a:xfrm>
            <a:off x="1942214" y="2665227"/>
            <a:ext cx="304800" cy="283535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625B6281-C794-7516-E404-442A6049BD42}"/>
              </a:ext>
            </a:extLst>
          </p:cNvPr>
          <p:cNvCxnSpPr/>
          <p:nvPr/>
        </p:nvCxnSpPr>
        <p:spPr>
          <a:xfrm>
            <a:off x="6673703" y="2665227"/>
            <a:ext cx="304800" cy="283535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F8A121-CA3B-F4FE-60D3-1C7D9C20AC6F}"/>
              </a:ext>
            </a:extLst>
          </p:cNvPr>
          <p:cNvCxnSpPr>
            <a:cxnSpLocks/>
          </p:cNvCxnSpPr>
          <p:nvPr/>
        </p:nvCxnSpPr>
        <p:spPr>
          <a:xfrm flipV="1">
            <a:off x="5514753" y="2488019"/>
            <a:ext cx="0" cy="7442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AD1D91-8B37-48BC-CD47-8BBEF845ADC9}"/>
              </a:ext>
            </a:extLst>
          </p:cNvPr>
          <p:cNvCxnSpPr>
            <a:cxnSpLocks/>
          </p:cNvCxnSpPr>
          <p:nvPr/>
        </p:nvCxnSpPr>
        <p:spPr>
          <a:xfrm flipV="1">
            <a:off x="6461051" y="2860158"/>
            <a:ext cx="0" cy="7903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44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5B811-6CEF-4EE2-9385-71AF4B6B7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312663" cy="290387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da-DK" dirty="0" err="1"/>
              <a:t>Adds</a:t>
            </a:r>
            <a:r>
              <a:rPr lang="da-DK" dirty="0"/>
              <a:t> support for .NET 6, 7, 8 …</a:t>
            </a:r>
          </a:p>
          <a:p>
            <a:pPr lvl="1">
              <a:spcAft>
                <a:spcPts val="600"/>
              </a:spcAft>
            </a:pPr>
            <a:r>
              <a:rPr lang="da-DK" dirty="0" err="1"/>
              <a:t>Tested</a:t>
            </a:r>
            <a:r>
              <a:rPr lang="da-DK" dirty="0"/>
              <a:t> with 6.0 &amp; 8.0 </a:t>
            </a:r>
          </a:p>
          <a:p>
            <a:pPr lvl="1">
              <a:spcAft>
                <a:spcPts val="600"/>
              </a:spcAft>
            </a:pPr>
            <a:r>
              <a:rPr lang="da-DK" dirty="0" err="1"/>
              <a:t>Configured</a:t>
            </a:r>
            <a:r>
              <a:rPr lang="da-DK" dirty="0"/>
              <a:t> for 8.0 by default</a:t>
            </a:r>
          </a:p>
          <a:p>
            <a:pPr lvl="1">
              <a:spcAft>
                <a:spcPts val="600"/>
              </a:spcAft>
            </a:pPr>
            <a:r>
              <a:rPr lang="da-DK" dirty="0" err="1"/>
              <a:t>Also</a:t>
            </a:r>
            <a:r>
              <a:rPr lang="da-DK" dirty="0"/>
              <a:t> </a:t>
            </a:r>
            <a:r>
              <a:rPr lang="da-DK" dirty="0" err="1"/>
              <a:t>full</a:t>
            </a:r>
            <a:r>
              <a:rPr lang="da-DK" dirty="0"/>
              <a:t> support for 4.8 (aka ".NET Framework")</a:t>
            </a:r>
            <a:br>
              <a:rPr lang="da-DK" dirty="0"/>
            </a:br>
            <a:r>
              <a:rPr lang="da-DK" dirty="0"/>
              <a:t>(but not </a:t>
            </a:r>
            <a:r>
              <a:rPr lang="da-DK" dirty="0" err="1"/>
              <a:t>both</a:t>
            </a:r>
            <a:r>
              <a:rPr lang="da-DK" dirty="0"/>
              <a:t> at the same time)</a:t>
            </a:r>
          </a:p>
          <a:p>
            <a:pPr>
              <a:spcAft>
                <a:spcPts val="600"/>
              </a:spcAft>
            </a:pPr>
            <a:r>
              <a:rPr lang="da-DK" dirty="0"/>
              <a:t>Can </a:t>
            </a:r>
            <a:r>
              <a:rPr lang="da-DK" dirty="0" err="1"/>
              <a:t>export</a:t>
            </a:r>
            <a:r>
              <a:rPr lang="da-DK" dirty="0"/>
              <a:t> APL </a:t>
            </a:r>
            <a:r>
              <a:rPr lang="da-DK" dirty="0" err="1"/>
              <a:t>code</a:t>
            </a:r>
            <a:r>
              <a:rPr lang="da-DK" dirty="0"/>
              <a:t> as .NET </a:t>
            </a:r>
            <a:r>
              <a:rPr lang="da-DK" dirty="0" err="1"/>
              <a:t>assemblies</a:t>
            </a:r>
            <a:endParaRPr lang="da-DK" dirty="0"/>
          </a:p>
          <a:p>
            <a:pPr lvl="1">
              <a:spcAft>
                <a:spcPts val="600"/>
              </a:spcAft>
            </a:pPr>
            <a:r>
              <a:rPr lang="da-DK" dirty="0"/>
              <a:t>Will </a:t>
            </a:r>
            <a:r>
              <a:rPr lang="da-DK" dirty="0" err="1"/>
              <a:t>allow</a:t>
            </a:r>
            <a:r>
              <a:rPr lang="da-DK" dirty="0"/>
              <a:t> </a:t>
            </a:r>
            <a:r>
              <a:rPr lang="da-DK" dirty="0" err="1"/>
              <a:t>embedding</a:t>
            </a:r>
            <a:r>
              <a:rPr lang="da-DK" dirty="0"/>
              <a:t> APL </a:t>
            </a:r>
            <a:r>
              <a:rPr lang="da-DK" dirty="0" err="1"/>
              <a:t>code</a:t>
            </a:r>
            <a:r>
              <a:rPr lang="da-DK" dirty="0"/>
              <a:t> in .NET frameworks like ASP.NET Core, </a:t>
            </a:r>
            <a:r>
              <a:rPr lang="da-DK" dirty="0" err="1"/>
              <a:t>etc</a:t>
            </a:r>
            <a:endParaRPr lang="da-DK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24A0F9-6F8A-44F7-A131-FAFEC135C1A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533024" y="0"/>
            <a:ext cx="1610976" cy="1036319"/>
          </a:xfrm>
        </p:spPr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D6FE9F-B355-46BE-829B-07500E78F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v19.0 .NET Bridge</a:t>
            </a:r>
            <a:endParaRPr lang="LID4096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EF5F90-5371-478F-BE57-191CAD3BA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59146" y="1264925"/>
            <a:ext cx="1808178" cy="117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2D19AE-9F3F-C707-B579-505342A987AE}"/>
              </a:ext>
            </a:extLst>
          </p:cNvPr>
          <p:cNvSpPr txBox="1"/>
          <p:nvPr/>
        </p:nvSpPr>
        <p:spPr>
          <a:xfrm>
            <a:off x="6727535" y="2571750"/>
            <a:ext cx="2271401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/>
              <a:t>.NET 8.0 is the</a:t>
            </a:r>
            <a:br>
              <a:rPr lang="da-DK" dirty="0"/>
            </a:br>
            <a:r>
              <a:rPr lang="da-DK" dirty="0"/>
              <a:t>Long Term Support</a:t>
            </a:r>
            <a:br>
              <a:rPr lang="da-DK" dirty="0"/>
            </a:br>
            <a:r>
              <a:rPr lang="da-DK" dirty="0"/>
              <a:t>version (LTS)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03644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30363-1228-4D03-979B-0D6B682E6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69438"/>
            <a:ext cx="5006928" cy="276613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a-DK" dirty="0"/>
              <a:t>64-bit ARM chips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everywhere</a:t>
            </a:r>
            <a:r>
              <a:rPr lang="da-DK" dirty="0"/>
              <a:t>:</a:t>
            </a:r>
          </a:p>
          <a:p>
            <a:r>
              <a:rPr lang="da-DK" dirty="0"/>
              <a:t>M1, M2, M3 Macs</a:t>
            </a:r>
          </a:p>
          <a:p>
            <a:r>
              <a:rPr lang="da-DK" dirty="0"/>
              <a:t>Raspberry Pi – 64 Bit</a:t>
            </a:r>
          </a:p>
          <a:p>
            <a:r>
              <a:rPr lang="da-DK" dirty="0"/>
              <a:t>Amazon Web Services "</a:t>
            </a:r>
            <a:r>
              <a:rPr lang="da-DK" dirty="0" err="1"/>
              <a:t>Graviton</a:t>
            </a:r>
            <a:r>
              <a:rPr lang="da-DK" dirty="0"/>
              <a:t>"</a:t>
            </a:r>
            <a:br>
              <a:rPr lang="da-DK" dirty="0"/>
            </a:br>
            <a:r>
              <a:rPr lang="da-DK" dirty="0"/>
              <a:t>(</a:t>
            </a:r>
            <a:r>
              <a:rPr lang="da-DK" dirty="0" err="1"/>
              <a:t>cheaper</a:t>
            </a:r>
            <a:r>
              <a:rPr lang="da-DK" dirty="0"/>
              <a:t> cloud </a:t>
            </a:r>
            <a:r>
              <a:rPr lang="da-DK" dirty="0" err="1"/>
              <a:t>computing</a:t>
            </a:r>
            <a:r>
              <a:rPr lang="da-DK" dirty="0"/>
              <a:t>)</a:t>
            </a:r>
          </a:p>
          <a:p>
            <a:r>
              <a:rPr lang="da-DK" dirty="0"/>
              <a:t>Windows ARM64 in 2025/26 (v21?)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894436-A177-4ECB-88D2-94C88E964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99951"/>
            <a:ext cx="7005527" cy="685535"/>
          </a:xfrm>
        </p:spPr>
        <p:txBody>
          <a:bodyPr/>
          <a:lstStyle/>
          <a:p>
            <a:pPr lvl="0" rtl="0" eaLnBrk="1" latinLnBrk="0" hangingPunct="1"/>
            <a:r>
              <a:rPr lang="da-DK" sz="360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n-ea"/>
                <a:cs typeface="+mn-cs"/>
              </a:rPr>
              <a:t>Arm64</a:t>
            </a:r>
            <a:endParaRPr lang="LID4096" sz="3600" dirty="0"/>
          </a:p>
        </p:txBody>
      </p:sp>
      <p:pic>
        <p:nvPicPr>
          <p:cNvPr id="8" name="Picture 6" descr="Apple M1 Chip: Everything You Need to Know - MacRumors">
            <a:extLst>
              <a:ext uri="{FF2B5EF4-FFF2-40B4-BE49-F238E27FC236}">
                <a16:creationId xmlns:a16="http://schemas.microsoft.com/office/drawing/2014/main" id="{73465955-4F50-4F6D-BA5B-B3A52A50F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0" t="4805" r="19650" b="8914"/>
          <a:stretch/>
        </p:blipFill>
        <p:spPr bwMode="auto">
          <a:xfrm>
            <a:off x="706558" y="3865040"/>
            <a:ext cx="980681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braindump(ag) == 64bit kernel on Raspberry Pi 4 (quirks)">
            <a:extLst>
              <a:ext uri="{FF2B5EF4-FFF2-40B4-BE49-F238E27FC236}">
                <a16:creationId xmlns:a16="http://schemas.microsoft.com/office/drawing/2014/main" id="{2ABE38D8-E48C-453E-8069-C0D446D5D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48" y="3849439"/>
            <a:ext cx="769067" cy="96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E9A2C5-70AC-4EF1-A39C-446FA211AAA8}"/>
              </a:ext>
            </a:extLst>
          </p:cNvPr>
          <p:cNvSpPr txBox="1"/>
          <p:nvPr/>
        </p:nvSpPr>
        <p:spPr>
          <a:xfrm>
            <a:off x="6615059" y="1190794"/>
            <a:ext cx="1067462" cy="117542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ARM64</a:t>
            </a:r>
            <a:endParaRPr lang="en-DK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Graviton2 on Fire — Benchmarking Amazon's Arm Processor on EMR | by Son of  Soil | Medium">
            <a:extLst>
              <a:ext uri="{FF2B5EF4-FFF2-40B4-BE49-F238E27FC236}">
                <a16:creationId xmlns:a16="http://schemas.microsoft.com/office/drawing/2014/main" id="{A0DFBAB1-19D9-A010-5EE2-950D5378D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50" y="1315876"/>
            <a:ext cx="3903926" cy="254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606A13A6-E13D-6D32-3649-C1F943299346}"/>
              </a:ext>
            </a:extLst>
          </p:cNvPr>
          <p:cNvSpPr txBox="1">
            <a:spLocks/>
          </p:cNvSpPr>
          <p:nvPr/>
        </p:nvSpPr>
        <p:spPr>
          <a:xfrm>
            <a:off x="6228522" y="166476"/>
            <a:ext cx="2719473" cy="8878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da-DK" sz="2800" dirty="0"/>
              <a:t>Platforms &amp; Distribution</a:t>
            </a:r>
            <a:endParaRPr lang="en-GB" sz="2800" dirty="0"/>
          </a:p>
        </p:txBody>
      </p:sp>
      <p:pic>
        <p:nvPicPr>
          <p:cNvPr id="3074" name="Picture 2" descr="Windows 10 on ARM 64-bit app support ...">
            <a:extLst>
              <a:ext uri="{FF2B5EF4-FFF2-40B4-BE49-F238E27FC236}">
                <a16:creationId xmlns:a16="http://schemas.microsoft.com/office/drawing/2014/main" id="{5B3A3BEF-DE88-B0CD-28A8-95017E01C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219" y="3865040"/>
            <a:ext cx="2213781" cy="122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13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6FFEC-CFC6-432E-8B50-39AC14410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a-DK" dirty="0" err="1"/>
              <a:t>Experimental</a:t>
            </a:r>
            <a:r>
              <a:rPr lang="da-DK" dirty="0"/>
              <a:t> TCP-</a:t>
            </a:r>
            <a:r>
              <a:rPr lang="da-DK" dirty="0" err="1"/>
              <a:t>based</a:t>
            </a:r>
            <a:r>
              <a:rPr lang="da-DK" dirty="0"/>
              <a:t> monitor: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Interpreter can broadcast regular updates on (e.g.):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CPU consumption, Memory statistics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)SI stack and Error information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Notifications on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 err="1"/>
              <a:t>untrapped</a:t>
            </a:r>
            <a:r>
              <a:rPr lang="en-US" dirty="0"/>
              <a:t> errors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 err="1"/>
              <a:t>ws</a:t>
            </a:r>
            <a:r>
              <a:rPr lang="en-US" dirty="0"/>
              <a:t> compaction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Last successfully executed line of code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Details of how to connect Remote IDE if it is possible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6A4882-BBE9-49A5-A788-915128963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eaLnBrk="1" latinLnBrk="0" hangingPunct="1"/>
            <a:r>
              <a:rPr lang="da-DK" sz="360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n-ea"/>
                <a:cs typeface="+mn-cs"/>
              </a:rPr>
              <a:t>Health Monitor</a:t>
            </a:r>
            <a:endParaRPr lang="LID4096" sz="3600" dirty="0"/>
          </a:p>
        </p:txBody>
      </p:sp>
      <p:pic>
        <p:nvPicPr>
          <p:cNvPr id="9218" name="Picture 2" descr="1200 SUPER S IFR Service Monitor Used">
            <a:extLst>
              <a:ext uri="{FF2B5EF4-FFF2-40B4-BE49-F238E27FC236}">
                <a16:creationId xmlns:a16="http://schemas.microsoft.com/office/drawing/2014/main" id="{A31111E7-C769-AE3E-4C5B-740033DEC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994" y="1393438"/>
            <a:ext cx="1884479" cy="149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256A24B9-EB29-6A1E-23A6-00EA505EC08F}"/>
              </a:ext>
            </a:extLst>
          </p:cNvPr>
          <p:cNvSpPr txBox="1">
            <a:spLocks/>
          </p:cNvSpPr>
          <p:nvPr/>
        </p:nvSpPr>
        <p:spPr>
          <a:xfrm>
            <a:off x="6586331" y="166476"/>
            <a:ext cx="2361664" cy="8878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da-DK" sz="2800" dirty="0" err="1"/>
              <a:t>Installing</a:t>
            </a:r>
            <a:r>
              <a:rPr lang="da-DK" sz="2800" dirty="0"/>
              <a:t> &amp;</a:t>
            </a:r>
            <a:br>
              <a:rPr lang="da-DK" sz="2800" dirty="0"/>
            </a:br>
            <a:r>
              <a:rPr lang="da-DK" sz="2800" dirty="0"/>
              <a:t> </a:t>
            </a:r>
            <a:r>
              <a:rPr lang="da-DK" sz="2800" dirty="0" err="1"/>
              <a:t>Managing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09425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EE3B7340-42DB-00BF-5372-1831DB08413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1804058" y="1145110"/>
            <a:ext cx="3334043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["Facts",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{"Facts": [ {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"ID": 2, "Name":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AccountInformation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",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"Value": {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ComputeTime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438,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ConnectTime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46973,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KeyingTime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0,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UserIdentification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0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}},{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"ID": 3, "Name": "Workspace",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"Value": {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"Allocation": 33882064,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AllocationHWM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33882064,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"Available": 2144207480,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"Compactions": 2,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FreePockets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186682,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GarbageCollections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0,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GarbagePockets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0,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"Sediment": 2120,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"Used": 3276168,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UsedPockets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23209,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"WSID": "CLEAR WS"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C07076B-B196-7440-994A-28B6010DF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708" y="2884047"/>
            <a:ext cx="280076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 dirty="0" smtClean="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}</a:t>
            </a: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},{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  "ID": 6, "Name": "</a:t>
            </a:r>
            <a:r>
              <a:rPr lang="en-US" altLang="en-US" sz="1000" dirty="0" err="1">
                <a:solidFill>
                  <a:schemeClr val="tx1"/>
                </a:solidFill>
                <a:latin typeface="APL385 Unicode" panose="020B0709000202000203" pitchFamily="49" charset="0"/>
              </a:rPr>
              <a:t>ThreadCount</a:t>
            </a: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",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  "Value": {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  "Suspended": 1,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  "Total": 2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}}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],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"Interval": </a:t>
            </a:r>
            <a:r>
              <a:rPr lang="en-US" altLang="en-US" sz="1000" dirty="0">
                <a:solidFill>
                  <a:srgbClr val="FF0000"/>
                </a:solidFill>
                <a:latin typeface="APL385 Unicode" panose="020B0709000202000203" pitchFamily="49" charset="0"/>
              </a:rPr>
              <a:t>5000</a:t>
            </a: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,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"UID": "</a:t>
            </a:r>
            <a:r>
              <a:rPr lang="en-US" altLang="en-US" sz="1000" dirty="0">
                <a:solidFill>
                  <a:srgbClr val="00B050"/>
                </a:solidFill>
                <a:latin typeface="APL385 Unicode" panose="020B0709000202000203" pitchFamily="49" charset="0"/>
              </a:rPr>
              <a:t>1 1</a:t>
            </a: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"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}] </a:t>
            </a: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4413722-6763-457A-91CE-1310BFA17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55807"/>
            <a:ext cx="791434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PollFacts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",{"Facts":["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AccountInformation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","Workspace","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ThreadCount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"],"Interval":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PL385 Unicode" panose="020B0709000202000203" pitchFamily="49" charset="0"/>
              </a:rPr>
              <a:t>5000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,"UID":"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PL385 Unicode" panose="020B0709000202000203" pitchFamily="49" charset="0"/>
              </a:rPr>
              <a:t>1 1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"}]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BF3D417E-3C70-EE6C-283F-8A2AE376616E}"/>
              </a:ext>
            </a:extLst>
          </p:cNvPr>
          <p:cNvSpPr txBox="1">
            <a:spLocks/>
          </p:cNvSpPr>
          <p:nvPr/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dirty="0">
                <a:ea typeface="+mn-ea"/>
                <a:cs typeface="+mn-cs"/>
              </a:rPr>
              <a:t>Health Monitor </a:t>
            </a:r>
            <a:r>
              <a:rPr lang="da-DK" dirty="0" err="1">
                <a:ea typeface="+mn-ea"/>
                <a:cs typeface="+mn-cs"/>
              </a:rPr>
              <a:t>Example</a:t>
            </a:r>
            <a:endParaRPr lang="LID4096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853046-DC46-9C32-975C-2C7B93D2098F}"/>
              </a:ext>
            </a:extLst>
          </p:cNvPr>
          <p:cNvSpPr/>
          <p:nvPr/>
        </p:nvSpPr>
        <p:spPr>
          <a:xfrm>
            <a:off x="2004646" y="1491175"/>
            <a:ext cx="3003452" cy="963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45C5-A5A7-76C2-38A8-D4D76AAEFB41}"/>
              </a:ext>
            </a:extLst>
          </p:cNvPr>
          <p:cNvSpPr/>
          <p:nvPr/>
        </p:nvSpPr>
        <p:spPr>
          <a:xfrm>
            <a:off x="2004646" y="2571750"/>
            <a:ext cx="3003452" cy="20512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7776BC-07F1-9381-221B-024022CED4E0}"/>
              </a:ext>
            </a:extLst>
          </p:cNvPr>
          <p:cNvSpPr/>
          <p:nvPr/>
        </p:nvSpPr>
        <p:spPr>
          <a:xfrm>
            <a:off x="5838216" y="3092266"/>
            <a:ext cx="2800767" cy="628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02BA0C-3B1E-888F-7EBD-523FA62F4CAA}"/>
              </a:ext>
            </a:extLst>
          </p:cNvPr>
          <p:cNvSpPr/>
          <p:nvPr/>
        </p:nvSpPr>
        <p:spPr>
          <a:xfrm>
            <a:off x="5765533" y="870566"/>
            <a:ext cx="2379661" cy="231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BF6B52-E7B4-C855-C9E1-4A7812097FF6}"/>
              </a:ext>
            </a:extLst>
          </p:cNvPr>
          <p:cNvSpPr/>
          <p:nvPr/>
        </p:nvSpPr>
        <p:spPr>
          <a:xfrm>
            <a:off x="5765533" y="4002353"/>
            <a:ext cx="1465262" cy="3375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001638-48FD-1B89-CD01-4B84A14CA447}"/>
              </a:ext>
            </a:extLst>
          </p:cNvPr>
          <p:cNvSpPr/>
          <p:nvPr/>
        </p:nvSpPr>
        <p:spPr>
          <a:xfrm>
            <a:off x="1479934" y="870566"/>
            <a:ext cx="4199774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2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EA2538-2658-0394-9A57-CBD33BB61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Token</a:t>
            </a:r>
            <a:r>
              <a:rPr lang="da-DK" dirty="0"/>
              <a:t> </a:t>
            </a:r>
            <a:r>
              <a:rPr lang="da-DK" dirty="0" err="1"/>
              <a:t>Allocation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5E442-6716-8518-45B5-80752F5B9FCD}"/>
              </a:ext>
            </a:extLst>
          </p:cNvPr>
          <p:cNvSpPr txBox="1"/>
          <p:nvPr/>
        </p:nvSpPr>
        <p:spPr>
          <a:xfrm>
            <a:off x="380234" y="1568738"/>
            <a:ext cx="7735951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allocateTokens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;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z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;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t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;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i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t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8080"/>
                </a:solidFill>
                <a:effectLst/>
                <a:latin typeface="APL385 Unicode" panose="020B0709000202000203" pitchFamily="49" charset="0"/>
              </a:rPr>
              <a:t>'EWC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8080"/>
                </a:solidFill>
                <a:effectLst/>
                <a:latin typeface="APL385 Unicode" panose="020B0709000202000203" pitchFamily="49" charset="0"/>
              </a:rPr>
              <a:t>Synchronisation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APL385 Unicode" panose="020B0709000202000203" pitchFamily="49" charset="0"/>
              </a:rPr>
              <a:t>'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Name of range we will use</a:t>
            </a:r>
            <a:br>
              <a:rPr lang="en-US" altLang="en-US" sz="1100" dirty="0">
                <a:latin typeface="APL385 Unicode" panose="020B0709000202000203" pitchFamily="49" charset="0"/>
              </a:rPr>
            </a:b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:Trap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⎕TALLOC will SYNTAX ERROR in v18.2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z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←↑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PL385 Unicode" panose="020B0709000202000203" pitchFamily="49" charset="0"/>
              </a:rPr>
              <a:t>⎕TALLOC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                    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List all allocated ranges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:If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(≢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z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)≥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i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z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[;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]⍳⊂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t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             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Do we already have a range?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TOKENRANGE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z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[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;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]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            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Yes: use it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:Else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TOKENRANGE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PL385 Unicode" panose="020B0709000202000203" pitchFamily="49" charset="0"/>
              </a:rPr>
              <a:t>⎕TALLOC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t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       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No: Allocate a range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EndIf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TOKENSTEP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10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*-⌈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10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⍟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MAXSESSIONS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 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e.g. step by 0.001 if MAXSESSIONS is 100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WG_TOKENBASE DQ_TOKENBASE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)←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TOKENRANGE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0.1 0.2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Start at n.101 and n.2</a:t>
            </a:r>
            <a:r>
              <a:rPr lang="en-US" altLang="en-US" sz="1100" dirty="0">
                <a:latin typeface="APL385 Unicode" panose="020B0709000202000203" pitchFamily="49" charset="0"/>
              </a:rPr>
              <a:t>.01</a:t>
            </a:r>
          </a:p>
          <a:p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:Else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Version 18.2 or earlier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TOKENSTEP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    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Step by 1, and separate the ranges out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WG_TOKENBASE DQ_TOKENBASE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)←(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0 1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MAXSESSIONS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)+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30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⊥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PL385 Unicode" panose="020B0709000202000203" pitchFamily="49" charset="0"/>
              </a:rPr>
              <a:t>⎕A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⍳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APL385 Unicode" panose="020B0709000202000203" pitchFamily="49" charset="0"/>
              </a:rPr>
              <a:t>'EWC'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Think of a number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EndTrap</a:t>
            </a:r>
            <a:endParaRPr lang="en-GB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CCC98A-315F-A5C5-4C01-E2D653408A0B}"/>
              </a:ext>
            </a:extLst>
          </p:cNvPr>
          <p:cNvSpPr txBox="1"/>
          <p:nvPr/>
        </p:nvSpPr>
        <p:spPr>
          <a:xfrm>
            <a:off x="380234" y="1001871"/>
            <a:ext cx="699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EWC </a:t>
            </a:r>
            <a:r>
              <a:rPr lang="da-DK" dirty="0" err="1"/>
              <a:t>needs</a:t>
            </a:r>
            <a:r>
              <a:rPr lang="da-DK" dirty="0"/>
              <a:t> up to </a:t>
            </a:r>
            <a:r>
              <a:rPr lang="da-DK" dirty="0">
                <a:latin typeface="APL385 Unicode" panose="020B0709000202000203" pitchFamily="49" charset="0"/>
              </a:rPr>
              <a:t>MAXSESSIONS</a:t>
            </a:r>
            <a:r>
              <a:rPr lang="da-DK" dirty="0"/>
              <a:t> </a:t>
            </a:r>
            <a:r>
              <a:rPr lang="da-DK" dirty="0" err="1"/>
              <a:t>tokens</a:t>
            </a:r>
            <a:r>
              <a:rPr lang="da-DK" dirty="0"/>
              <a:t> for </a:t>
            </a:r>
            <a:r>
              <a:rPr lang="da-DK" dirty="0" err="1"/>
              <a:t>threads</a:t>
            </a:r>
            <a:r>
              <a:rPr lang="da-DK" dirty="0"/>
              <a:t> </a:t>
            </a:r>
            <a:r>
              <a:rPr lang="da-DK" dirty="0" err="1"/>
              <a:t>doing</a:t>
            </a:r>
            <a:r>
              <a:rPr lang="da-DK" dirty="0"/>
              <a:t> DQ or NQ: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68C475-79BF-68E4-6A6D-AD981FEF26BF}"/>
              </a:ext>
            </a:extLst>
          </p:cNvPr>
          <p:cNvSpPr/>
          <p:nvPr/>
        </p:nvSpPr>
        <p:spPr>
          <a:xfrm>
            <a:off x="928577" y="3090530"/>
            <a:ext cx="1970567" cy="241005"/>
          </a:xfrm>
          <a:prstGeom prst="rect">
            <a:avLst/>
          </a:prstGeom>
          <a:solidFill>
            <a:srgbClr val="ED7F0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A8C3CA-4FB9-E738-6DAA-A9ACCB15A62E}"/>
              </a:ext>
            </a:extLst>
          </p:cNvPr>
          <p:cNvSpPr/>
          <p:nvPr/>
        </p:nvSpPr>
        <p:spPr>
          <a:xfrm>
            <a:off x="3051544" y="4086447"/>
            <a:ext cx="2682949" cy="241005"/>
          </a:xfrm>
          <a:prstGeom prst="rect">
            <a:avLst/>
          </a:prstGeom>
          <a:solidFill>
            <a:srgbClr val="ED7F0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48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69FB8C-FC9D-6074-4472-182F41285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894237" cy="324204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da-DK" dirty="0"/>
              <a:t>New features </a:t>
            </a:r>
            <a:r>
              <a:rPr lang="da-DK" dirty="0" err="1"/>
              <a:t>include</a:t>
            </a:r>
            <a:r>
              <a:rPr lang="da-DK" dirty="0"/>
              <a:t>:</a:t>
            </a:r>
          </a:p>
          <a:p>
            <a:r>
              <a:rPr lang="da-DK" dirty="0" err="1"/>
              <a:t>AllowContextMenu</a:t>
            </a:r>
            <a:endParaRPr lang="da-DK" dirty="0"/>
          </a:p>
          <a:p>
            <a:r>
              <a:rPr lang="da-DK" dirty="0" err="1"/>
              <a:t>Get</a:t>
            </a:r>
            <a:r>
              <a:rPr lang="da-DK" dirty="0"/>
              <a:t>/</a:t>
            </a:r>
            <a:r>
              <a:rPr lang="da-DK" dirty="0" err="1"/>
              <a:t>SetZoomLevel</a:t>
            </a:r>
            <a:endParaRPr lang="da-DK" dirty="0"/>
          </a:p>
          <a:p>
            <a:r>
              <a:rPr lang="da-DK" dirty="0" err="1"/>
              <a:t>IsLoading</a:t>
            </a:r>
            <a:r>
              <a:rPr lang="da-DK" dirty="0"/>
              <a:t> + </a:t>
            </a:r>
            <a:r>
              <a:rPr lang="da-DK" dirty="0" err="1"/>
              <a:t>LoadEnd</a:t>
            </a:r>
            <a:r>
              <a:rPr lang="da-DK" dirty="0"/>
              <a:t> event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267F5C-26C5-AE65-9062-AC543250D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da-DK" sz="3600" dirty="0" err="1"/>
              <a:t>HTMLRenderer</a:t>
            </a:r>
            <a:r>
              <a:rPr lang="da-DK" sz="3600" dirty="0"/>
              <a:t> </a:t>
            </a:r>
            <a:r>
              <a:rPr lang="da-DK" sz="3600" dirty="0" err="1"/>
              <a:t>updates</a:t>
            </a:r>
            <a:endParaRPr lang="en-GB" sz="3600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008348B-589D-3060-78D8-E33A5940A83B}"/>
              </a:ext>
            </a:extLst>
          </p:cNvPr>
          <p:cNvSpPr txBox="1">
            <a:spLocks/>
          </p:cNvSpPr>
          <p:nvPr/>
        </p:nvSpPr>
        <p:spPr>
          <a:xfrm>
            <a:off x="6228522" y="166476"/>
            <a:ext cx="2719473" cy="8878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da-DK" sz="2800" dirty="0"/>
              <a:t>Productivity</a:t>
            </a:r>
            <a:br>
              <a:rPr lang="da-DK" sz="2800" dirty="0"/>
            </a:br>
            <a:r>
              <a:rPr lang="da-DK" sz="2800" dirty="0"/>
              <a:t> &amp; IDE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D151F-10A4-F76A-1086-EFF3A7989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24" y="1348052"/>
            <a:ext cx="1452374" cy="14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059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6BF5D-F40A-FEBD-EBB5-6D5A20DDC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And of </a:t>
            </a:r>
            <a:r>
              <a:rPr lang="da-DK" dirty="0" err="1"/>
              <a:t>course</a:t>
            </a:r>
            <a:r>
              <a:rPr lang="da-DK" dirty="0"/>
              <a:t>…</a:t>
            </a:r>
            <a:endParaRPr lang="en-GB" dirty="0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7C75933F-7ECE-BB1C-BAF2-4F156D40DFE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9091A8-EDFB-068C-06EA-2E7B3CDD0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76" y="1738905"/>
            <a:ext cx="1304266" cy="162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E45466-BCC0-D329-8E9F-033AA07E406F}"/>
              </a:ext>
            </a:extLst>
          </p:cNvPr>
          <p:cNvSpPr txBox="1"/>
          <p:nvPr/>
        </p:nvSpPr>
        <p:spPr>
          <a:xfrm>
            <a:off x="917179" y="3380279"/>
            <a:ext cx="33570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 Gitte Christensen</a:t>
            </a:r>
            <a:br>
              <a:rPr lang="da-DK" dirty="0"/>
            </a:br>
            <a:endParaRPr lang="en-GB" dirty="0"/>
          </a:p>
          <a:p>
            <a:pPr algn="ctr"/>
            <a:r>
              <a:rPr lang="da-DK" dirty="0"/>
              <a:t>The CEO 2005-2023 has </a:t>
            </a:r>
            <a:r>
              <a:rPr lang="da-DK" dirty="0" err="1"/>
              <a:t>retired</a:t>
            </a:r>
            <a:r>
              <a:rPr lang="da-DK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814800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85592A-4AE5-66EC-003B-7E51B5893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HTMLRenderer</a:t>
            </a:r>
            <a:r>
              <a:rPr lang="da-DK" dirty="0"/>
              <a:t> – </a:t>
            </a:r>
            <a:r>
              <a:rPr lang="da-DK" dirty="0" err="1"/>
              <a:t>what's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?</a:t>
            </a:r>
            <a:endParaRPr lang="en-GB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ED40FE3-3FBF-CC77-B810-485D48549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953192"/>
            <a:ext cx="585609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pic←'https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://minnowbrook.org/wp-content/uploads/2022/04/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            Screen-Shot-2022-04-18-at-2.24.30-PM.png'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'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MyForm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'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⎕WC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'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HTMLRenderer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' ('Hello &lt;b&gt;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Minnowbrook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!&lt;/b&gt;&lt;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br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/&gt;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            &lt;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img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src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="',pic,'" height=400 width=600&gt;')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C5F57-4FC8-E4BD-4245-4488299B4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03" y="1826882"/>
            <a:ext cx="4410397" cy="3316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91866D-FE67-065C-415A-BC123AC75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87" y="374508"/>
            <a:ext cx="1452374" cy="14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F787C5-EA30-8CF0-7DA7-5D269E6A34BE}"/>
              </a:ext>
            </a:extLst>
          </p:cNvPr>
          <p:cNvSpPr txBox="1"/>
          <p:nvPr/>
        </p:nvSpPr>
        <p:spPr>
          <a:xfrm>
            <a:off x="7254397" y="1933733"/>
            <a:ext cx="1298753" cy="1200329"/>
          </a:xfrm>
          <a:prstGeom prst="rect">
            <a:avLst/>
          </a:prstGeom>
          <a:solidFill>
            <a:srgbClr val="BBB5D6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dirty="0" err="1"/>
              <a:t>Chromium</a:t>
            </a:r>
            <a:br>
              <a:rPr lang="da-DK" dirty="0"/>
            </a:br>
            <a:r>
              <a:rPr lang="da-DK" dirty="0"/>
              <a:t>Embedded</a:t>
            </a:r>
          </a:p>
          <a:p>
            <a:pPr algn="ctr"/>
            <a:r>
              <a:rPr lang="da-DK" dirty="0"/>
              <a:t>Framework</a:t>
            </a:r>
          </a:p>
          <a:p>
            <a:pPr algn="ctr"/>
            <a:r>
              <a:rPr lang="da-DK" dirty="0"/>
              <a:t>(CEF)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64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69FB8C-FC9D-6074-4472-182F41285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894237" cy="324204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da-DK" dirty="0"/>
              <a:t>New features </a:t>
            </a:r>
            <a:r>
              <a:rPr lang="da-DK" dirty="0" err="1"/>
              <a:t>include</a:t>
            </a:r>
            <a:r>
              <a:rPr lang="da-DK" dirty="0"/>
              <a:t>:</a:t>
            </a:r>
          </a:p>
          <a:p>
            <a:r>
              <a:rPr lang="da-DK" dirty="0" err="1"/>
              <a:t>AllowContextMenu</a:t>
            </a:r>
            <a:endParaRPr lang="da-DK" dirty="0"/>
          </a:p>
          <a:p>
            <a:r>
              <a:rPr lang="da-DK" dirty="0" err="1"/>
              <a:t>Get</a:t>
            </a:r>
            <a:r>
              <a:rPr lang="da-DK" dirty="0"/>
              <a:t>/</a:t>
            </a:r>
            <a:r>
              <a:rPr lang="da-DK" dirty="0" err="1"/>
              <a:t>SetZoomLevel</a:t>
            </a:r>
            <a:endParaRPr lang="da-DK" dirty="0"/>
          </a:p>
          <a:p>
            <a:r>
              <a:rPr lang="da-DK" dirty="0" err="1"/>
              <a:t>IsLoading</a:t>
            </a:r>
            <a:r>
              <a:rPr lang="da-DK" dirty="0"/>
              <a:t> + </a:t>
            </a:r>
            <a:r>
              <a:rPr lang="da-DK" dirty="0" err="1"/>
              <a:t>LoadEnd</a:t>
            </a:r>
            <a:r>
              <a:rPr lang="da-DK" dirty="0"/>
              <a:t> event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267F5C-26C5-AE65-9062-AC543250D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da-DK" sz="3600" dirty="0" err="1"/>
              <a:t>HTMLRenderer</a:t>
            </a:r>
            <a:r>
              <a:rPr lang="da-DK" sz="3600" dirty="0"/>
              <a:t> </a:t>
            </a:r>
            <a:r>
              <a:rPr lang="da-DK" sz="3600" dirty="0" err="1"/>
              <a:t>updates</a:t>
            </a:r>
            <a:endParaRPr lang="en-GB" sz="3600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008348B-589D-3060-78D8-E33A5940A83B}"/>
              </a:ext>
            </a:extLst>
          </p:cNvPr>
          <p:cNvSpPr txBox="1">
            <a:spLocks/>
          </p:cNvSpPr>
          <p:nvPr/>
        </p:nvSpPr>
        <p:spPr>
          <a:xfrm>
            <a:off x="6228522" y="166476"/>
            <a:ext cx="2719473" cy="8878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da-DK" sz="2800" dirty="0"/>
              <a:t>Productivity</a:t>
            </a:r>
            <a:br>
              <a:rPr lang="da-DK" sz="2800" dirty="0"/>
            </a:br>
            <a:r>
              <a:rPr lang="da-DK" sz="2800" dirty="0"/>
              <a:t> &amp; IDE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D151F-10A4-F76A-1086-EFF3A7989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24" y="1348052"/>
            <a:ext cx="1452374" cy="14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0738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1B62A-CFDF-D9DD-ADD6-F9EDB814A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4"/>
            <a:ext cx="4248474" cy="346294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/>
              <a:t>Platform Support / Distribution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64-bit ARM support</a:t>
            </a:r>
          </a:p>
          <a:p>
            <a:pPr lvl="2">
              <a:lnSpc>
                <a:spcPct val="110000"/>
              </a:lnSpc>
              <a:spcAft>
                <a:spcPts val="600"/>
              </a:spcAft>
            </a:pPr>
            <a:r>
              <a:rPr lang="da-DK" sz="1200" dirty="0"/>
              <a:t>New Macs, Pi 4&amp;5, AWS </a:t>
            </a:r>
            <a:r>
              <a:rPr lang="da-DK" sz="1200" dirty="0" err="1"/>
              <a:t>Graviton</a:t>
            </a:r>
            <a:endParaRPr lang="da-DK" sz="1200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Enhanced</a:t>
            </a:r>
            <a:r>
              <a:rPr lang="da-DK" sz="1400" dirty="0"/>
              <a:t> .NET Bridge</a:t>
            </a:r>
          </a:p>
          <a:p>
            <a:pPr lvl="2">
              <a:lnSpc>
                <a:spcPct val="110000"/>
              </a:lnSpc>
              <a:spcAft>
                <a:spcPts val="600"/>
              </a:spcAft>
            </a:pPr>
            <a:r>
              <a:rPr lang="da-DK" sz="1200" dirty="0"/>
              <a:t>Framework </a:t>
            </a:r>
            <a:r>
              <a:rPr lang="da-DK" sz="1200" dirty="0" err="1"/>
              <a:t>vs</a:t>
            </a:r>
            <a:r>
              <a:rPr lang="da-DK" sz="1200" dirty="0"/>
              <a:t> new .NET versions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Bound</a:t>
            </a:r>
            <a:r>
              <a:rPr lang="da-DK" sz="1400" dirty="0"/>
              <a:t> </a:t>
            </a:r>
            <a:r>
              <a:rPr lang="da-DK" sz="1400" dirty="0" err="1"/>
              <a:t>executables</a:t>
            </a:r>
            <a:r>
              <a:rPr lang="da-DK" sz="1400" dirty="0"/>
              <a:t> on all platforms</a:t>
            </a:r>
            <a:br>
              <a:rPr lang="da-DK" sz="1400" dirty="0"/>
            </a:br>
            <a:endParaRPr lang="da-DK" sz="14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/>
              <a:t>Building </a:t>
            </a:r>
            <a:r>
              <a:rPr lang="da-DK" sz="2000" dirty="0" err="1"/>
              <a:t>Production</a:t>
            </a:r>
            <a:r>
              <a:rPr lang="da-DK" sz="2000" dirty="0"/>
              <a:t> Systems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Token</a:t>
            </a:r>
            <a:r>
              <a:rPr lang="da-DK" sz="1400" dirty="0"/>
              <a:t> range reservation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WS FULL handling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NCOPY/NMOVE </a:t>
            </a:r>
            <a:r>
              <a:rPr lang="da-DK" sz="1400" dirty="0" err="1"/>
              <a:t>callbacks</a:t>
            </a:r>
            <a:endParaRPr lang="da-DK" sz="1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A00CF9-4167-3A70-8EC6-0270C58F09B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2000" y="1264925"/>
            <a:ext cx="4322618" cy="32420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/>
              <a:t>Developer Productivity / IDE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Source "as </a:t>
            </a:r>
            <a:r>
              <a:rPr lang="da-DK" sz="1400" dirty="0" err="1"/>
              <a:t>typed</a:t>
            </a:r>
            <a:r>
              <a:rPr lang="da-DK" sz="1400" dirty="0"/>
              <a:t>" by default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Multi</a:t>
            </a:r>
            <a:r>
              <a:rPr lang="da-DK" sz="1400" dirty="0"/>
              <a:t>-line input on by default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HTMLRenderer</a:t>
            </a:r>
            <a:r>
              <a:rPr lang="da-DK" sz="1400" dirty="0"/>
              <a:t> </a:t>
            </a:r>
            <a:r>
              <a:rPr lang="da-DK" sz="1400" dirty="0" err="1"/>
              <a:t>updates</a:t>
            </a:r>
            <a:endParaRPr lang="en-GB" sz="1400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GB" sz="1400" dirty="0"/>
              <a:t>Link 4.0: Support for simple text data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GB" sz="1400" dirty="0" err="1"/>
              <a:t>HttpCommand</a:t>
            </a:r>
            <a:r>
              <a:rPr lang="en-GB" sz="1400" dirty="0"/>
              <a:t> client, Jarvis web service</a:t>
            </a:r>
            <a:br>
              <a:rPr lang="en-GB" sz="1400" dirty="0"/>
            </a:br>
            <a:endParaRPr lang="en-GB" sz="9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 err="1"/>
              <a:t>Installing</a:t>
            </a:r>
            <a:r>
              <a:rPr lang="da-DK" sz="2000" dirty="0"/>
              <a:t> &amp; </a:t>
            </a:r>
            <a:r>
              <a:rPr lang="da-DK" sz="2000" dirty="0" err="1"/>
              <a:t>Managing</a:t>
            </a:r>
            <a:r>
              <a:rPr lang="da-DK" sz="2000" dirty="0"/>
              <a:t> APL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Multiple session files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Health Monitor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EB7E22-ABC7-1342-8152-497F293B3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706172" cy="685535"/>
          </a:xfrm>
        </p:spPr>
        <p:txBody>
          <a:bodyPr/>
          <a:lstStyle/>
          <a:p>
            <a:r>
              <a:rPr lang="da-DK" dirty="0"/>
              <a:t>Version 19.0          </a:t>
            </a:r>
            <a:r>
              <a:rPr lang="da-DK" sz="2400" dirty="0"/>
              <a:t>(March 2024)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60266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3D7936-5796-D763-224A-CB5A159B9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14" y="1195504"/>
            <a:ext cx="4104000" cy="324204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a-DK" sz="1600" b="1" dirty="0" err="1"/>
              <a:t>Ongoing</a:t>
            </a:r>
            <a:endParaRPr lang="da-DK" sz="1600" b="1" dirty="0"/>
          </a:p>
          <a:p>
            <a:pPr>
              <a:spcAft>
                <a:spcPts val="600"/>
              </a:spcAft>
            </a:pPr>
            <a:r>
              <a:rPr lang="da-DK" sz="1600" dirty="0"/>
              <a:t>Resume </a:t>
            </a:r>
            <a:r>
              <a:rPr lang="da-DK" sz="1600" dirty="0" err="1"/>
              <a:t>Optimisation</a:t>
            </a:r>
            <a:r>
              <a:rPr lang="da-DK" sz="1600" dirty="0"/>
              <a:t> Work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.NET Bridge </a:t>
            </a:r>
            <a:r>
              <a:rPr lang="da-DK" sz="1600" dirty="0" err="1"/>
              <a:t>enhancements</a:t>
            </a:r>
            <a:endParaRPr lang="da-DK" sz="1600" dirty="0"/>
          </a:p>
          <a:p>
            <a:pPr lvl="1">
              <a:spcAft>
                <a:spcPts val="600"/>
              </a:spcAft>
            </a:pPr>
            <a:r>
              <a:rPr lang="da-DK" sz="1400" dirty="0"/>
              <a:t> Support "</a:t>
            </a:r>
            <a:r>
              <a:rPr lang="da-DK" sz="1400" dirty="0" err="1"/>
              <a:t>Generic</a:t>
            </a:r>
            <a:r>
              <a:rPr lang="da-DK" sz="1400" dirty="0"/>
              <a:t>" </a:t>
            </a:r>
            <a:r>
              <a:rPr lang="da-DK" sz="1400" dirty="0" err="1"/>
              <a:t>methods</a:t>
            </a:r>
            <a:r>
              <a:rPr lang="da-DK" sz="1400" dirty="0"/>
              <a:t> &amp; </a:t>
            </a:r>
            <a:r>
              <a:rPr lang="da-DK" sz="1400" dirty="0" err="1"/>
              <a:t>classes</a:t>
            </a:r>
            <a:endParaRPr lang="da-DK" sz="1400" dirty="0"/>
          </a:p>
          <a:p>
            <a:pPr>
              <a:spcAft>
                <a:spcPts val="600"/>
              </a:spcAft>
            </a:pPr>
            <a:r>
              <a:rPr lang="da-DK" sz="1600" dirty="0"/>
              <a:t>More </a:t>
            </a:r>
            <a:r>
              <a:rPr lang="da-DK" sz="1600" dirty="0" err="1"/>
              <a:t>HTMLRenderer</a:t>
            </a:r>
            <a:r>
              <a:rPr lang="da-DK" sz="1600" dirty="0"/>
              <a:t> </a:t>
            </a:r>
            <a:r>
              <a:rPr lang="da-DK" sz="1600" dirty="0" err="1"/>
              <a:t>improvements</a:t>
            </a:r>
            <a:endParaRPr lang="da-DK" sz="1600" dirty="0"/>
          </a:p>
          <a:p>
            <a:pPr>
              <a:spcAft>
                <a:spcPts val="600"/>
              </a:spcAft>
            </a:pPr>
            <a:r>
              <a:rPr lang="da-DK" sz="1600" dirty="0"/>
              <a:t>Health Monitor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Script Engine Support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F3653F-6EF1-DB23-88C7-74F0C879CAF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26789" y="1258101"/>
            <a:ext cx="4104641" cy="3242040"/>
          </a:xfrm>
        </p:spPr>
        <p:txBody>
          <a:bodyPr>
            <a:normAutofit/>
          </a:bodyPr>
          <a:lstStyle/>
          <a:p>
            <a:pPr marL="57150" indent="0">
              <a:spcAft>
                <a:spcPts val="600"/>
              </a:spcAft>
              <a:buNone/>
            </a:pPr>
            <a:r>
              <a:rPr lang="en-GB" sz="1600" b="1" dirty="0"/>
              <a:t>Next Set of Projects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Relax Interpreter Limits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Open-Source Plugin Architecture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Set and Get values w/out Execute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Array Notation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Token-by-token Debugging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New "Shell" System Command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JavaScript emulation of </a:t>
            </a:r>
            <a:r>
              <a:rPr lang="en-GB" sz="1600" dirty="0">
                <a:latin typeface="APL385 Unicode" panose="020B0709000202000203" pitchFamily="49" charset="0"/>
              </a:rPr>
              <a:t>⎕WC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41DE8B-7873-BB72-1EBD-E1204E79E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001322" cy="685535"/>
          </a:xfrm>
        </p:spPr>
        <p:txBody>
          <a:bodyPr/>
          <a:lstStyle/>
          <a:p>
            <a:r>
              <a:rPr lang="da-DK" dirty="0"/>
              <a:t>Sketch of Version 20.0 (Q2/2025)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92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64A2C-D2DA-0E9E-40F6-A0E9A4379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458966" cy="32420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going</a:t>
            </a:r>
            <a:r>
              <a:rPr lang="da-DK" dirty="0"/>
              <a:t> to </a:t>
            </a:r>
            <a:r>
              <a:rPr lang="da-DK" dirty="0" err="1"/>
              <a:t>spend</a:t>
            </a:r>
            <a:r>
              <a:rPr lang="da-DK" dirty="0"/>
              <a:t> the time </a:t>
            </a:r>
            <a:r>
              <a:rPr lang="da-DK" dirty="0" err="1"/>
              <a:t>relaxing</a:t>
            </a:r>
            <a:r>
              <a:rPr lang="da-DK" dirty="0"/>
              <a:t> </a:t>
            </a:r>
            <a:r>
              <a:rPr lang="da-DK" dirty="0" err="1"/>
              <a:t>limitations</a:t>
            </a:r>
            <a:r>
              <a:rPr lang="da-DK" dirty="0"/>
              <a:t> in the interpreter, like…</a:t>
            </a:r>
          </a:p>
          <a:p>
            <a:r>
              <a:rPr lang="da-DK" dirty="0"/>
              <a:t>Max Rank (15)</a:t>
            </a:r>
          </a:p>
          <a:p>
            <a:r>
              <a:rPr lang="da-DK" dirty="0"/>
              <a:t># of lines in a </a:t>
            </a:r>
            <a:r>
              <a:rPr lang="da-DK" dirty="0" err="1"/>
              <a:t>function</a:t>
            </a:r>
            <a:r>
              <a:rPr lang="da-DK" dirty="0"/>
              <a:t> (9,999)</a:t>
            </a:r>
          </a:p>
          <a:p>
            <a:r>
              <a:rPr lang="da-DK" dirty="0"/>
              <a:t># </a:t>
            </a:r>
            <a:r>
              <a:rPr lang="da-DK" dirty="0" err="1"/>
              <a:t>tokens</a:t>
            </a:r>
            <a:r>
              <a:rPr lang="da-DK" dirty="0"/>
              <a:t> in a line (2*15)</a:t>
            </a:r>
          </a:p>
          <a:p>
            <a:r>
              <a:rPr lang="da-DK" dirty="0" err="1"/>
              <a:t>Number</a:t>
            </a:r>
            <a:r>
              <a:rPr lang="da-DK" dirty="0"/>
              <a:t> of </a:t>
            </a:r>
            <a:r>
              <a:rPr lang="da-DK" dirty="0" err="1"/>
              <a:t>token</a:t>
            </a:r>
            <a:r>
              <a:rPr lang="da-DK" dirty="0"/>
              <a:t> types (</a:t>
            </a:r>
            <a:r>
              <a:rPr lang="da-DK" dirty="0" err="1"/>
              <a:t>needed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more </a:t>
            </a:r>
            <a:r>
              <a:rPr lang="da-DK" dirty="0" err="1"/>
              <a:t>language</a:t>
            </a:r>
            <a:r>
              <a:rPr lang="da-DK" dirty="0"/>
              <a:t> </a:t>
            </a:r>
            <a:r>
              <a:rPr lang="da-DK" dirty="0" err="1"/>
              <a:t>structure</a:t>
            </a:r>
            <a:r>
              <a:rPr lang="da-DK" dirty="0"/>
              <a:t>)</a:t>
            </a:r>
          </a:p>
          <a:p>
            <a:pPr lvl="1"/>
            <a:r>
              <a:rPr lang="da-DK" dirty="0"/>
              <a:t>The primitives in Adam </a:t>
            </a:r>
            <a:r>
              <a:rPr lang="da-DK" dirty="0" err="1"/>
              <a:t>Brudzewsky's</a:t>
            </a:r>
            <a:r>
              <a:rPr lang="da-DK" dirty="0"/>
              <a:t> </a:t>
            </a:r>
            <a:r>
              <a:rPr lang="da-DK" dirty="0" err="1"/>
              <a:t>presentation</a:t>
            </a:r>
            <a:r>
              <a:rPr lang="da-DK" dirty="0"/>
              <a:t> "</a:t>
            </a:r>
            <a:r>
              <a:rPr lang="da-DK" dirty="0" err="1"/>
              <a:t>Filling</a:t>
            </a:r>
            <a:r>
              <a:rPr lang="da-DK" dirty="0"/>
              <a:t> the Core Language Gaps" at Dyalog'22 </a:t>
            </a:r>
            <a:r>
              <a:rPr lang="da-DK" dirty="0" err="1"/>
              <a:t>will</a:t>
            </a:r>
            <a:r>
              <a:rPr lang="da-DK" dirty="0"/>
              <a:t> have to </a:t>
            </a:r>
            <a:r>
              <a:rPr lang="da-DK" dirty="0" err="1"/>
              <a:t>wait</a:t>
            </a:r>
            <a:r>
              <a:rPr lang="da-DK" dirty="0"/>
              <a:t> a </a:t>
            </a:r>
            <a:r>
              <a:rPr lang="da-DK" dirty="0" err="1"/>
              <a:t>year</a:t>
            </a:r>
            <a:endParaRPr lang="da-DK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10C8F4-042A-F4B0-4D5A-3FF5E33AF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Relax Interpreter Limits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2853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64A2C-D2DA-0E9E-40F6-A0E9A4379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458966" cy="3242040"/>
          </a:xfrm>
        </p:spPr>
        <p:txBody>
          <a:bodyPr>
            <a:normAutofit fontScale="77500" lnSpcReduction="20000"/>
          </a:bodyPr>
          <a:lstStyle/>
          <a:p>
            <a:r>
              <a:rPr lang="da-DK" dirty="0"/>
              <a:t>Problem: </a:t>
            </a:r>
            <a:r>
              <a:rPr lang="da-DK" dirty="0" err="1"/>
              <a:t>internal</a:t>
            </a:r>
            <a:r>
              <a:rPr lang="da-DK" dirty="0"/>
              <a:t> </a:t>
            </a:r>
            <a:r>
              <a:rPr lang="da-DK" dirty="0" err="1"/>
              <a:t>representation</a:t>
            </a:r>
            <a:r>
              <a:rPr lang="da-DK" dirty="0"/>
              <a:t> of arrays has not </a:t>
            </a:r>
            <a:r>
              <a:rPr lang="da-DK" dirty="0" err="1"/>
              <a:t>changed</a:t>
            </a:r>
            <a:r>
              <a:rPr lang="da-DK" dirty="0"/>
              <a:t> for </a:t>
            </a:r>
            <a:r>
              <a:rPr lang="da-DK" dirty="0" err="1"/>
              <a:t>decades</a:t>
            </a:r>
            <a:endParaRPr lang="da-DK" dirty="0"/>
          </a:p>
          <a:p>
            <a:pPr lvl="1"/>
            <a:r>
              <a:rPr lang="da-DK" dirty="0" err="1"/>
              <a:t>Different</a:t>
            </a:r>
            <a:r>
              <a:rPr lang="da-DK" dirty="0"/>
              <a:t> versions of Dyalog APL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share</a:t>
            </a:r>
            <a:r>
              <a:rPr lang="da-DK" dirty="0"/>
              <a:t> component files</a:t>
            </a:r>
          </a:p>
          <a:p>
            <a:r>
              <a:rPr lang="da-DK" dirty="0" err="1"/>
              <a:t>We</a:t>
            </a:r>
            <a:r>
              <a:rPr lang="da-DK" dirty="0"/>
              <a:t> must have a solution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avoids</a:t>
            </a:r>
            <a:r>
              <a:rPr lang="da-DK" dirty="0"/>
              <a:t> "big bang" data </a:t>
            </a:r>
            <a:r>
              <a:rPr lang="da-DK" dirty="0" err="1"/>
              <a:t>conversion</a:t>
            </a:r>
            <a:r>
              <a:rPr lang="da-DK" dirty="0"/>
              <a:t> events</a:t>
            </a:r>
          </a:p>
          <a:p>
            <a:pPr lvl="1"/>
            <a:r>
              <a:rPr lang="da-DK" dirty="0" err="1"/>
              <a:t>Different</a:t>
            </a:r>
            <a:r>
              <a:rPr lang="da-DK" dirty="0"/>
              <a:t> versions of APL on </a:t>
            </a:r>
            <a:r>
              <a:rPr lang="da-DK" dirty="0" err="1"/>
              <a:t>client</a:t>
            </a:r>
            <a:r>
              <a:rPr lang="da-DK" dirty="0"/>
              <a:t> and server </a:t>
            </a:r>
            <a:r>
              <a:rPr lang="da-DK" dirty="0" err="1"/>
              <a:t>exchange</a:t>
            </a:r>
            <a:r>
              <a:rPr lang="da-DK" dirty="0"/>
              <a:t> arrays in </a:t>
            </a:r>
            <a:r>
              <a:rPr lang="da-DK" dirty="0" err="1"/>
              <a:t>binary</a:t>
            </a:r>
            <a:r>
              <a:rPr lang="da-DK" dirty="0"/>
              <a:t> format</a:t>
            </a:r>
          </a:p>
          <a:p>
            <a:pPr lvl="1"/>
            <a:r>
              <a:rPr lang="da-DK" dirty="0" err="1"/>
              <a:t>Retrieve</a:t>
            </a:r>
            <a:r>
              <a:rPr lang="da-DK" dirty="0"/>
              <a:t> </a:t>
            </a:r>
            <a:r>
              <a:rPr lang="da-DK" dirty="0" err="1"/>
              <a:t>archived</a:t>
            </a:r>
            <a:r>
              <a:rPr lang="da-DK" dirty="0"/>
              <a:t> component files and </a:t>
            </a:r>
            <a:r>
              <a:rPr lang="da-DK" dirty="0" err="1"/>
              <a:t>use</a:t>
            </a:r>
            <a:r>
              <a:rPr lang="da-DK" dirty="0"/>
              <a:t> </a:t>
            </a:r>
            <a:r>
              <a:rPr lang="da-DK" dirty="0" err="1"/>
              <a:t>immediately</a:t>
            </a:r>
            <a:endParaRPr lang="da-DK" dirty="0"/>
          </a:p>
          <a:p>
            <a:r>
              <a:rPr lang="da-DK" dirty="0"/>
              <a:t>Now, </a:t>
            </a:r>
            <a:r>
              <a:rPr lang="da-DK" dirty="0" err="1"/>
              <a:t>because</a:t>
            </a:r>
            <a:endParaRPr lang="da-DK" dirty="0"/>
          </a:p>
          <a:p>
            <a:pPr lvl="1"/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need</a:t>
            </a:r>
            <a:r>
              <a:rPr lang="da-DK" dirty="0"/>
              <a:t> more </a:t>
            </a:r>
            <a:r>
              <a:rPr lang="da-DK" dirty="0" err="1"/>
              <a:t>token</a:t>
            </a:r>
            <a:r>
              <a:rPr lang="da-DK" dirty="0"/>
              <a:t> types for new primitives, new </a:t>
            </a:r>
            <a:r>
              <a:rPr lang="da-DK" dirty="0" err="1"/>
              <a:t>control</a:t>
            </a:r>
            <a:r>
              <a:rPr lang="da-DK" dirty="0"/>
              <a:t> </a:t>
            </a:r>
            <a:r>
              <a:rPr lang="da-DK" dirty="0" err="1"/>
              <a:t>structures</a:t>
            </a:r>
            <a:r>
              <a:rPr lang="da-DK" dirty="0"/>
              <a:t>, array notation, …</a:t>
            </a:r>
          </a:p>
          <a:p>
            <a:pPr lvl="1"/>
            <a:r>
              <a:rPr lang="da-DK" dirty="0"/>
              <a:t>Migrants have </a:t>
            </a:r>
            <a:r>
              <a:rPr lang="da-DK" dirty="0" err="1"/>
              <a:t>functions</a:t>
            </a:r>
            <a:r>
              <a:rPr lang="da-DK" dirty="0"/>
              <a:t> with &gt;9,999 lines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endParaRPr lang="da-DK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10C8F4-042A-F4B0-4D5A-3FF5E33AF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954624" cy="685535"/>
          </a:xfrm>
        </p:spPr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Relax Interpreter Limits – Why Now?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004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855EA-EE24-3E85-0822-6743418B7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7693422" cy="3242040"/>
          </a:xfrm>
        </p:spPr>
        <p:txBody>
          <a:bodyPr>
            <a:normAutofit fontScale="85000" lnSpcReduction="20000"/>
          </a:bodyPr>
          <a:lstStyle/>
          <a:p>
            <a:r>
              <a:rPr lang="da-DK" dirty="0"/>
              <a:t>A </a:t>
            </a:r>
            <a:r>
              <a:rPr lang="da-DK" dirty="0" err="1"/>
              <a:t>modern</a:t>
            </a:r>
            <a:r>
              <a:rPr lang="da-DK" dirty="0"/>
              <a:t> </a:t>
            </a:r>
            <a:r>
              <a:rPr lang="da-DK" dirty="0" err="1"/>
              <a:t>replacement</a:t>
            </a:r>
            <a:r>
              <a:rPr lang="da-DK" dirty="0"/>
              <a:t> for </a:t>
            </a:r>
            <a:r>
              <a:rPr lang="da-DK" dirty="0" err="1"/>
              <a:t>Auxiliary</a:t>
            </a:r>
            <a:r>
              <a:rPr lang="da-DK" dirty="0"/>
              <a:t> Processors</a:t>
            </a:r>
          </a:p>
          <a:p>
            <a:pPr lvl="1"/>
            <a:r>
              <a:rPr lang="da-DK" dirty="0" err="1"/>
              <a:t>Uses</a:t>
            </a:r>
            <a:r>
              <a:rPr lang="da-DK" dirty="0"/>
              <a:t> Direct Workspace Access (DWA) for high performance</a:t>
            </a:r>
          </a:p>
          <a:p>
            <a:pPr lvl="1"/>
            <a:r>
              <a:rPr lang="da-DK" dirty="0" err="1"/>
              <a:t>Accessible</a:t>
            </a:r>
            <a:r>
              <a:rPr lang="da-DK" dirty="0"/>
              <a:t> via </a:t>
            </a:r>
            <a:r>
              <a:rPr lang="da-DK" dirty="0">
                <a:latin typeface="APL385 Unicode" panose="020B0709000202000203" pitchFamily="49" charset="0"/>
              </a:rPr>
              <a:t>⎕WC</a:t>
            </a:r>
            <a:r>
              <a:rPr lang="da-DK" dirty="0"/>
              <a:t> / </a:t>
            </a:r>
            <a:r>
              <a:rPr lang="da-DK" dirty="0">
                <a:latin typeface="APL385 Unicode" panose="020B0709000202000203" pitchFamily="49" charset="0"/>
              </a:rPr>
              <a:t>⎕NEW</a:t>
            </a:r>
          </a:p>
          <a:p>
            <a:r>
              <a:rPr lang="da-DK" dirty="0"/>
              <a:t>Make parts of the interpreter open source,</a:t>
            </a:r>
            <a:br>
              <a:rPr lang="da-DK" dirty="0"/>
            </a:br>
            <a:r>
              <a:rPr lang="da-DK" dirty="0" err="1"/>
              <a:t>initially</a:t>
            </a:r>
            <a:endParaRPr lang="da-DK" dirty="0"/>
          </a:p>
          <a:p>
            <a:pPr lvl="1"/>
            <a:r>
              <a:rPr lang="da-DK" dirty="0" err="1"/>
              <a:t>HTMLRenderer</a:t>
            </a:r>
            <a:endParaRPr lang="da-DK" dirty="0"/>
          </a:p>
          <a:p>
            <a:pPr lvl="1"/>
            <a:r>
              <a:rPr lang="da-DK" dirty="0"/>
              <a:t>Conga (</a:t>
            </a:r>
            <a:r>
              <a:rPr lang="da-DK" dirty="0" err="1"/>
              <a:t>our</a:t>
            </a:r>
            <a:r>
              <a:rPr lang="da-DK" dirty="0"/>
              <a:t> TCP platform)</a:t>
            </a:r>
          </a:p>
          <a:p>
            <a:pPr lvl="1"/>
            <a:r>
              <a:rPr lang="da-DK" dirty="0" err="1"/>
              <a:t>Cryptographic</a:t>
            </a:r>
            <a:r>
              <a:rPr lang="da-DK" dirty="0"/>
              <a:t> Library</a:t>
            </a:r>
          </a:p>
          <a:p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all interfaces to open source components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F9B8AF-BF36-E209-900E-B59CFFDD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097458" cy="685535"/>
          </a:xfrm>
        </p:spPr>
        <p:txBody>
          <a:bodyPr/>
          <a:lstStyle/>
          <a:p>
            <a:r>
              <a:rPr lang="da-DK" dirty="0"/>
              <a:t>An Open [Source] Plugin Architecture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AF9369-4A08-6C6E-B716-9A6357256D4B}"/>
              </a:ext>
            </a:extLst>
          </p:cNvPr>
          <p:cNvSpPr/>
          <p:nvPr/>
        </p:nvSpPr>
        <p:spPr>
          <a:xfrm>
            <a:off x="6797749" y="1264925"/>
            <a:ext cx="2254102" cy="4929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Dyalog APL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147BB7-9831-DF06-22D6-DEF55146246D}"/>
              </a:ext>
            </a:extLst>
          </p:cNvPr>
          <p:cNvSpPr/>
          <p:nvPr/>
        </p:nvSpPr>
        <p:spPr>
          <a:xfrm>
            <a:off x="6797748" y="1757916"/>
            <a:ext cx="1127051" cy="4929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Conga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761A45-DD49-3934-6EEC-2E448C158537}"/>
              </a:ext>
            </a:extLst>
          </p:cNvPr>
          <p:cNvSpPr/>
          <p:nvPr/>
        </p:nvSpPr>
        <p:spPr>
          <a:xfrm>
            <a:off x="6797747" y="2250907"/>
            <a:ext cx="1127050" cy="9608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GnuTLS</a:t>
            </a:r>
            <a:endParaRPr lang="en-GB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BF0640-2CE2-AA0C-9286-B83D4B8703E4}"/>
              </a:ext>
            </a:extLst>
          </p:cNvPr>
          <p:cNvSpPr/>
          <p:nvPr/>
        </p:nvSpPr>
        <p:spPr>
          <a:xfrm>
            <a:off x="7924799" y="1757916"/>
            <a:ext cx="1127052" cy="4929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HTML</a:t>
            </a:r>
            <a:br>
              <a:rPr lang="da-DK" sz="1200" dirty="0"/>
            </a:br>
            <a:r>
              <a:rPr lang="da-DK" sz="1200" dirty="0" err="1"/>
              <a:t>Renderer</a:t>
            </a:r>
            <a:endParaRPr lang="en-GB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48201F-119D-872C-6742-57A18FC2D3EF}"/>
              </a:ext>
            </a:extLst>
          </p:cNvPr>
          <p:cNvSpPr/>
          <p:nvPr/>
        </p:nvSpPr>
        <p:spPr>
          <a:xfrm>
            <a:off x="7924797" y="2250907"/>
            <a:ext cx="1127054" cy="9608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 err="1"/>
              <a:t>Chromium</a:t>
            </a:r>
            <a:br>
              <a:rPr lang="da-DK" sz="1400" dirty="0"/>
            </a:br>
            <a:r>
              <a:rPr lang="da-DK" sz="1400" dirty="0"/>
              <a:t>Embedded</a:t>
            </a:r>
            <a:br>
              <a:rPr lang="da-DK" sz="1400" dirty="0"/>
            </a:br>
            <a:r>
              <a:rPr lang="da-DK" sz="1400" dirty="0"/>
              <a:t>Framework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8328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855EA-EE24-3E85-0822-6743418B7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336218" cy="3242040"/>
          </a:xfrm>
        </p:spPr>
        <p:txBody>
          <a:bodyPr>
            <a:normAutofit fontScale="92500" lnSpcReduction="20000"/>
          </a:bodyPr>
          <a:lstStyle/>
          <a:p>
            <a:r>
              <a:rPr lang="da-DK" sz="2000" dirty="0" err="1"/>
              <a:t>Allow</a:t>
            </a:r>
            <a:r>
              <a:rPr lang="da-DK" sz="2000" dirty="0"/>
              <a:t> users to </a:t>
            </a:r>
            <a:r>
              <a:rPr lang="da-DK" sz="2000" dirty="0" err="1"/>
              <a:t>move</a:t>
            </a:r>
            <a:r>
              <a:rPr lang="da-DK" sz="2000" dirty="0"/>
              <a:t> faster and prototype </a:t>
            </a:r>
            <a:r>
              <a:rPr lang="da-DK" sz="2000" dirty="0" err="1"/>
              <a:t>enhancements</a:t>
            </a:r>
            <a:r>
              <a:rPr lang="da-DK" sz="2000" dirty="0"/>
              <a:t> </a:t>
            </a:r>
            <a:r>
              <a:rPr lang="da-DK" sz="2000" dirty="0" err="1"/>
              <a:t>rather</a:t>
            </a:r>
            <a:r>
              <a:rPr lang="da-DK" sz="2000" dirty="0"/>
              <a:t> </a:t>
            </a:r>
            <a:r>
              <a:rPr lang="da-DK" sz="2000" dirty="0" err="1"/>
              <a:t>than</a:t>
            </a:r>
            <a:r>
              <a:rPr lang="da-DK" sz="2000" dirty="0"/>
              <a:t> </a:t>
            </a:r>
            <a:r>
              <a:rPr lang="da-DK" sz="2000" dirty="0" err="1"/>
              <a:t>wait</a:t>
            </a:r>
            <a:r>
              <a:rPr lang="da-DK" sz="2000" dirty="0"/>
              <a:t> for Dyalog</a:t>
            </a:r>
          </a:p>
          <a:p>
            <a:pPr lvl="1"/>
            <a:r>
              <a:rPr lang="da-DK" sz="1600" dirty="0"/>
              <a:t>For </a:t>
            </a:r>
            <a:r>
              <a:rPr lang="da-DK" sz="1600" dirty="0" err="1"/>
              <a:t>example</a:t>
            </a:r>
            <a:r>
              <a:rPr lang="da-DK" sz="1600" dirty="0"/>
              <a:t>, new versions of </a:t>
            </a:r>
            <a:r>
              <a:rPr lang="da-DK" sz="1600" dirty="0" err="1"/>
              <a:t>Chromium</a:t>
            </a:r>
            <a:r>
              <a:rPr lang="da-DK" sz="1600" dirty="0"/>
              <a:t> or </a:t>
            </a:r>
            <a:r>
              <a:rPr lang="da-DK" sz="1600" dirty="0" err="1"/>
              <a:t>OpenSSL</a:t>
            </a:r>
            <a:endParaRPr lang="da-DK" sz="1600" dirty="0"/>
          </a:p>
          <a:p>
            <a:r>
              <a:rPr lang="da-DK" sz="2000" dirty="0"/>
              <a:t>Make the Dyalog community more inclusive by </a:t>
            </a:r>
            <a:r>
              <a:rPr lang="da-DK" sz="2000" dirty="0" err="1"/>
              <a:t>allowing</a:t>
            </a:r>
            <a:r>
              <a:rPr lang="da-DK" sz="2000" dirty="0"/>
              <a:t> users to </a:t>
            </a:r>
            <a:r>
              <a:rPr lang="da-DK" sz="2000" dirty="0" err="1"/>
              <a:t>contribute</a:t>
            </a:r>
            <a:endParaRPr lang="da-DK" sz="2000" dirty="0"/>
          </a:p>
          <a:p>
            <a:r>
              <a:rPr lang="da-DK" sz="2000" dirty="0"/>
              <a:t>Users </a:t>
            </a:r>
            <a:r>
              <a:rPr lang="da-DK" sz="2000" dirty="0" err="1"/>
              <a:t>can</a:t>
            </a:r>
            <a:r>
              <a:rPr lang="da-DK" sz="2000" dirty="0"/>
              <a:t> </a:t>
            </a:r>
            <a:r>
              <a:rPr lang="da-DK" sz="2000" dirty="0" err="1"/>
              <a:t>develop</a:t>
            </a:r>
            <a:r>
              <a:rPr lang="da-DK" sz="2000" dirty="0"/>
              <a:t> </a:t>
            </a:r>
            <a:r>
              <a:rPr lang="da-DK" sz="2000" dirty="0" err="1"/>
              <a:t>completely</a:t>
            </a:r>
            <a:r>
              <a:rPr lang="da-DK" sz="2000" dirty="0"/>
              <a:t> new extensions and </a:t>
            </a:r>
            <a:r>
              <a:rPr lang="da-DK" sz="2000" dirty="0" err="1"/>
              <a:t>easily</a:t>
            </a:r>
            <a:r>
              <a:rPr lang="da-DK" sz="2000" dirty="0"/>
              <a:t> </a:t>
            </a:r>
            <a:r>
              <a:rPr lang="da-DK" sz="2000" dirty="0" err="1"/>
              <a:t>share</a:t>
            </a:r>
            <a:r>
              <a:rPr lang="da-DK" sz="2000" dirty="0"/>
              <a:t> </a:t>
            </a:r>
            <a:r>
              <a:rPr lang="da-DK" sz="2000" dirty="0" err="1"/>
              <a:t>them</a:t>
            </a:r>
            <a:r>
              <a:rPr lang="da-DK" sz="2000" dirty="0"/>
              <a:t> with </a:t>
            </a:r>
            <a:r>
              <a:rPr lang="da-DK" sz="2000" dirty="0" err="1"/>
              <a:t>others</a:t>
            </a:r>
            <a:endParaRPr lang="da-DK" sz="2000" dirty="0"/>
          </a:p>
          <a:p>
            <a:r>
              <a:rPr lang="da-DK" sz="2000" dirty="0"/>
              <a:t>Makes </a:t>
            </a:r>
            <a:r>
              <a:rPr lang="da-DK" sz="2000" dirty="0" err="1"/>
              <a:t>our</a:t>
            </a:r>
            <a:r>
              <a:rPr lang="da-DK" sz="2000" dirty="0"/>
              <a:t> </a:t>
            </a:r>
            <a:r>
              <a:rPr lang="da-DK" sz="2000" dirty="0" err="1"/>
              <a:t>use</a:t>
            </a:r>
            <a:r>
              <a:rPr lang="da-DK" sz="2000" dirty="0"/>
              <a:t> of </a:t>
            </a:r>
            <a:r>
              <a:rPr lang="da-DK" sz="2000" dirty="0" err="1"/>
              <a:t>encryption</a:t>
            </a:r>
            <a:r>
              <a:rPr lang="da-DK" sz="2000" dirty="0"/>
              <a:t> more transparent and </a:t>
            </a:r>
            <a:r>
              <a:rPr lang="da-DK" sz="2000" dirty="0" err="1"/>
              <a:t>verifyable</a:t>
            </a:r>
            <a:endParaRPr lang="da-DK" sz="2000" dirty="0"/>
          </a:p>
          <a:p>
            <a:pPr lvl="1"/>
            <a:r>
              <a:rPr lang="da-DK" sz="1600" dirty="0" err="1"/>
              <a:t>Easier</a:t>
            </a:r>
            <a:r>
              <a:rPr lang="da-DK" sz="1600" dirty="0"/>
              <a:t> to </a:t>
            </a:r>
            <a:r>
              <a:rPr lang="da-DK" sz="1600" dirty="0" err="1"/>
              <a:t>comply</a:t>
            </a:r>
            <a:r>
              <a:rPr lang="da-DK" sz="1600" dirty="0"/>
              <a:t> with FOSS </a:t>
            </a:r>
            <a:r>
              <a:rPr lang="da-DK" sz="1600" dirty="0" err="1"/>
              <a:t>licence</a:t>
            </a:r>
            <a:r>
              <a:rPr lang="da-DK" sz="1600" dirty="0"/>
              <a:t> </a:t>
            </a:r>
            <a:r>
              <a:rPr lang="da-DK" sz="1600" dirty="0" err="1"/>
              <a:t>constraints</a:t>
            </a:r>
            <a:endParaRPr lang="da-DK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F9B8AF-BF36-E209-900E-B59CFFDD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097458" cy="685535"/>
          </a:xfrm>
        </p:spPr>
        <p:txBody>
          <a:bodyPr/>
          <a:lstStyle/>
          <a:p>
            <a:r>
              <a:rPr lang="da-DK" dirty="0"/>
              <a:t>Plugin Architecture </a:t>
            </a:r>
            <a:r>
              <a:rPr lang="da-DK" dirty="0" err="1"/>
              <a:t>Benefits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187595-9918-6FDA-A87E-142D11408A07}"/>
              </a:ext>
            </a:extLst>
          </p:cNvPr>
          <p:cNvSpPr/>
          <p:nvPr/>
        </p:nvSpPr>
        <p:spPr>
          <a:xfrm>
            <a:off x="6797749" y="1264925"/>
            <a:ext cx="2254102" cy="4929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Dyalog APL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B53875-BBA6-14BB-FF45-B51AA0258650}"/>
              </a:ext>
            </a:extLst>
          </p:cNvPr>
          <p:cNvSpPr/>
          <p:nvPr/>
        </p:nvSpPr>
        <p:spPr>
          <a:xfrm>
            <a:off x="6797748" y="1757916"/>
            <a:ext cx="1127051" cy="4929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Conga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B58BDE-E33D-F960-A7C3-0929AF9334DD}"/>
              </a:ext>
            </a:extLst>
          </p:cNvPr>
          <p:cNvSpPr/>
          <p:nvPr/>
        </p:nvSpPr>
        <p:spPr>
          <a:xfrm>
            <a:off x="6797747" y="2250907"/>
            <a:ext cx="1127050" cy="9608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/>
              <a:t>GnuTLS</a:t>
            </a:r>
            <a:endParaRPr lang="en-GB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C5674C-8038-7156-E420-FD4A9F076F7B}"/>
              </a:ext>
            </a:extLst>
          </p:cNvPr>
          <p:cNvSpPr/>
          <p:nvPr/>
        </p:nvSpPr>
        <p:spPr>
          <a:xfrm>
            <a:off x="7924799" y="1757916"/>
            <a:ext cx="1127052" cy="4929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HTML</a:t>
            </a:r>
            <a:br>
              <a:rPr lang="da-DK" sz="1200" dirty="0"/>
            </a:br>
            <a:r>
              <a:rPr lang="da-DK" sz="1200" dirty="0" err="1"/>
              <a:t>Renderer</a:t>
            </a:r>
            <a:endParaRPr lang="en-GB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8B8692-2108-2272-B23A-4A94755A2CF2}"/>
              </a:ext>
            </a:extLst>
          </p:cNvPr>
          <p:cNvSpPr/>
          <p:nvPr/>
        </p:nvSpPr>
        <p:spPr>
          <a:xfrm>
            <a:off x="7924797" y="2250907"/>
            <a:ext cx="1127054" cy="9608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 err="1"/>
              <a:t>Chromium</a:t>
            </a:r>
            <a:br>
              <a:rPr lang="da-DK" sz="1400" dirty="0"/>
            </a:br>
            <a:r>
              <a:rPr lang="da-DK" sz="1400" dirty="0"/>
              <a:t>Embedded</a:t>
            </a:r>
            <a:br>
              <a:rPr lang="da-DK" sz="1400" dirty="0"/>
            </a:br>
            <a:r>
              <a:rPr lang="da-DK" sz="1400" dirty="0"/>
              <a:t>Framework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458198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0B4AE-EEFC-B5FC-D9AA-3A91A9E40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5883842" cy="324204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a-DK" dirty="0"/>
              <a:t>Version 19.0 </a:t>
            </a:r>
            <a:r>
              <a:rPr lang="da-DK" dirty="0" err="1"/>
              <a:t>contains</a:t>
            </a:r>
            <a:r>
              <a:rPr lang="da-DK" dirty="0"/>
              <a:t> a prototype. Ideas for v20.0 </a:t>
            </a:r>
            <a:r>
              <a:rPr lang="da-DK" dirty="0" err="1"/>
              <a:t>include</a:t>
            </a:r>
            <a:r>
              <a:rPr lang="da-DK" dirty="0"/>
              <a:t>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Complete feature to find last </a:t>
            </a:r>
            <a:r>
              <a:rPr lang="da-DK" dirty="0" err="1"/>
              <a:t>known</a:t>
            </a:r>
            <a:r>
              <a:rPr lang="da-DK" dirty="0"/>
              <a:t> location of a "</a:t>
            </a:r>
            <a:r>
              <a:rPr lang="da-DK" dirty="0" err="1"/>
              <a:t>hanging</a:t>
            </a:r>
            <a:r>
              <a:rPr lang="da-DK" dirty="0"/>
              <a:t>" interpreter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Sending signals to </a:t>
            </a:r>
            <a:r>
              <a:rPr lang="da-DK" dirty="0" err="1"/>
              <a:t>interrupt</a:t>
            </a:r>
            <a:r>
              <a:rPr lang="da-DK" dirty="0"/>
              <a:t> or </a:t>
            </a:r>
            <a:r>
              <a:rPr lang="da-DK" dirty="0" err="1"/>
              <a:t>terminate</a:t>
            </a:r>
            <a:r>
              <a:rPr lang="da-DK" dirty="0"/>
              <a:t> tasks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 err="1"/>
              <a:t>Discoverability</a:t>
            </a:r>
            <a:r>
              <a:rPr lang="da-DK" dirty="0"/>
              <a:t>: </a:t>
            </a:r>
            <a:r>
              <a:rPr lang="da-DK" dirty="0" err="1"/>
              <a:t>allow</a:t>
            </a:r>
            <a:r>
              <a:rPr lang="da-DK" dirty="0"/>
              <a:t> APL </a:t>
            </a:r>
            <a:r>
              <a:rPr lang="da-DK" dirty="0" err="1"/>
              <a:t>process</a:t>
            </a:r>
            <a:r>
              <a:rPr lang="da-DK" dirty="0"/>
              <a:t> to broadcast services </a:t>
            </a:r>
            <a:r>
              <a:rPr lang="da-DK" dirty="0" err="1"/>
              <a:t>that</a:t>
            </a:r>
            <a:r>
              <a:rPr lang="da-DK" dirty="0"/>
              <a:t> it provides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Switch </a:t>
            </a:r>
            <a:r>
              <a:rPr lang="da-DK" dirty="0">
                <a:latin typeface="APL385 Unicode" panose="020B0709000202000203" pitchFamily="49" charset="0"/>
              </a:rPr>
              <a:t>⎕PROFILE</a:t>
            </a:r>
            <a:r>
              <a:rPr lang="da-DK" dirty="0"/>
              <a:t> on and </a:t>
            </a:r>
            <a:r>
              <a:rPr lang="da-DK" dirty="0" err="1"/>
              <a:t>off</a:t>
            </a:r>
            <a:r>
              <a:rPr lang="da-DK" dirty="0"/>
              <a:t>; </a:t>
            </a:r>
            <a:r>
              <a:rPr lang="da-DK" dirty="0" err="1"/>
              <a:t>collect</a:t>
            </a:r>
            <a:r>
              <a:rPr lang="da-DK" dirty="0"/>
              <a:t> data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 err="1"/>
              <a:t>Possibly</a:t>
            </a:r>
            <a:r>
              <a:rPr lang="da-DK" dirty="0"/>
              <a:t>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OpenTelemetry</a:t>
            </a:r>
            <a:r>
              <a:rPr lang="da-DK" dirty="0"/>
              <a:t> data feed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F29009-DEC7-E491-A52F-270A5EE28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Health Monitor</a:t>
            </a:r>
            <a:endParaRPr lang="en-GB" dirty="0"/>
          </a:p>
        </p:txBody>
      </p:sp>
      <p:pic>
        <p:nvPicPr>
          <p:cNvPr id="2" name="Picture 2" descr="1200 SUPER S IFR Service Monitor Used">
            <a:extLst>
              <a:ext uri="{FF2B5EF4-FFF2-40B4-BE49-F238E27FC236}">
                <a16:creationId xmlns:a16="http://schemas.microsoft.com/office/drawing/2014/main" id="{78D1C915-D826-4434-4652-C259810B6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78" y="1264925"/>
            <a:ext cx="1884479" cy="149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1313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CE28B4-71F3-17E3-73FD-D7BAA32393D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897BB-19A1-31AA-5D45-F78A52424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See John's </a:t>
            </a:r>
            <a:r>
              <a:rPr lang="da-DK" dirty="0" err="1"/>
              <a:t>presentations</a:t>
            </a:r>
            <a:r>
              <a:rPr lang="da-DK" dirty="0"/>
              <a:t> at Dyalog'22 – and Dyalog'23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610B81-13F3-EC23-BA8E-E61C0EEA7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Token-by-token Debugging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90EC3-550C-65ED-2516-EC6CC0101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3192"/>
            <a:ext cx="9144000" cy="384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8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6D5A0A4B-946B-54B2-0240-71989547C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4"/>
            <a:ext cx="8120819" cy="251736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altLang="en-US" dirty="0" err="1"/>
              <a:t>Headcount</a:t>
            </a:r>
            <a:r>
              <a:rPr lang="da-DK" altLang="en-US" dirty="0"/>
              <a:t> and Turnover </a:t>
            </a:r>
            <a:r>
              <a:rPr lang="da-DK" altLang="en-US" strike="sngStrike" dirty="0" err="1"/>
              <a:t>Quadrupled</a:t>
            </a:r>
            <a:r>
              <a:rPr lang="da-DK" altLang="en-US" dirty="0"/>
              <a:t> </a:t>
            </a:r>
            <a:r>
              <a:rPr lang="da-DK" altLang="en-US" dirty="0" err="1"/>
              <a:t>Quintupled</a:t>
            </a:r>
            <a:endParaRPr lang="da-DK" altLang="en-US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 err="1"/>
              <a:t>Headcount</a:t>
            </a:r>
            <a:r>
              <a:rPr lang="da-DK" altLang="en-US" dirty="0"/>
              <a:t> </a:t>
            </a:r>
            <a:r>
              <a:rPr lang="da-DK" altLang="en-US" dirty="0" err="1"/>
              <a:t>now</a:t>
            </a:r>
            <a:r>
              <a:rPr lang="da-DK" altLang="en-US" dirty="0"/>
              <a:t> ~26 </a:t>
            </a:r>
            <a:r>
              <a:rPr lang="da-DK" altLang="en-US" dirty="0" err="1"/>
              <a:t>full</a:t>
            </a:r>
            <a:r>
              <a:rPr lang="da-DK" altLang="en-US" dirty="0"/>
              <a:t> time </a:t>
            </a:r>
            <a:r>
              <a:rPr lang="da-DK" altLang="en-US" dirty="0" err="1"/>
              <a:t>equivalents</a:t>
            </a:r>
            <a:endParaRPr lang="da-DK" altLang="en-US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 err="1"/>
              <a:t>Steadily</a:t>
            </a:r>
            <a:r>
              <a:rPr lang="da-DK" altLang="en-US" dirty="0"/>
              <a:t> </a:t>
            </a:r>
            <a:r>
              <a:rPr lang="da-DK" altLang="en-US" dirty="0" err="1"/>
              <a:t>increasing</a:t>
            </a:r>
            <a:r>
              <a:rPr lang="da-DK" altLang="en-US" dirty="0"/>
              <a:t> R&amp;D budget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/>
              <a:t>First generation of interpreter developers </a:t>
            </a:r>
            <a:r>
              <a:rPr lang="da-DK" altLang="en-US" dirty="0" err="1"/>
              <a:t>retired</a:t>
            </a:r>
            <a:r>
              <a:rPr lang="da-DK" altLang="en-US" dirty="0"/>
              <a:t>;</a:t>
            </a:r>
            <a:br>
              <a:rPr lang="da-DK" altLang="en-US" dirty="0"/>
            </a:br>
            <a:r>
              <a:rPr lang="da-DK" altLang="en-US" dirty="0"/>
              <a:t>New Team </a:t>
            </a:r>
            <a:r>
              <a:rPr lang="da-DK" altLang="en-US" dirty="0" err="1"/>
              <a:t>installed</a:t>
            </a:r>
            <a:endParaRPr lang="da-DK" altLang="en-US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 err="1"/>
              <a:t>Largest</a:t>
            </a:r>
            <a:r>
              <a:rPr lang="da-DK" altLang="en-US" dirty="0"/>
              <a:t> </a:t>
            </a:r>
            <a:r>
              <a:rPr lang="da-DK" altLang="en-US" dirty="0" err="1"/>
              <a:t>sustained</a:t>
            </a:r>
            <a:r>
              <a:rPr lang="da-DK" altLang="en-US" dirty="0"/>
              <a:t> </a:t>
            </a:r>
            <a:r>
              <a:rPr lang="da-DK" altLang="en-US" dirty="0" err="1"/>
              <a:t>investment</a:t>
            </a:r>
            <a:r>
              <a:rPr lang="da-DK" altLang="en-US" dirty="0"/>
              <a:t> in APL </a:t>
            </a:r>
            <a:r>
              <a:rPr lang="da-DK" altLang="en-US" dirty="0" err="1"/>
              <a:t>technology</a:t>
            </a:r>
            <a:r>
              <a:rPr lang="da-DK" altLang="en-US" dirty="0"/>
              <a:t> in </a:t>
            </a:r>
            <a:r>
              <a:rPr lang="da-DK" altLang="en-US" dirty="0" err="1"/>
              <a:t>history</a:t>
            </a:r>
            <a:endParaRPr lang="da-DK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4B09C3-5821-6262-78FF-D8088C18EDC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530" name="Title 1">
            <a:extLst>
              <a:ext uri="{FF2B5EF4-FFF2-40B4-BE49-F238E27FC236}">
                <a16:creationId xmlns:a16="http://schemas.microsoft.com/office/drawing/2014/main" id="{366F9887-CEFE-1BD4-0BBB-E0631061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en-US" dirty="0"/>
              <a:t>Under </a:t>
            </a:r>
            <a:r>
              <a:rPr lang="da-DK" altLang="en-US" dirty="0" err="1"/>
              <a:t>Gitte's</a:t>
            </a:r>
            <a:r>
              <a:rPr lang="da-DK" altLang="en-US" dirty="0"/>
              <a:t> </a:t>
            </a:r>
            <a:r>
              <a:rPr lang="da-DK" altLang="en-US" dirty="0" err="1"/>
              <a:t>Reign</a:t>
            </a:r>
            <a:r>
              <a:rPr lang="da-DK" altLang="en-US" dirty="0"/>
              <a:t> …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72090-42C4-DBE0-3FCE-8FF894671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5724525" cy="3242040"/>
          </a:xfrm>
        </p:spPr>
        <p:txBody>
          <a:bodyPr>
            <a:normAutofit/>
          </a:bodyPr>
          <a:lstStyle/>
          <a:p>
            <a:r>
              <a:rPr lang="da-DK" sz="2000" dirty="0"/>
              <a:t>#! (hash bang) </a:t>
            </a:r>
            <a:r>
              <a:rPr lang="da-DK" sz="2000" dirty="0" err="1"/>
              <a:t>scripting</a:t>
            </a:r>
            <a:endParaRPr lang="da-DK" sz="2000" dirty="0"/>
          </a:p>
          <a:p>
            <a:r>
              <a:rPr lang="da-DK" sz="2000" dirty="0" err="1"/>
              <a:t>We</a:t>
            </a:r>
            <a:r>
              <a:rPr lang="da-DK" sz="2000" dirty="0"/>
              <a:t> </a:t>
            </a:r>
            <a:r>
              <a:rPr lang="da-DK" sz="2000" dirty="0" err="1"/>
              <a:t>think</a:t>
            </a:r>
            <a:r>
              <a:rPr lang="da-DK" sz="2000" dirty="0"/>
              <a:t> the script </a:t>
            </a:r>
            <a:r>
              <a:rPr lang="da-DK" sz="2000" dirty="0" err="1"/>
              <a:t>engine</a:t>
            </a:r>
            <a:r>
              <a:rPr lang="da-DK" sz="2000" dirty="0"/>
              <a:t> is</a:t>
            </a:r>
            <a:br>
              <a:rPr lang="da-DK" sz="2000" dirty="0"/>
            </a:br>
            <a:r>
              <a:rPr lang="da-DK" sz="2000" dirty="0" err="1"/>
              <a:t>critical</a:t>
            </a:r>
            <a:r>
              <a:rPr lang="da-DK" sz="2000" dirty="0"/>
              <a:t> for </a:t>
            </a:r>
            <a:r>
              <a:rPr lang="da-DK" sz="2000" dirty="0" err="1"/>
              <a:t>attracting</a:t>
            </a:r>
            <a:r>
              <a:rPr lang="da-DK" sz="2000" dirty="0"/>
              <a:t> new users</a:t>
            </a:r>
          </a:p>
          <a:p>
            <a:r>
              <a:rPr lang="da-DK" sz="2000" dirty="0" err="1"/>
              <a:t>Also</a:t>
            </a:r>
            <a:r>
              <a:rPr lang="da-DK" sz="2000" dirty="0"/>
              <a:t> </a:t>
            </a:r>
            <a:r>
              <a:rPr lang="da-DK" sz="2000" dirty="0" err="1"/>
              <a:t>desired</a:t>
            </a:r>
            <a:r>
              <a:rPr lang="da-DK" sz="2000" dirty="0"/>
              <a:t> by CI </a:t>
            </a:r>
            <a:r>
              <a:rPr lang="da-DK" sz="2000" dirty="0" err="1"/>
              <a:t>engineers</a:t>
            </a:r>
            <a:endParaRPr lang="da-DK" sz="2000" dirty="0"/>
          </a:p>
          <a:p>
            <a:r>
              <a:rPr lang="da-DK" sz="2000" dirty="0"/>
              <a:t>Still a bit of a prototype in v19.0</a:t>
            </a:r>
          </a:p>
          <a:p>
            <a:pPr lvl="1"/>
            <a:r>
              <a:rPr lang="da-DK" sz="1800" dirty="0"/>
              <a:t>Will </a:t>
            </a:r>
            <a:r>
              <a:rPr lang="da-DK" sz="1800" dirty="0" err="1"/>
              <a:t>be</a:t>
            </a:r>
            <a:r>
              <a:rPr lang="da-DK" sz="1800" dirty="0"/>
              <a:t> </a:t>
            </a:r>
            <a:r>
              <a:rPr lang="da-DK" sz="1800" dirty="0" err="1"/>
              <a:t>hardened</a:t>
            </a:r>
            <a:r>
              <a:rPr lang="da-DK" sz="1800" dirty="0"/>
              <a:t> for v20.0</a:t>
            </a:r>
          </a:p>
          <a:p>
            <a:pPr lvl="1"/>
            <a:r>
              <a:rPr lang="da-DK" sz="1800" dirty="0" err="1"/>
              <a:t>Need</a:t>
            </a:r>
            <a:r>
              <a:rPr lang="da-DK" sz="1800" dirty="0"/>
              <a:t> to </a:t>
            </a:r>
            <a:r>
              <a:rPr lang="da-DK" sz="1800" dirty="0" err="1"/>
              <a:t>be</a:t>
            </a:r>
            <a:r>
              <a:rPr lang="da-DK" sz="1800" dirty="0"/>
              <a:t> </a:t>
            </a:r>
            <a:r>
              <a:rPr lang="da-DK" sz="1800" dirty="0" err="1"/>
              <a:t>able</a:t>
            </a:r>
            <a:r>
              <a:rPr lang="da-DK" sz="1800" dirty="0"/>
              <a:t> to</a:t>
            </a:r>
            <a:br>
              <a:rPr lang="da-DK" sz="1800" dirty="0"/>
            </a:br>
            <a:r>
              <a:rPr lang="da-DK" sz="1800" dirty="0" err="1"/>
              <a:t>debug</a:t>
            </a:r>
            <a:r>
              <a:rPr lang="da-DK" sz="1800" dirty="0"/>
              <a:t> scripts via RIDE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436F54-14F8-540B-68F4-14BD918B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152257" cy="685535"/>
          </a:xfrm>
        </p:spPr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Script-Engine Support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417BFB-683F-71D1-D9D5-5A1C96675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850" y="0"/>
            <a:ext cx="3486150" cy="2476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BC9C6B-87DB-FFC7-9519-A56C1123D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2476500"/>
            <a:ext cx="57245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1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0F5B2-ACB6-7182-D396-A4EE7A7FD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498110" cy="324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err="1"/>
              <a:t>Invoke</a:t>
            </a:r>
            <a:r>
              <a:rPr lang="da-DK" dirty="0"/>
              <a:t> OS </a:t>
            </a:r>
            <a:r>
              <a:rPr lang="da-DK" dirty="0" err="1"/>
              <a:t>commands</a:t>
            </a:r>
            <a:r>
              <a:rPr lang="da-DK" dirty="0"/>
              <a:t> from APL</a:t>
            </a:r>
          </a:p>
          <a:p>
            <a:r>
              <a:rPr lang="da-DK" dirty="0" err="1"/>
              <a:t>Interruptible</a:t>
            </a:r>
            <a:endParaRPr lang="da-DK" dirty="0"/>
          </a:p>
          <a:p>
            <a:r>
              <a:rPr lang="da-DK" dirty="0" err="1"/>
              <a:t>Optionally</a:t>
            </a:r>
            <a:r>
              <a:rPr lang="da-DK" dirty="0"/>
              <a:t> return data as an </a:t>
            </a:r>
            <a:r>
              <a:rPr lang="da-DK" dirty="0" err="1"/>
              <a:t>asynchronous</a:t>
            </a:r>
            <a:r>
              <a:rPr lang="da-DK" dirty="0"/>
              <a:t> Stream</a:t>
            </a:r>
          </a:p>
          <a:p>
            <a:r>
              <a:rPr lang="da-DK" dirty="0" err="1"/>
              <a:t>Manage</a:t>
            </a:r>
            <a:r>
              <a:rPr lang="da-DK" dirty="0"/>
              <a:t> </a:t>
            </a:r>
            <a:r>
              <a:rPr lang="da-DK" dirty="0" err="1"/>
              <a:t>stdin</a:t>
            </a:r>
            <a:r>
              <a:rPr lang="da-DK" dirty="0"/>
              <a:t>, </a:t>
            </a:r>
            <a:r>
              <a:rPr lang="da-DK" dirty="0" err="1"/>
              <a:t>stdout</a:t>
            </a:r>
            <a:r>
              <a:rPr lang="da-DK" dirty="0"/>
              <a:t> &amp; </a:t>
            </a:r>
            <a:r>
              <a:rPr lang="da-DK" dirty="0" err="1"/>
              <a:t>stderr</a:t>
            </a:r>
            <a:r>
              <a:rPr lang="da-DK" dirty="0"/>
              <a:t> </a:t>
            </a:r>
            <a:r>
              <a:rPr lang="da-DK" dirty="0" err="1"/>
              <a:t>independently</a:t>
            </a:r>
            <a:endParaRPr lang="da-DK" dirty="0"/>
          </a:p>
          <a:p>
            <a:r>
              <a:rPr lang="da-DK" dirty="0"/>
              <a:t>Handle </a:t>
            </a:r>
            <a:r>
              <a:rPr lang="da-DK" dirty="0" err="1"/>
              <a:t>variety</a:t>
            </a:r>
            <a:r>
              <a:rPr lang="da-DK" dirty="0"/>
              <a:t> of data </a:t>
            </a:r>
            <a:r>
              <a:rPr lang="da-DK" dirty="0" err="1"/>
              <a:t>encodings</a:t>
            </a:r>
            <a:br>
              <a:rPr lang="da-DK" dirty="0"/>
            </a:br>
            <a:endParaRPr lang="da-DK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A13B4F-32E6-61D7-6FE9-D4A1BC6D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423962" cy="685535"/>
          </a:xfrm>
        </p:spPr>
        <p:txBody>
          <a:bodyPr/>
          <a:lstStyle/>
          <a:p>
            <a:r>
              <a:rPr lang="da-DK" dirty="0">
                <a:latin typeface="APL385 Unicode" panose="020B0709000202000203" pitchFamily="49" charset="0"/>
              </a:rPr>
              <a:t>⎕SHELL</a:t>
            </a:r>
            <a:r>
              <a:rPr lang="da-DK" dirty="0">
                <a:latin typeface="+mn-lt"/>
              </a:rPr>
              <a:t> to </a:t>
            </a:r>
            <a:r>
              <a:rPr lang="da-DK" strike="dblStrike" dirty="0" err="1">
                <a:latin typeface="+mn-lt"/>
              </a:rPr>
              <a:t>replace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complement</a:t>
            </a:r>
            <a:r>
              <a:rPr lang="da-DK" dirty="0">
                <a:latin typeface="+mn-lt"/>
              </a:rPr>
              <a:t> </a:t>
            </a:r>
            <a:r>
              <a:rPr lang="da-DK" dirty="0">
                <a:latin typeface="APL385 Unicode" panose="020B0709000202000203" pitchFamily="49" charset="0"/>
              </a:rPr>
              <a:t>⎕SH</a:t>
            </a:r>
          </a:p>
        </p:txBody>
      </p:sp>
    </p:spTree>
    <p:extLst>
      <p:ext uri="{BB962C8B-B14F-4D97-AF65-F5344CB8AC3E}">
        <p14:creationId xmlns:p14="http://schemas.microsoft.com/office/powerpoint/2010/main" val="30863633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4197A-4966-AFC3-CA2E-63DC102AF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826174" cy="324204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GB" dirty="0"/>
              <a:t>Suggested:</a:t>
            </a:r>
          </a:p>
          <a:p>
            <a:r>
              <a:rPr lang="en-GB" dirty="0"/>
              <a:t>File Upload</a:t>
            </a:r>
          </a:p>
          <a:p>
            <a:r>
              <a:rPr lang="en-GB" dirty="0"/>
              <a:t>Modal </a:t>
            </a:r>
            <a:r>
              <a:rPr lang="en-GB" dirty="0" err="1"/>
              <a:t>HTMLRenderer</a:t>
            </a:r>
            <a:r>
              <a:rPr lang="en-GB" dirty="0"/>
              <a:t> Windows on all platforms</a:t>
            </a:r>
          </a:p>
          <a:p>
            <a:r>
              <a:rPr lang="en-GB" dirty="0"/>
              <a:t>More control over "Chrome"</a:t>
            </a:r>
          </a:p>
          <a:p>
            <a:r>
              <a:rPr lang="en-GB" dirty="0"/>
              <a:t>Other changes driven by EWC project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85FAE-B989-39A3-BAA1-7EB412C3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HTMLRenderer</a:t>
            </a:r>
            <a:r>
              <a:rPr lang="da-DK" dirty="0"/>
              <a:t> Enhancements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7261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BCFA8F-837F-A13D-370A-6D16FDA580F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8BD2D-2FB9-CBA9-7410-9B37850A2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 err="1"/>
              <a:t>Actually</a:t>
            </a:r>
            <a:r>
              <a:rPr lang="da-DK" dirty="0"/>
              <a:t> </a:t>
            </a:r>
            <a:r>
              <a:rPr lang="da-DK" dirty="0" err="1"/>
              <a:t>make</a:t>
            </a:r>
            <a:r>
              <a:rPr lang="da-DK" dirty="0"/>
              <a:t> </a:t>
            </a:r>
            <a:r>
              <a:rPr lang="da-DK" dirty="0" err="1"/>
              <a:t>use</a:t>
            </a:r>
            <a:r>
              <a:rPr lang="da-DK" dirty="0"/>
              <a:t> of </a:t>
            </a:r>
            <a:r>
              <a:rPr lang="da-DK" dirty="0" err="1"/>
              <a:t>relaxed</a:t>
            </a:r>
            <a:r>
              <a:rPr lang="da-DK" dirty="0"/>
              <a:t> limits to </a:t>
            </a:r>
            <a:r>
              <a:rPr lang="da-DK" dirty="0" err="1"/>
              <a:t>increase</a:t>
            </a:r>
            <a:r>
              <a:rPr lang="da-DK" dirty="0"/>
              <a:t> max rank to 63</a:t>
            </a:r>
          </a:p>
          <a:p>
            <a:r>
              <a:rPr lang="da-DK" dirty="0"/>
              <a:t>.NET Bridge Enhancements</a:t>
            </a:r>
          </a:p>
          <a:p>
            <a:r>
              <a:rPr lang="da-DK" dirty="0"/>
              <a:t>HMON Enhancements</a:t>
            </a:r>
          </a:p>
          <a:p>
            <a:r>
              <a:rPr lang="da-DK" dirty="0"/>
              <a:t>Conga: </a:t>
            </a:r>
            <a:r>
              <a:rPr lang="da-DK" dirty="0" err="1"/>
              <a:t>Initialize</a:t>
            </a:r>
            <a:r>
              <a:rPr lang="da-DK" dirty="0"/>
              <a:t> by default, </a:t>
            </a:r>
            <a:r>
              <a:rPr lang="da-DK" dirty="0" err="1"/>
              <a:t>add</a:t>
            </a:r>
            <a:r>
              <a:rPr lang="da-DK" dirty="0"/>
              <a:t> HTTP2</a:t>
            </a:r>
          </a:p>
          <a:p>
            <a:r>
              <a:rPr lang="da-DK" dirty="0"/>
              <a:t>Plus, </a:t>
            </a:r>
            <a:r>
              <a:rPr lang="da-DK" dirty="0" err="1"/>
              <a:t>outside</a:t>
            </a:r>
            <a:r>
              <a:rPr lang="da-DK" dirty="0"/>
              <a:t> v20.0 as </a:t>
            </a:r>
            <a:r>
              <a:rPr lang="da-DK" dirty="0" err="1"/>
              <a:t>such</a:t>
            </a:r>
            <a:endParaRPr lang="da-DK" dirty="0"/>
          </a:p>
          <a:p>
            <a:pPr lvl="1"/>
            <a:r>
              <a:rPr lang="da-DK" dirty="0"/>
              <a:t>Kafka Support</a:t>
            </a:r>
          </a:p>
          <a:p>
            <a:pPr lvl="1"/>
            <a:r>
              <a:rPr lang="da-DK" dirty="0"/>
              <a:t>Migrations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D72F2-9D6F-DFA3-EA46-6927AB6A3EC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F04F87-CF2C-9F70-40CF-D33C3245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Potential v20.0 Projects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41124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C59210-0389-C301-21DB-FE22A82A81C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EEE42-640A-30B0-395B-D3ABD16A7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 JavaScript </a:t>
            </a:r>
            <a:r>
              <a:rPr lang="da-DK" dirty="0" err="1"/>
              <a:t>emulation</a:t>
            </a:r>
            <a:r>
              <a:rPr lang="da-DK" dirty="0"/>
              <a:t> of </a:t>
            </a:r>
            <a:r>
              <a:rPr lang="da-DK" dirty="0" err="1"/>
              <a:t>our</a:t>
            </a:r>
            <a:r>
              <a:rPr lang="da-DK" dirty="0"/>
              <a:t> Win32 </a:t>
            </a:r>
            <a:r>
              <a:rPr lang="da-DK" dirty="0" err="1"/>
              <a:t>layer</a:t>
            </a:r>
            <a:r>
              <a:rPr lang="da-DK" dirty="0"/>
              <a:t> (</a:t>
            </a:r>
            <a:r>
              <a:rPr lang="da-DK" dirty="0">
                <a:latin typeface="APL385 Unicode" panose="020B0709000202000203" pitchFamily="49" charset="0"/>
              </a:rPr>
              <a:t>⎕WC</a:t>
            </a:r>
            <a:r>
              <a:rPr lang="da-DK" dirty="0"/>
              <a:t>, </a:t>
            </a:r>
            <a:r>
              <a:rPr lang="da-DK" dirty="0">
                <a:latin typeface="APL385 Unicode" panose="020B0709000202000203" pitchFamily="49" charset="0"/>
              </a:rPr>
              <a:t>⎕WG</a:t>
            </a:r>
            <a:r>
              <a:rPr lang="da-DK" dirty="0"/>
              <a:t>, </a:t>
            </a:r>
            <a:r>
              <a:rPr lang="da-DK" dirty="0">
                <a:latin typeface="APL385 Unicode" panose="020B0709000202000203" pitchFamily="49" charset="0"/>
              </a:rPr>
              <a:t>⎕WS </a:t>
            </a:r>
            <a:r>
              <a:rPr lang="da-DK" dirty="0"/>
              <a:t>…)</a:t>
            </a:r>
          </a:p>
          <a:p>
            <a:r>
              <a:rPr lang="da-DK" dirty="0"/>
              <a:t>Still </a:t>
            </a:r>
            <a:r>
              <a:rPr lang="da-DK" dirty="0" err="1"/>
              <a:t>often</a:t>
            </a:r>
            <a:r>
              <a:rPr lang="da-DK" dirty="0"/>
              <a:t> referred to as JSWC (JavaScript </a:t>
            </a:r>
            <a:r>
              <a:rPr lang="da-DK" dirty="0" err="1"/>
              <a:t>Window</a:t>
            </a:r>
            <a:r>
              <a:rPr lang="da-DK" dirty="0"/>
              <a:t> </a:t>
            </a:r>
            <a:r>
              <a:rPr lang="da-DK" dirty="0" err="1"/>
              <a:t>Create</a:t>
            </a:r>
            <a:r>
              <a:rPr lang="da-DK" dirty="0"/>
              <a:t>)</a:t>
            </a:r>
          </a:p>
          <a:p>
            <a:r>
              <a:rPr lang="da-DK" dirty="0"/>
              <a:t>Separate </a:t>
            </a:r>
            <a:r>
              <a:rPr lang="da-DK" dirty="0" err="1"/>
              <a:t>presentation</a:t>
            </a:r>
            <a:r>
              <a:rPr lang="da-DK" dirty="0"/>
              <a:t> </a:t>
            </a:r>
            <a:r>
              <a:rPr lang="da-DK" dirty="0" err="1"/>
              <a:t>later</a:t>
            </a:r>
            <a:endParaRPr lang="da-DK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B662B8-1041-3AB1-D28D-D4524F39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Easy</a:t>
            </a:r>
            <a:r>
              <a:rPr lang="da-DK" dirty="0"/>
              <a:t> Web </a:t>
            </a:r>
            <a:r>
              <a:rPr lang="da-DK" dirty="0" err="1"/>
              <a:t>Creator</a:t>
            </a:r>
            <a:r>
              <a:rPr lang="da-DK" dirty="0"/>
              <a:t> - EWC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95457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65A005-AC3F-1D35-1CA4-C68937D3B62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99492-ADCC-5384-DB1D-04806DCEE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CA9DA-B84C-1BD6-F57E-BBD919C06AB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ED1CC3-0726-8716-3183-7954904C1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110F25-DFB8-650D-A443-5678ACE1F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5" y="3130"/>
            <a:ext cx="9132869" cy="5137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54BB5C-8173-ED32-A874-0D9D65EC4CA5}"/>
              </a:ext>
            </a:extLst>
          </p:cNvPr>
          <p:cNvSpPr txBox="1"/>
          <p:nvPr/>
        </p:nvSpPr>
        <p:spPr>
          <a:xfrm>
            <a:off x="317962" y="147647"/>
            <a:ext cx="3817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Easy</a:t>
            </a:r>
            <a:r>
              <a:rPr lang="da-DK" dirty="0"/>
              <a:t> Web </a:t>
            </a:r>
            <a:r>
              <a:rPr lang="da-DK" dirty="0" err="1"/>
              <a:t>Creator</a:t>
            </a:r>
            <a:r>
              <a:rPr lang="da-DK" dirty="0"/>
              <a:t> – EWC</a:t>
            </a:r>
            <a:br>
              <a:rPr lang="da-DK" dirty="0"/>
            </a:br>
            <a:r>
              <a:rPr lang="da-DK" dirty="0"/>
              <a:t>(JavaScript </a:t>
            </a:r>
            <a:r>
              <a:rPr lang="da-DK" dirty="0" err="1"/>
              <a:t>implementation</a:t>
            </a:r>
            <a:r>
              <a:rPr lang="da-DK" dirty="0"/>
              <a:t> of </a:t>
            </a:r>
            <a:r>
              <a:rPr lang="da-DK" dirty="0">
                <a:latin typeface="APL385 Unicode" panose="020B0709000202000203" pitchFamily="49" charset="0"/>
              </a:rPr>
              <a:t>⎕WC)</a:t>
            </a:r>
            <a:endParaRPr lang="en-GB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0479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23D4F-A1C1-3179-CD0B-3E85FFD92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739019" cy="3242040"/>
          </a:xfrm>
        </p:spPr>
        <p:txBody>
          <a:bodyPr>
            <a:normAutofit fontScale="92500"/>
          </a:bodyPr>
          <a:lstStyle/>
          <a:p>
            <a:r>
              <a:rPr lang="da-DK" dirty="0"/>
              <a:t>The v19.0 bridge to .NET 6/7/8 is </a:t>
            </a:r>
            <a:r>
              <a:rPr lang="da-DK" dirty="0" err="1"/>
              <a:t>roughly</a:t>
            </a:r>
            <a:r>
              <a:rPr lang="da-DK" dirty="0"/>
              <a:t> on par with the Framework bridge</a:t>
            </a:r>
          </a:p>
          <a:p>
            <a:r>
              <a:rPr lang="da-DK" dirty="0"/>
              <a:t>From v20.0, the new bridge </a:t>
            </a:r>
            <a:r>
              <a:rPr lang="da-DK" dirty="0" err="1"/>
              <a:t>may</a:t>
            </a:r>
            <a:r>
              <a:rPr lang="da-DK" dirty="0"/>
              <a:t> </a:t>
            </a:r>
            <a:r>
              <a:rPr lang="da-DK" dirty="0" err="1"/>
              <a:t>move</a:t>
            </a:r>
            <a:r>
              <a:rPr lang="da-DK" dirty="0"/>
              <a:t> </a:t>
            </a:r>
            <a:r>
              <a:rPr lang="da-DK" dirty="0" err="1"/>
              <a:t>ahead</a:t>
            </a:r>
            <a:r>
              <a:rPr lang="da-DK" dirty="0"/>
              <a:t>, </a:t>
            </a:r>
            <a:r>
              <a:rPr lang="da-DK" dirty="0" err="1"/>
              <a:t>adding</a:t>
            </a:r>
            <a:r>
              <a:rPr lang="da-DK" dirty="0"/>
              <a:t>:</a:t>
            </a:r>
          </a:p>
          <a:p>
            <a:pPr lvl="1"/>
            <a:r>
              <a:rPr lang="da-DK" dirty="0" err="1"/>
              <a:t>Generics</a:t>
            </a:r>
            <a:endParaRPr lang="da-DK" dirty="0"/>
          </a:p>
          <a:p>
            <a:pPr lvl="1"/>
            <a:r>
              <a:rPr lang="da-DK" dirty="0" err="1"/>
              <a:t>Delegates</a:t>
            </a:r>
            <a:endParaRPr lang="da-DK" dirty="0"/>
          </a:p>
          <a:p>
            <a:pPr lvl="1"/>
            <a:r>
              <a:rPr lang="da-DK" dirty="0" err="1"/>
              <a:t>Async</a:t>
            </a:r>
            <a:endParaRPr lang="da-DK" dirty="0"/>
          </a:p>
          <a:p>
            <a:r>
              <a:rPr lang="da-DK" dirty="0" err="1"/>
              <a:t>Some</a:t>
            </a:r>
            <a:r>
              <a:rPr lang="da-DK" dirty="0"/>
              <a:t> of </a:t>
            </a:r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only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designed</a:t>
            </a:r>
            <a:r>
              <a:rPr lang="da-DK" dirty="0"/>
              <a:t> / </a:t>
            </a:r>
            <a:r>
              <a:rPr lang="da-DK" dirty="0" err="1"/>
              <a:t>modelled</a:t>
            </a:r>
            <a:r>
              <a:rPr lang="da-DK" dirty="0"/>
              <a:t> in v20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0B5F5A-AB6A-5152-3665-11D29F0A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.NET Bridge Enhancements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5231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3D43-59AE-EC30-FDCC-5DD155029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a-DK" dirty="0" err="1"/>
              <a:t>Static</a:t>
            </a:r>
            <a:r>
              <a:rPr lang="da-DK" dirty="0"/>
              <a:t> Analysis of </a:t>
            </a:r>
            <a:r>
              <a:rPr lang="da-DK" dirty="0" err="1"/>
              <a:t>application</a:t>
            </a:r>
            <a:r>
              <a:rPr lang="da-DK" dirty="0"/>
              <a:t> </a:t>
            </a:r>
            <a:r>
              <a:rPr lang="da-DK" dirty="0" err="1"/>
              <a:t>code</a:t>
            </a:r>
            <a:r>
              <a:rPr lang="da-DK" dirty="0"/>
              <a:t> is </a:t>
            </a:r>
            <a:r>
              <a:rPr lang="da-DK" dirty="0" err="1"/>
              <a:t>seen</a:t>
            </a:r>
            <a:r>
              <a:rPr lang="da-DK" dirty="0"/>
              <a:t> as a </a:t>
            </a:r>
            <a:r>
              <a:rPr lang="da-DK" dirty="0" err="1"/>
              <a:t>required</a:t>
            </a:r>
            <a:r>
              <a:rPr lang="da-DK" dirty="0"/>
              <a:t> "</a:t>
            </a:r>
            <a:r>
              <a:rPr lang="da-DK" dirty="0" err="1"/>
              <a:t>best</a:t>
            </a:r>
            <a:r>
              <a:rPr lang="da-DK" dirty="0"/>
              <a:t> practice" by </a:t>
            </a:r>
            <a:r>
              <a:rPr lang="da-DK" dirty="0" err="1"/>
              <a:t>some</a:t>
            </a:r>
            <a:r>
              <a:rPr lang="da-DK" dirty="0"/>
              <a:t> </a:t>
            </a:r>
            <a:r>
              <a:rPr lang="da-DK" dirty="0" err="1"/>
              <a:t>corporations</a:t>
            </a:r>
            <a:endParaRPr lang="da-DK" dirty="0"/>
          </a:p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building</a:t>
            </a:r>
            <a:r>
              <a:rPr lang="da-DK" dirty="0"/>
              <a:t> a prototype of a </a:t>
            </a:r>
            <a:r>
              <a:rPr lang="da-DK" dirty="0" err="1"/>
              <a:t>tool</a:t>
            </a:r>
            <a:r>
              <a:rPr lang="da-DK" dirty="0"/>
              <a:t>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will</a:t>
            </a:r>
            <a:endParaRPr lang="da-DK" dirty="0"/>
          </a:p>
          <a:p>
            <a:pPr lvl="1"/>
            <a:r>
              <a:rPr lang="da-DK" dirty="0" err="1"/>
              <a:t>Detect</a:t>
            </a:r>
            <a:r>
              <a:rPr lang="da-DK" dirty="0"/>
              <a:t> </a:t>
            </a:r>
            <a:r>
              <a:rPr lang="da-DK" dirty="0" err="1"/>
              <a:t>vulnerabilities</a:t>
            </a:r>
            <a:r>
              <a:rPr lang="da-DK" dirty="0"/>
              <a:t> and </a:t>
            </a:r>
            <a:r>
              <a:rPr lang="da-DK" dirty="0" err="1"/>
              <a:t>other</a:t>
            </a:r>
            <a:r>
              <a:rPr lang="da-DK" dirty="0"/>
              <a:t> bad practices</a:t>
            </a:r>
          </a:p>
          <a:p>
            <a:pPr lvl="1"/>
            <a:r>
              <a:rPr lang="da-DK" dirty="0"/>
              <a:t>"</a:t>
            </a:r>
            <a:r>
              <a:rPr lang="da-DK" dirty="0" err="1"/>
              <a:t>Lint</a:t>
            </a:r>
            <a:r>
              <a:rPr lang="da-DK" dirty="0"/>
              <a:t>" APL Code</a:t>
            </a:r>
          </a:p>
          <a:p>
            <a:pPr lvl="1"/>
            <a:r>
              <a:rPr lang="da-DK" dirty="0" err="1"/>
              <a:t>Compute</a:t>
            </a:r>
            <a:r>
              <a:rPr lang="da-DK" dirty="0"/>
              <a:t> </a:t>
            </a:r>
            <a:r>
              <a:rPr lang="da-DK" dirty="0" err="1"/>
              <a:t>readability</a:t>
            </a:r>
            <a:r>
              <a:rPr lang="da-DK" dirty="0"/>
              <a:t> and </a:t>
            </a:r>
            <a:r>
              <a:rPr lang="da-DK" dirty="0" err="1"/>
              <a:t>other</a:t>
            </a:r>
            <a:r>
              <a:rPr lang="da-DK" dirty="0"/>
              <a:t> </a:t>
            </a:r>
            <a:r>
              <a:rPr lang="da-DK" dirty="0" err="1"/>
              <a:t>metrics</a:t>
            </a:r>
            <a:endParaRPr lang="da-DK" dirty="0"/>
          </a:p>
          <a:p>
            <a:r>
              <a:rPr lang="en-GB" dirty="0"/>
              <a:t>This tool will initially be licensed separately</a:t>
            </a:r>
          </a:p>
          <a:p>
            <a:r>
              <a:rPr lang="en-GB" dirty="0"/>
              <a:t>A free "community edition" may follow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B9A1B8-D4FD-4EA5-001E-5F96B287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Static</a:t>
            </a:r>
            <a:r>
              <a:rPr lang="da-DK" dirty="0"/>
              <a:t> Analysis of APL Code</a:t>
            </a:r>
            <a:endParaRPr lang="en-GB" dirty="0"/>
          </a:p>
        </p:txBody>
      </p:sp>
      <p:pic>
        <p:nvPicPr>
          <p:cNvPr id="3074" name="Picture 2" descr="How to manage Google security on iPhone® - Guidebooks with Google">
            <a:extLst>
              <a:ext uri="{FF2B5EF4-FFF2-40B4-BE49-F238E27FC236}">
                <a16:creationId xmlns:a16="http://schemas.microsoft.com/office/drawing/2014/main" id="{57574612-18DD-4EDE-957A-5676D55E2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84" y="1024232"/>
            <a:ext cx="2333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9294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3D7936-5796-D763-224A-CB5A159B9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14" y="1195504"/>
            <a:ext cx="4104000" cy="324204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a-DK" sz="1600" b="1" dirty="0" err="1"/>
              <a:t>Ongoing</a:t>
            </a:r>
            <a:endParaRPr lang="da-DK" sz="1600" b="1" dirty="0"/>
          </a:p>
          <a:p>
            <a:pPr>
              <a:spcAft>
                <a:spcPts val="600"/>
              </a:spcAft>
            </a:pPr>
            <a:r>
              <a:rPr lang="da-DK" sz="1600" dirty="0"/>
              <a:t>Resume </a:t>
            </a:r>
            <a:r>
              <a:rPr lang="da-DK" sz="1600" dirty="0" err="1"/>
              <a:t>Optimisation</a:t>
            </a:r>
            <a:r>
              <a:rPr lang="da-DK" sz="1600" dirty="0"/>
              <a:t> Work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.NET Bridge </a:t>
            </a:r>
            <a:r>
              <a:rPr lang="da-DK" sz="1600" dirty="0" err="1"/>
              <a:t>enhancements</a:t>
            </a:r>
            <a:endParaRPr lang="da-DK" sz="1600" dirty="0"/>
          </a:p>
          <a:p>
            <a:pPr lvl="1">
              <a:spcAft>
                <a:spcPts val="600"/>
              </a:spcAft>
            </a:pPr>
            <a:r>
              <a:rPr lang="da-DK" sz="1400" dirty="0"/>
              <a:t> Support "</a:t>
            </a:r>
            <a:r>
              <a:rPr lang="da-DK" sz="1400" dirty="0" err="1"/>
              <a:t>Generic</a:t>
            </a:r>
            <a:r>
              <a:rPr lang="da-DK" sz="1400" dirty="0"/>
              <a:t>" </a:t>
            </a:r>
            <a:r>
              <a:rPr lang="da-DK" sz="1400" dirty="0" err="1"/>
              <a:t>methods</a:t>
            </a:r>
            <a:r>
              <a:rPr lang="da-DK" sz="1400" dirty="0"/>
              <a:t> &amp; </a:t>
            </a:r>
            <a:r>
              <a:rPr lang="da-DK" sz="1400" dirty="0" err="1"/>
              <a:t>classes</a:t>
            </a:r>
            <a:endParaRPr lang="da-DK" sz="1400" dirty="0"/>
          </a:p>
          <a:p>
            <a:pPr>
              <a:spcAft>
                <a:spcPts val="600"/>
              </a:spcAft>
            </a:pPr>
            <a:r>
              <a:rPr lang="da-DK" sz="1600" dirty="0"/>
              <a:t>More </a:t>
            </a:r>
            <a:r>
              <a:rPr lang="da-DK" sz="1600" dirty="0" err="1"/>
              <a:t>HTMLRenderer</a:t>
            </a:r>
            <a:r>
              <a:rPr lang="da-DK" sz="1600" dirty="0"/>
              <a:t> </a:t>
            </a:r>
            <a:r>
              <a:rPr lang="da-DK" sz="1600" dirty="0" err="1"/>
              <a:t>improvements</a:t>
            </a:r>
            <a:endParaRPr lang="da-DK" sz="1600" dirty="0"/>
          </a:p>
          <a:p>
            <a:pPr>
              <a:spcAft>
                <a:spcPts val="600"/>
              </a:spcAft>
            </a:pPr>
            <a:r>
              <a:rPr lang="da-DK" sz="1600" dirty="0"/>
              <a:t>Health Monitor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Script Engine Support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F3653F-6EF1-DB23-88C7-74F0C879CAF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26789" y="1258101"/>
            <a:ext cx="4104641" cy="3242040"/>
          </a:xfrm>
        </p:spPr>
        <p:txBody>
          <a:bodyPr>
            <a:normAutofit/>
          </a:bodyPr>
          <a:lstStyle/>
          <a:p>
            <a:pPr marL="57150" indent="0">
              <a:spcAft>
                <a:spcPts val="600"/>
              </a:spcAft>
              <a:buNone/>
            </a:pPr>
            <a:r>
              <a:rPr lang="en-GB" sz="1600" b="1" dirty="0"/>
              <a:t>Next Set of Projects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Relax Interpreter Limits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Open-Source Plugin Architecture *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Set and Get values w/out Execute *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Array Notation *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Token-by-token Debugging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New "Shell" System Command *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JavaScript emulation of </a:t>
            </a:r>
            <a:r>
              <a:rPr lang="en-GB" sz="1600" dirty="0">
                <a:latin typeface="APL385 Unicode" panose="020B0709000202000203" pitchFamily="49" charset="0"/>
              </a:rPr>
              <a:t>⎕WC *</a:t>
            </a:r>
          </a:p>
          <a:p>
            <a:pPr>
              <a:spcAft>
                <a:spcPts val="600"/>
              </a:spcAft>
            </a:pPr>
            <a:endParaRPr lang="en-GB" sz="1600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GB" sz="1600" dirty="0">
                <a:latin typeface="+mn-lt"/>
              </a:rPr>
              <a:t>* = Detailed presentation to come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41DE8B-7873-BB72-1EBD-E1204E79E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001322" cy="685535"/>
          </a:xfrm>
        </p:spPr>
        <p:txBody>
          <a:bodyPr/>
          <a:lstStyle/>
          <a:p>
            <a:r>
              <a:rPr lang="da-DK" dirty="0"/>
              <a:t>Sketch of Version 20.0 (Q2/2025)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114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899FE-EA53-8914-D97F-8C308883B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643803" cy="3242040"/>
          </a:xfrm>
        </p:spPr>
        <p:txBody>
          <a:bodyPr>
            <a:normAutofit lnSpcReduction="10000"/>
          </a:bodyPr>
          <a:lstStyle/>
          <a:p>
            <a:r>
              <a:rPr lang="da-DK" dirty="0" err="1"/>
              <a:t>Every</a:t>
            </a:r>
            <a:r>
              <a:rPr lang="da-DK" dirty="0"/>
              <a:t> </a:t>
            </a:r>
            <a:r>
              <a:rPr lang="da-DK" dirty="0" err="1"/>
              <a:t>couple</a:t>
            </a:r>
            <a:r>
              <a:rPr lang="da-DK" dirty="0"/>
              <a:t> of </a:t>
            </a:r>
            <a:r>
              <a:rPr lang="da-DK" dirty="0" err="1"/>
              <a:t>weeks</a:t>
            </a:r>
            <a:r>
              <a:rPr lang="da-DK" dirty="0"/>
              <a:t>, </a:t>
            </a:r>
            <a:r>
              <a:rPr lang="da-DK" dirty="0" err="1"/>
              <a:t>another</a:t>
            </a:r>
            <a:r>
              <a:rPr lang="da-DK" dirty="0"/>
              <a:t> </a:t>
            </a:r>
            <a:r>
              <a:rPr lang="da-DK" dirty="0" err="1"/>
              <a:t>company</a:t>
            </a:r>
            <a:r>
              <a:rPr lang="da-DK" dirty="0"/>
              <a:t> </a:t>
            </a:r>
            <a:r>
              <a:rPr lang="da-DK" dirty="0" err="1"/>
              <a:t>calls</a:t>
            </a:r>
            <a:r>
              <a:rPr lang="da-DK" dirty="0"/>
              <a:t> to talk </a:t>
            </a:r>
            <a:r>
              <a:rPr lang="da-DK" dirty="0" err="1"/>
              <a:t>about</a:t>
            </a:r>
            <a:r>
              <a:rPr lang="da-DK" dirty="0"/>
              <a:t> migration from APL2 or </a:t>
            </a:r>
            <a:r>
              <a:rPr lang="da-DK" dirty="0" err="1"/>
              <a:t>APL+Win</a:t>
            </a:r>
            <a:endParaRPr lang="da-DK" dirty="0"/>
          </a:p>
          <a:p>
            <a:r>
              <a:rPr lang="da-DK" dirty="0"/>
              <a:t>37 </a:t>
            </a:r>
            <a:r>
              <a:rPr lang="da-DK" dirty="0" err="1"/>
              <a:t>people</a:t>
            </a:r>
            <a:r>
              <a:rPr lang="da-DK" dirty="0"/>
              <a:t> </a:t>
            </a:r>
            <a:r>
              <a:rPr lang="da-DK" dirty="0" err="1"/>
              <a:t>attended</a:t>
            </a:r>
            <a:r>
              <a:rPr lang="da-DK" dirty="0"/>
              <a:t> DYNA in New York City a </a:t>
            </a:r>
            <a:r>
              <a:rPr lang="da-DK" dirty="0" err="1"/>
              <a:t>month</a:t>
            </a:r>
            <a:r>
              <a:rPr lang="da-DK" dirty="0"/>
              <a:t> </a:t>
            </a:r>
            <a:r>
              <a:rPr lang="da-DK" dirty="0" err="1"/>
              <a:t>ago</a:t>
            </a:r>
            <a:r>
              <a:rPr lang="da-DK" dirty="0"/>
              <a:t>, </a:t>
            </a:r>
            <a:r>
              <a:rPr lang="da-DK" dirty="0" err="1"/>
              <a:t>where</a:t>
            </a:r>
            <a:r>
              <a:rPr lang="da-DK" dirty="0"/>
              <a:t> migration </a:t>
            </a:r>
            <a:r>
              <a:rPr lang="da-DK" dirty="0" err="1"/>
              <a:t>was</a:t>
            </a:r>
            <a:r>
              <a:rPr lang="da-DK" dirty="0"/>
              <a:t> the </a:t>
            </a:r>
            <a:r>
              <a:rPr lang="da-DK"/>
              <a:t>main </a:t>
            </a:r>
            <a:r>
              <a:rPr lang="da-DK" dirty="0" err="1"/>
              <a:t>focus</a:t>
            </a:r>
            <a:endParaRPr lang="da-DK" dirty="0"/>
          </a:p>
          <a:p>
            <a:r>
              <a:rPr lang="da-DK" dirty="0" err="1"/>
              <a:t>We</a:t>
            </a:r>
            <a:r>
              <a:rPr lang="da-DK" dirty="0"/>
              <a:t> have </a:t>
            </a:r>
            <a:r>
              <a:rPr lang="da-DK" dirty="0" err="1"/>
              <a:t>decided</a:t>
            </a:r>
            <a:r>
              <a:rPr lang="da-DK" dirty="0"/>
              <a:t> to drop </a:t>
            </a:r>
            <a:r>
              <a:rPr lang="da-DK" dirty="0" err="1"/>
              <a:t>some</a:t>
            </a:r>
            <a:r>
              <a:rPr lang="da-DK" dirty="0"/>
              <a:t> </a:t>
            </a:r>
            <a:r>
              <a:rPr lang="da-DK" dirty="0" err="1"/>
              <a:t>planned</a:t>
            </a:r>
            <a:r>
              <a:rPr lang="da-DK" dirty="0"/>
              <a:t> 2024 </a:t>
            </a:r>
            <a:r>
              <a:rPr lang="da-DK" dirty="0" err="1"/>
              <a:t>projects</a:t>
            </a:r>
            <a:r>
              <a:rPr lang="da-DK" dirty="0"/>
              <a:t> and </a:t>
            </a:r>
            <a:r>
              <a:rPr lang="da-DK" dirty="0" err="1"/>
              <a:t>invest</a:t>
            </a:r>
            <a:r>
              <a:rPr lang="da-DK" dirty="0"/>
              <a:t> in </a:t>
            </a:r>
            <a:r>
              <a:rPr lang="da-DK" dirty="0" err="1"/>
              <a:t>tools</a:t>
            </a:r>
            <a:r>
              <a:rPr lang="da-DK" dirty="0"/>
              <a:t> to </a:t>
            </a:r>
            <a:r>
              <a:rPr lang="da-DK" dirty="0" err="1"/>
              <a:t>help</a:t>
            </a:r>
            <a:r>
              <a:rPr lang="da-DK" dirty="0"/>
              <a:t> migrants</a:t>
            </a:r>
          </a:p>
          <a:p>
            <a:r>
              <a:rPr lang="da-DK" dirty="0"/>
              <a:t>All resulting </a:t>
            </a:r>
            <a:r>
              <a:rPr lang="da-DK" dirty="0" err="1"/>
              <a:t>tools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placed</a:t>
            </a:r>
            <a:r>
              <a:rPr lang="da-DK" dirty="0"/>
              <a:t> in the public domain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E4C2E7-6A44-2E19-9841-3A3883544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Migrants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7508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6D5A0A4B-946B-54B2-0240-71989547C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4"/>
            <a:ext cx="8320411" cy="33213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altLang="en-US" dirty="0"/>
              <a:t>Trading Profit in </a:t>
            </a:r>
            <a:r>
              <a:rPr lang="da-DK" altLang="en-US" dirty="0" err="1"/>
              <a:t>every</a:t>
            </a:r>
            <a:r>
              <a:rPr lang="da-DK" altLang="en-US" dirty="0"/>
              <a:t> </a:t>
            </a:r>
            <a:r>
              <a:rPr lang="da-DK" altLang="en-US" dirty="0" err="1"/>
              <a:t>year</a:t>
            </a:r>
            <a:r>
              <a:rPr lang="da-DK" altLang="en-US" dirty="0"/>
              <a:t> </a:t>
            </a:r>
            <a:r>
              <a:rPr lang="da-DK" altLang="en-US" dirty="0" err="1"/>
              <a:t>since</a:t>
            </a:r>
            <a:r>
              <a:rPr lang="da-DK" altLang="en-US" dirty="0"/>
              <a:t> 2005. </a:t>
            </a:r>
            <a:r>
              <a:rPr lang="da-DK" altLang="en-US" dirty="0" err="1"/>
              <a:t>Sources</a:t>
            </a:r>
            <a:r>
              <a:rPr lang="da-DK" altLang="en-US" dirty="0"/>
              <a:t>: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/>
              <a:t>Growing </a:t>
            </a:r>
            <a:r>
              <a:rPr lang="da-DK" altLang="en-US" dirty="0" err="1"/>
              <a:t>partnerships</a:t>
            </a:r>
            <a:r>
              <a:rPr lang="da-DK" altLang="en-US" dirty="0"/>
              <a:t> with major </a:t>
            </a:r>
            <a:r>
              <a:rPr lang="da-DK" altLang="en-US" dirty="0" err="1"/>
              <a:t>customers</a:t>
            </a:r>
            <a:endParaRPr lang="da-DK" altLang="en-US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 err="1"/>
              <a:t>Increasing</a:t>
            </a:r>
            <a:r>
              <a:rPr lang="da-DK" altLang="en-US" dirty="0"/>
              <a:t> </a:t>
            </a:r>
            <a:r>
              <a:rPr lang="da-DK" altLang="en-US" dirty="0" err="1"/>
              <a:t>share</a:t>
            </a:r>
            <a:r>
              <a:rPr lang="da-DK" altLang="en-US" dirty="0"/>
              <a:t> of APL </a:t>
            </a:r>
            <a:r>
              <a:rPr lang="da-DK" altLang="en-US" dirty="0" err="1"/>
              <a:t>market</a:t>
            </a:r>
            <a:endParaRPr lang="da-DK" altLang="en-US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/>
              <a:t>A small </a:t>
            </a:r>
            <a:r>
              <a:rPr lang="da-DK" altLang="en-US" dirty="0" err="1"/>
              <a:t>number</a:t>
            </a:r>
            <a:r>
              <a:rPr lang="da-DK" altLang="en-US" dirty="0"/>
              <a:t> of </a:t>
            </a:r>
            <a:r>
              <a:rPr lang="da-DK" altLang="en-US" dirty="0" err="1"/>
              <a:t>completely</a:t>
            </a:r>
            <a:r>
              <a:rPr lang="da-DK" altLang="en-US" dirty="0"/>
              <a:t> new APL systems</a:t>
            </a:r>
            <a:br>
              <a:rPr lang="da-DK" altLang="en-US" dirty="0"/>
            </a:br>
            <a:endParaRPr lang="da-DK" altLang="en-US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altLang="en-US" dirty="0" err="1"/>
              <a:t>Constantly</a:t>
            </a:r>
            <a:r>
              <a:rPr lang="da-DK" altLang="en-US" dirty="0"/>
              <a:t> </a:t>
            </a:r>
            <a:r>
              <a:rPr lang="da-DK" altLang="en-US" dirty="0" err="1"/>
              <a:t>working</a:t>
            </a:r>
            <a:r>
              <a:rPr lang="da-DK" altLang="en-US" dirty="0"/>
              <a:t> </a:t>
            </a:r>
            <a:r>
              <a:rPr lang="da-DK" altLang="en-US" dirty="0" err="1"/>
              <a:t>towards</a:t>
            </a:r>
            <a:r>
              <a:rPr lang="da-DK" altLang="en-US" dirty="0"/>
              <a:t> </a:t>
            </a:r>
            <a:r>
              <a:rPr lang="da-DK" altLang="en-US" dirty="0" err="1"/>
              <a:t>positioning</a:t>
            </a:r>
            <a:r>
              <a:rPr lang="da-DK" altLang="en-US" dirty="0"/>
              <a:t> APL as a </a:t>
            </a:r>
            <a:r>
              <a:rPr lang="da-DK" altLang="en-US" dirty="0" err="1"/>
              <a:t>modern</a:t>
            </a:r>
            <a:r>
              <a:rPr lang="da-DK" altLang="en-US" dirty="0"/>
              <a:t> </a:t>
            </a:r>
            <a:r>
              <a:rPr lang="da-DK" altLang="en-US" dirty="0" err="1"/>
              <a:t>tool</a:t>
            </a:r>
            <a:r>
              <a:rPr lang="da-DK" altLang="en-US" dirty="0"/>
              <a:t> for </a:t>
            </a:r>
            <a:r>
              <a:rPr lang="da-DK" altLang="en-US" dirty="0" err="1"/>
              <a:t>prototyping</a:t>
            </a:r>
            <a:r>
              <a:rPr lang="da-DK" altLang="en-US" dirty="0"/>
              <a:t> and rapid </a:t>
            </a:r>
            <a:r>
              <a:rPr lang="da-DK" altLang="en-US" dirty="0" err="1"/>
              <a:t>application</a:t>
            </a:r>
            <a:r>
              <a:rPr lang="da-DK" altLang="en-US" dirty="0"/>
              <a:t> </a:t>
            </a:r>
            <a:r>
              <a:rPr lang="da-DK" altLang="en-US" dirty="0" err="1"/>
              <a:t>development</a:t>
            </a:r>
            <a:endParaRPr lang="da-DK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4B09C3-5821-6262-78FF-D8088C18EDC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530" name="Title 1">
            <a:extLst>
              <a:ext uri="{FF2B5EF4-FFF2-40B4-BE49-F238E27FC236}">
                <a16:creationId xmlns:a16="http://schemas.microsoft.com/office/drawing/2014/main" id="{366F9887-CEFE-1BD4-0BBB-E0631061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en-US" dirty="0"/>
              <a:t>Under </a:t>
            </a:r>
            <a:r>
              <a:rPr lang="da-DK" altLang="en-US" dirty="0" err="1"/>
              <a:t>Gitte's</a:t>
            </a:r>
            <a:r>
              <a:rPr lang="da-DK" altLang="en-US" dirty="0"/>
              <a:t> </a:t>
            </a:r>
            <a:r>
              <a:rPr lang="da-DK" altLang="en-US" dirty="0" err="1"/>
              <a:t>Reign</a:t>
            </a:r>
            <a:r>
              <a:rPr lang="da-DK" altLang="en-US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59401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E2587-4B4B-2E9F-A043-D570BD6B4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7207673" cy="3242040"/>
          </a:xfrm>
        </p:spPr>
        <p:txBody>
          <a:bodyPr>
            <a:normAutofit fontScale="70000" lnSpcReduction="20000"/>
          </a:bodyPr>
          <a:lstStyle/>
          <a:p>
            <a:r>
              <a:rPr lang="da-DK" dirty="0"/>
              <a:t>Insurance </a:t>
            </a:r>
            <a:r>
              <a:rPr lang="da-DK" dirty="0" err="1"/>
              <a:t>company</a:t>
            </a:r>
            <a:endParaRPr lang="da-DK" dirty="0"/>
          </a:p>
          <a:p>
            <a:pPr lvl="1"/>
            <a:r>
              <a:rPr lang="da-DK" dirty="0"/>
              <a:t>No UI, </a:t>
            </a:r>
            <a:r>
              <a:rPr lang="da-DK" dirty="0" err="1"/>
              <a:t>manipulates</a:t>
            </a:r>
            <a:r>
              <a:rPr lang="da-DK" dirty="0"/>
              <a:t> </a:t>
            </a:r>
            <a:r>
              <a:rPr lang="da-DK" dirty="0" err="1"/>
              <a:t>text</a:t>
            </a:r>
            <a:r>
              <a:rPr lang="da-DK" dirty="0"/>
              <a:t> and Excel files</a:t>
            </a:r>
          </a:p>
          <a:p>
            <a:pPr lvl="1"/>
            <a:r>
              <a:rPr lang="da-DK" dirty="0" err="1"/>
              <a:t>Handled</a:t>
            </a:r>
            <a:r>
              <a:rPr lang="da-DK" dirty="0"/>
              <a:t> by European Consulting Partner</a:t>
            </a:r>
          </a:p>
          <a:p>
            <a:r>
              <a:rPr lang="da-DK" dirty="0"/>
              <a:t>Sandvik (</a:t>
            </a:r>
            <a:r>
              <a:rPr lang="da-DK" dirty="0" err="1"/>
              <a:t>Sweden</a:t>
            </a:r>
            <a:r>
              <a:rPr lang="da-DK" dirty="0"/>
              <a:t>) – in </a:t>
            </a:r>
            <a:r>
              <a:rPr lang="da-DK" dirty="0" err="1"/>
              <a:t>progress</a:t>
            </a:r>
            <a:r>
              <a:rPr lang="da-DK" dirty="0"/>
              <a:t>: Mainframe APL2 </a:t>
            </a:r>
            <a:r>
              <a:rPr lang="da-DK" dirty="0" err="1"/>
              <a:t>direct</a:t>
            </a:r>
            <a:r>
              <a:rPr lang="da-DK" dirty="0"/>
              <a:t> to Docker Containers and HTML/</a:t>
            </a:r>
            <a:r>
              <a:rPr lang="da-DK" dirty="0" err="1"/>
              <a:t>svg</a:t>
            </a:r>
            <a:r>
              <a:rPr lang="da-DK" dirty="0"/>
              <a:t> (and Windows desktop)</a:t>
            </a:r>
          </a:p>
          <a:p>
            <a:pPr lvl="1"/>
            <a:r>
              <a:rPr lang="da-DK" dirty="0" err="1"/>
              <a:t>Handled</a:t>
            </a:r>
            <a:r>
              <a:rPr lang="da-DK" dirty="0"/>
              <a:t> by </a:t>
            </a:r>
            <a:r>
              <a:rPr lang="da-DK" dirty="0" err="1"/>
              <a:t>Tiamatica</a:t>
            </a:r>
            <a:r>
              <a:rPr lang="da-DK" dirty="0"/>
              <a:t> in </a:t>
            </a:r>
            <a:r>
              <a:rPr lang="da-DK" dirty="0" err="1"/>
              <a:t>Malmö</a:t>
            </a:r>
            <a:r>
              <a:rPr lang="da-DK" dirty="0"/>
              <a:t> (Gilgamesh Athoraya)</a:t>
            </a:r>
          </a:p>
          <a:p>
            <a:r>
              <a:rPr lang="da-DK" dirty="0"/>
              <a:t>BIG Jewellers: Windows</a:t>
            </a:r>
          </a:p>
          <a:p>
            <a:pPr lvl="1"/>
            <a:r>
              <a:rPr lang="da-DK" dirty="0" err="1"/>
              <a:t>Handled</a:t>
            </a:r>
            <a:r>
              <a:rPr lang="da-DK" dirty="0"/>
              <a:t> by Mark Wolfson himself "with a </a:t>
            </a:r>
            <a:r>
              <a:rPr lang="da-DK" dirty="0" err="1"/>
              <a:t>little</a:t>
            </a:r>
            <a:r>
              <a:rPr lang="da-DK" dirty="0"/>
              <a:t> </a:t>
            </a:r>
            <a:r>
              <a:rPr lang="da-DK" dirty="0" err="1"/>
              <a:t>help</a:t>
            </a:r>
            <a:r>
              <a:rPr lang="da-DK" dirty="0"/>
              <a:t>"</a:t>
            </a:r>
          </a:p>
          <a:p>
            <a:r>
              <a:rPr lang="da-DK" dirty="0" err="1"/>
              <a:t>Two</a:t>
            </a:r>
            <a:r>
              <a:rPr lang="da-DK" dirty="0"/>
              <a:t> more under </a:t>
            </a:r>
            <a:r>
              <a:rPr lang="da-DK" dirty="0" err="1"/>
              <a:t>discussion</a:t>
            </a:r>
            <a:endParaRPr lang="da-DK" dirty="0"/>
          </a:p>
          <a:p>
            <a:pPr lvl="1"/>
            <a:r>
              <a:rPr lang="da-DK" dirty="0"/>
              <a:t>(Germany, Canada)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1B65F1-09FE-244F-73CE-719AF32D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Recent / Active APL2 Migrations</a:t>
            </a:r>
            <a:endParaRPr lang="en-GB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244E90C0-FAF0-0287-0226-21CB99B76154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8624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E2587-4B4B-2E9F-A043-D570BD6B4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922400" cy="3242040"/>
          </a:xfrm>
        </p:spPr>
        <p:txBody>
          <a:bodyPr>
            <a:normAutofit fontScale="85000" lnSpcReduction="10000"/>
          </a:bodyPr>
          <a:lstStyle/>
          <a:p>
            <a:r>
              <a:rPr lang="da-DK" dirty="0" err="1"/>
              <a:t>Two</a:t>
            </a:r>
            <a:r>
              <a:rPr lang="da-DK" dirty="0"/>
              <a:t> European Insurance </a:t>
            </a:r>
            <a:r>
              <a:rPr lang="da-DK" dirty="0" err="1"/>
              <a:t>companies</a:t>
            </a:r>
            <a:endParaRPr lang="da-DK" dirty="0"/>
          </a:p>
          <a:p>
            <a:pPr lvl="1"/>
            <a:r>
              <a:rPr lang="da-DK" dirty="0"/>
              <a:t>One with GUI, </a:t>
            </a:r>
            <a:r>
              <a:rPr lang="da-DK" dirty="0" err="1"/>
              <a:t>completely</a:t>
            </a:r>
            <a:r>
              <a:rPr lang="da-DK" dirty="0"/>
              <a:t> </a:t>
            </a:r>
            <a:r>
              <a:rPr lang="da-DK" dirty="0" err="1"/>
              <a:t>rewritten</a:t>
            </a:r>
            <a:r>
              <a:rPr lang="da-DK" dirty="0"/>
              <a:t> in Dyalog APL, the </a:t>
            </a:r>
            <a:r>
              <a:rPr lang="da-DK" dirty="0" err="1"/>
              <a:t>other</a:t>
            </a:r>
            <a:r>
              <a:rPr lang="da-DK" dirty="0"/>
              <a:t> a pure service </a:t>
            </a:r>
            <a:r>
              <a:rPr lang="da-DK" dirty="0" err="1"/>
              <a:t>converted</a:t>
            </a:r>
            <a:r>
              <a:rPr lang="da-DK" dirty="0"/>
              <a:t> to </a:t>
            </a:r>
            <a:r>
              <a:rPr lang="da-DK" dirty="0" err="1"/>
              <a:t>Jarvis</a:t>
            </a:r>
            <a:r>
              <a:rPr lang="da-DK" dirty="0"/>
              <a:t> in Linux containers</a:t>
            </a:r>
          </a:p>
          <a:p>
            <a:pPr lvl="1"/>
            <a:r>
              <a:rPr lang="da-DK" dirty="0" err="1"/>
              <a:t>Handled</a:t>
            </a:r>
            <a:r>
              <a:rPr lang="da-DK" dirty="0"/>
              <a:t> by a European </a:t>
            </a:r>
            <a:r>
              <a:rPr lang="da-DK" dirty="0" err="1"/>
              <a:t>consulting</a:t>
            </a:r>
            <a:r>
              <a:rPr lang="da-DK" dirty="0"/>
              <a:t> partner</a:t>
            </a:r>
          </a:p>
          <a:p>
            <a:r>
              <a:rPr lang="da-DK" dirty="0"/>
              <a:t>METSIM® - in </a:t>
            </a:r>
            <a:r>
              <a:rPr lang="da-DK" dirty="0" err="1"/>
              <a:t>progress</a:t>
            </a:r>
            <a:endParaRPr lang="da-DK" dirty="0"/>
          </a:p>
          <a:p>
            <a:pPr lvl="1"/>
            <a:r>
              <a:rPr lang="da-DK" dirty="0"/>
              <a:t>Migration </a:t>
            </a:r>
            <a:r>
              <a:rPr lang="da-DK" dirty="0" err="1"/>
              <a:t>being</a:t>
            </a:r>
            <a:r>
              <a:rPr lang="da-DK" dirty="0"/>
              <a:t> </a:t>
            </a:r>
            <a:r>
              <a:rPr lang="da-DK" dirty="0" err="1"/>
              <a:t>handled</a:t>
            </a:r>
            <a:r>
              <a:rPr lang="da-DK" dirty="0"/>
              <a:t> by Dyalog</a:t>
            </a:r>
          </a:p>
          <a:p>
            <a:pPr lvl="1"/>
            <a:r>
              <a:rPr lang="da-DK" dirty="0"/>
              <a:t>Will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used</a:t>
            </a:r>
            <a:r>
              <a:rPr lang="da-DK" dirty="0"/>
              <a:t> to </a:t>
            </a:r>
            <a:r>
              <a:rPr lang="da-DK" dirty="0" err="1"/>
              <a:t>develop</a:t>
            </a:r>
            <a:r>
              <a:rPr lang="da-DK" dirty="0"/>
              <a:t> </a:t>
            </a:r>
            <a:r>
              <a:rPr lang="da-DK" dirty="0" err="1"/>
              <a:t>tools</a:t>
            </a:r>
            <a:r>
              <a:rPr lang="da-DK" dirty="0"/>
              <a:t> to </a:t>
            </a:r>
            <a:r>
              <a:rPr lang="da-DK" dirty="0" err="1"/>
              <a:t>automate</a:t>
            </a:r>
            <a:r>
              <a:rPr lang="da-DK" dirty="0"/>
              <a:t> migration, </a:t>
            </a:r>
            <a:r>
              <a:rPr lang="da-DK" dirty="0" err="1"/>
              <a:t>including</a:t>
            </a:r>
            <a:r>
              <a:rPr lang="da-DK" dirty="0"/>
              <a:t> the </a:t>
            </a:r>
            <a:r>
              <a:rPr lang="da-DK" dirty="0" err="1"/>
              <a:t>Graphical</a:t>
            </a:r>
            <a:r>
              <a:rPr lang="da-DK" dirty="0"/>
              <a:t> User Interface</a:t>
            </a:r>
          </a:p>
          <a:p>
            <a:r>
              <a:rPr lang="da-DK" dirty="0"/>
              <a:t>Meeting </a:t>
            </a:r>
            <a:r>
              <a:rPr lang="da-DK" dirty="0" err="1"/>
              <a:t>one</a:t>
            </a:r>
            <a:r>
              <a:rPr lang="da-DK" dirty="0"/>
              <a:t> more potential migrant </a:t>
            </a:r>
            <a:r>
              <a:rPr lang="da-DK" dirty="0" err="1"/>
              <a:t>next</a:t>
            </a:r>
            <a:r>
              <a:rPr lang="da-DK" dirty="0"/>
              <a:t> </a:t>
            </a:r>
            <a:r>
              <a:rPr lang="da-DK" dirty="0" err="1"/>
              <a:t>week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1B65F1-09FE-244F-73CE-719AF32DC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721774" cy="685535"/>
          </a:xfrm>
        </p:spPr>
        <p:txBody>
          <a:bodyPr/>
          <a:lstStyle/>
          <a:p>
            <a:r>
              <a:rPr lang="da-DK" dirty="0"/>
              <a:t>Recent / Active </a:t>
            </a:r>
            <a:r>
              <a:rPr lang="da-DK" dirty="0" err="1"/>
              <a:t>APL+Win</a:t>
            </a:r>
            <a:r>
              <a:rPr lang="da-DK" dirty="0"/>
              <a:t> Migrations</a:t>
            </a:r>
            <a:endParaRPr lang="en-GB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244E90C0-FAF0-0287-0226-21CB99B76154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7037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10C488D5-B842-EB8B-2ED3-7D05AAC85DD6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13D760-0644-7A78-3C7E-D598D55665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8288"/>
            <a:ext cx="7043738" cy="68421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8" name="Picture 7" descr="A diagram of a flash smelter&#10;&#10;Description automatically generated">
            <a:extLst>
              <a:ext uri="{FF2B5EF4-FFF2-40B4-BE49-F238E27FC236}">
                <a16:creationId xmlns:a16="http://schemas.microsoft.com/office/drawing/2014/main" id="{65C6A5E9-879C-8FB4-6934-1A43096F7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35" y="0"/>
            <a:ext cx="73179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683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A1F66FA-EE8C-AB3D-F6A5-F9031BE45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00" y="0"/>
            <a:ext cx="55853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083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815F2-F592-E1FD-7AA1-BF2498E36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125813" cy="322201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da-DK" dirty="0"/>
              <a:t>Dyalog has </a:t>
            </a:r>
            <a:r>
              <a:rPr lang="da-DK" dirty="0" err="1"/>
              <a:t>been</a:t>
            </a:r>
            <a:r>
              <a:rPr lang="da-DK" dirty="0"/>
              <a:t> </a:t>
            </a:r>
            <a:r>
              <a:rPr lang="da-DK" dirty="0" err="1"/>
              <a:t>contracted</a:t>
            </a:r>
            <a:r>
              <a:rPr lang="da-DK" dirty="0"/>
              <a:t> to port the METSIM® </a:t>
            </a:r>
            <a:r>
              <a:rPr lang="da-DK" dirty="0" err="1"/>
              <a:t>application</a:t>
            </a:r>
            <a:endParaRPr lang="da-DK" dirty="0"/>
          </a:p>
          <a:p>
            <a:pPr>
              <a:spcAft>
                <a:spcPts val="600"/>
              </a:spcAft>
            </a:pPr>
            <a:r>
              <a:rPr lang="da-DK" dirty="0" err="1"/>
              <a:t>Hired</a:t>
            </a:r>
            <a:r>
              <a:rPr lang="da-DK" dirty="0"/>
              <a:t> </a:t>
            </a:r>
            <a:r>
              <a:rPr lang="da-DK" dirty="0" err="1"/>
              <a:t>one</a:t>
            </a:r>
            <a:r>
              <a:rPr lang="da-DK" dirty="0"/>
              <a:t> new APL developer, </a:t>
            </a:r>
            <a:r>
              <a:rPr lang="da-DK" dirty="0" err="1"/>
              <a:t>thinking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 </a:t>
            </a:r>
            <a:r>
              <a:rPr lang="da-DK" dirty="0" err="1"/>
              <a:t>another</a:t>
            </a:r>
            <a:endParaRPr lang="da-DK" dirty="0"/>
          </a:p>
          <a:p>
            <a:pPr>
              <a:spcAft>
                <a:spcPts val="600"/>
              </a:spcAft>
            </a:pP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have ~1.5-2 </a:t>
            </a:r>
            <a:r>
              <a:rPr lang="da-DK" dirty="0" err="1"/>
              <a:t>full</a:t>
            </a:r>
            <a:r>
              <a:rPr lang="da-DK" dirty="0"/>
              <a:t> time </a:t>
            </a:r>
            <a:r>
              <a:rPr lang="da-DK" dirty="0" err="1"/>
              <a:t>equivalent</a:t>
            </a:r>
            <a:r>
              <a:rPr lang="da-DK" dirty="0"/>
              <a:t> </a:t>
            </a:r>
            <a:r>
              <a:rPr lang="da-DK" dirty="0" err="1"/>
              <a:t>resources</a:t>
            </a:r>
            <a:r>
              <a:rPr lang="da-DK" dirty="0"/>
              <a:t> </a:t>
            </a:r>
            <a:r>
              <a:rPr lang="da-DK" dirty="0" err="1"/>
              <a:t>working</a:t>
            </a:r>
            <a:r>
              <a:rPr lang="da-DK" dirty="0"/>
              <a:t> on migration </a:t>
            </a:r>
            <a:r>
              <a:rPr lang="da-DK" dirty="0" err="1"/>
              <a:t>tools</a:t>
            </a:r>
            <a:r>
              <a:rPr lang="da-DK" dirty="0"/>
              <a:t> </a:t>
            </a:r>
            <a:r>
              <a:rPr lang="da-DK" dirty="0" err="1"/>
              <a:t>until</a:t>
            </a:r>
            <a:r>
              <a:rPr lang="da-DK" dirty="0"/>
              <a:t> </a:t>
            </a:r>
            <a:r>
              <a:rPr lang="da-DK" dirty="0" err="1"/>
              <a:t>further</a:t>
            </a:r>
            <a:r>
              <a:rPr lang="da-DK" dirty="0"/>
              <a:t> </a:t>
            </a:r>
            <a:r>
              <a:rPr lang="da-DK" dirty="0" err="1"/>
              <a:t>notice</a:t>
            </a:r>
            <a:endParaRPr lang="da-DK" dirty="0"/>
          </a:p>
          <a:p>
            <a:pPr>
              <a:spcAft>
                <a:spcPts val="600"/>
              </a:spcAft>
            </a:pPr>
            <a:endParaRPr lang="da-DK" dirty="0"/>
          </a:p>
          <a:p>
            <a:pPr>
              <a:spcAft>
                <a:spcPts val="600"/>
              </a:spcAft>
            </a:pPr>
            <a:r>
              <a:rPr lang="da-DK" b="1" dirty="0"/>
              <a:t>All the resulting </a:t>
            </a:r>
            <a:r>
              <a:rPr lang="da-DK" b="1" dirty="0" err="1"/>
              <a:t>tools</a:t>
            </a:r>
            <a:r>
              <a:rPr lang="da-DK" b="1" dirty="0"/>
              <a:t> and </a:t>
            </a:r>
            <a:r>
              <a:rPr lang="da-DK" b="1" dirty="0" err="1"/>
              <a:t>documentation</a:t>
            </a:r>
            <a:r>
              <a:rPr lang="da-DK" b="1" dirty="0"/>
              <a:t> </a:t>
            </a:r>
            <a:r>
              <a:rPr lang="da-DK" b="1" dirty="0" err="1"/>
              <a:t>will</a:t>
            </a:r>
            <a:r>
              <a:rPr lang="da-DK" b="1" dirty="0"/>
              <a:t> </a:t>
            </a:r>
            <a:r>
              <a:rPr lang="da-DK" b="1" dirty="0" err="1"/>
              <a:t>be</a:t>
            </a:r>
            <a:br>
              <a:rPr lang="da-DK" b="1" dirty="0"/>
            </a:br>
            <a:r>
              <a:rPr lang="da-DK" b="1" dirty="0" err="1"/>
              <a:t>free</a:t>
            </a:r>
            <a:r>
              <a:rPr lang="da-DK" b="1" dirty="0"/>
              <a:t> and open source</a:t>
            </a:r>
          </a:p>
          <a:p>
            <a:pPr marL="0" indent="0">
              <a:spcAft>
                <a:spcPts val="600"/>
              </a:spcAft>
              <a:buNone/>
            </a:pPr>
            <a:endParaRPr lang="da-DK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7A7E21-8FD7-DA7F-0D15-40E316B9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</a:t>
            </a:r>
            <a:endParaRPr lang="en-GB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BE705CF9-416B-425D-BB06-197D0D6F8AA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6552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730D5A-25E2-4602-EF51-A88A14710C4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32669-2ACE-683E-6612-84B87DE99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Under Dyalog APL</a:t>
            </a:r>
          </a:p>
          <a:p>
            <a:r>
              <a:rPr lang="da-DK" dirty="0"/>
              <a:t>In a Browser</a:t>
            </a:r>
          </a:p>
          <a:p>
            <a:r>
              <a:rPr lang="da-DK" dirty="0"/>
              <a:t>With no </a:t>
            </a:r>
            <a:r>
              <a:rPr lang="da-DK" dirty="0" err="1"/>
              <a:t>code</a:t>
            </a:r>
            <a:r>
              <a:rPr lang="da-DK" dirty="0"/>
              <a:t> </a:t>
            </a:r>
            <a:r>
              <a:rPr lang="da-DK" dirty="0" err="1"/>
              <a:t>changes</a:t>
            </a:r>
            <a:r>
              <a:rPr lang="da-DK" dirty="0"/>
              <a:t>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886FC8-6169-EFCA-6ED5-4B26DF9EB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APL+Win</a:t>
            </a:r>
            <a:r>
              <a:rPr lang="da-DK" dirty="0"/>
              <a:t> "DEMODRAW"</a:t>
            </a:r>
            <a:endParaRPr lang="en-GB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1D7A36B-73E5-0AEE-CF18-B17E269C1D56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93DF8-F4C3-2E3E-29A3-5A58F841F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572" y="949182"/>
            <a:ext cx="3884428" cy="419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651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994236-3D3B-EB6F-BD2E-12A3D406893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ED078-68BC-E19F-82DE-4949E7547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OpenAI</a:t>
            </a:r>
            <a:endParaRPr lang="da-DK" dirty="0"/>
          </a:p>
          <a:p>
            <a:r>
              <a:rPr lang="da-DK" dirty="0"/>
              <a:t>EWC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7D97BF-A12F-EFE5-F849-13EF31C0E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Demos?</a:t>
            </a:r>
            <a:endParaRPr lang="en-GB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076A6D33-1D34-BC37-471E-6ADD430180A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864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7E8E9E-A8DC-7C50-9B02-27A081000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64163"/>
            <a:ext cx="8189607" cy="3242040"/>
          </a:xfrm>
        </p:spPr>
        <p:txBody>
          <a:bodyPr>
            <a:normAutofit/>
          </a:bodyPr>
          <a:lstStyle/>
          <a:p>
            <a:r>
              <a:rPr lang="da-DK" sz="1800" dirty="0" err="1"/>
              <a:t>Ownership</a:t>
            </a:r>
            <a:endParaRPr lang="da-DK" sz="1800" dirty="0"/>
          </a:p>
          <a:p>
            <a:pPr lvl="1"/>
            <a:r>
              <a:rPr lang="da-DK" sz="1600" dirty="0"/>
              <a:t>24% </a:t>
            </a:r>
            <a:r>
              <a:rPr lang="da-DK" sz="1600" dirty="0" err="1"/>
              <a:t>owned</a:t>
            </a:r>
            <a:r>
              <a:rPr lang="da-DK" sz="1600" dirty="0"/>
              <a:t> by SimCorp (</a:t>
            </a:r>
            <a:r>
              <a:rPr lang="da-DK" sz="1600" dirty="0" err="1"/>
              <a:t>which</a:t>
            </a:r>
            <a:r>
              <a:rPr lang="da-DK" sz="1600" dirty="0"/>
              <a:t> </a:t>
            </a:r>
            <a:r>
              <a:rPr lang="da-DK" sz="1600" dirty="0" err="1"/>
              <a:t>acquired</a:t>
            </a:r>
            <a:r>
              <a:rPr lang="da-DK" sz="1600" dirty="0"/>
              <a:t> APL Italiana, </a:t>
            </a:r>
            <a:br>
              <a:rPr lang="da-DK" sz="1600" dirty="0"/>
            </a:br>
            <a:r>
              <a:rPr lang="da-DK" sz="1600" dirty="0"/>
              <a:t>and </a:t>
            </a:r>
            <a:r>
              <a:rPr lang="da-DK" sz="1600" dirty="0" err="1"/>
              <a:t>was</a:t>
            </a:r>
            <a:r>
              <a:rPr lang="da-DK" sz="1600" dirty="0"/>
              <a:t> </a:t>
            </a:r>
            <a:r>
              <a:rPr lang="da-DK" sz="1600" dirty="0" err="1"/>
              <a:t>then</a:t>
            </a:r>
            <a:r>
              <a:rPr lang="da-DK" sz="1600" dirty="0"/>
              <a:t> </a:t>
            </a:r>
            <a:r>
              <a:rPr lang="da-DK" sz="1600" dirty="0" err="1"/>
              <a:t>itself</a:t>
            </a:r>
            <a:r>
              <a:rPr lang="da-DK" sz="1600" dirty="0"/>
              <a:t> </a:t>
            </a:r>
            <a:r>
              <a:rPr lang="da-DK" sz="1600" dirty="0" err="1"/>
              <a:t>acquired</a:t>
            </a:r>
            <a:r>
              <a:rPr lang="da-DK" sz="1600" dirty="0"/>
              <a:t> by Deutsche </a:t>
            </a:r>
            <a:r>
              <a:rPr lang="da-DK" sz="1600" dirty="0" err="1"/>
              <a:t>Börse</a:t>
            </a:r>
            <a:r>
              <a:rPr lang="da-DK" sz="1600" dirty="0"/>
              <a:t>)</a:t>
            </a:r>
          </a:p>
          <a:p>
            <a:pPr lvl="1"/>
            <a:r>
              <a:rPr lang="da-DK" sz="1600" dirty="0"/>
              <a:t>76% </a:t>
            </a:r>
            <a:r>
              <a:rPr lang="da-DK" sz="1600" dirty="0" err="1"/>
              <a:t>owned</a:t>
            </a:r>
            <a:r>
              <a:rPr lang="da-DK" sz="1600" dirty="0"/>
              <a:t> by management and </a:t>
            </a:r>
            <a:r>
              <a:rPr lang="da-DK" sz="1600" dirty="0" err="1"/>
              <a:t>employees</a:t>
            </a:r>
            <a:endParaRPr lang="da-DK" sz="1600" dirty="0"/>
          </a:p>
          <a:p>
            <a:r>
              <a:rPr lang="da-DK" sz="1800" dirty="0" err="1"/>
              <a:t>Revenue</a:t>
            </a:r>
            <a:r>
              <a:rPr lang="da-DK" sz="1800" dirty="0"/>
              <a:t> </a:t>
            </a:r>
            <a:r>
              <a:rPr lang="da-DK" sz="1800" dirty="0" err="1"/>
              <a:t>steadily</a:t>
            </a:r>
            <a:r>
              <a:rPr lang="da-DK" sz="1800" dirty="0"/>
              <a:t> </a:t>
            </a:r>
            <a:r>
              <a:rPr lang="da-DK" sz="1800" dirty="0" err="1"/>
              <a:t>increasing</a:t>
            </a:r>
            <a:r>
              <a:rPr lang="da-DK" sz="1800" dirty="0"/>
              <a:t>:</a:t>
            </a:r>
          </a:p>
          <a:p>
            <a:pPr marL="0" indent="0">
              <a:buNone/>
            </a:pPr>
            <a:endParaRPr lang="da-DK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AADF06-5009-7762-F079-59677258F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Financial Status</a:t>
            </a:r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DD40398-1792-BC1B-C65E-197CE546709D}"/>
              </a:ext>
            </a:extLst>
          </p:cNvPr>
          <p:cNvGraphicFramePr>
            <a:graphicFrameLocks noGrp="1"/>
          </p:cNvGraphicFramePr>
          <p:nvPr/>
        </p:nvGraphicFramePr>
        <p:xfrm>
          <a:off x="5077212" y="2885945"/>
          <a:ext cx="260731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630">
                  <a:extLst>
                    <a:ext uri="{9D8B030D-6E8A-4147-A177-3AD203B41FA5}">
                      <a16:colId xmlns:a16="http://schemas.microsoft.com/office/drawing/2014/main" val="595201568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914202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5-year </a:t>
                      </a:r>
                      <a:r>
                        <a:rPr lang="da-DK" dirty="0" err="1"/>
                        <a:t>period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Growth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859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da-DK" dirty="0"/>
                        <a:t>2017-2023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35%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500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2012-2017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8%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197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2007-2012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57%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6835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CE48BF-9233-4952-97EB-5EDBEA231221}"/>
              </a:ext>
            </a:extLst>
          </p:cNvPr>
          <p:cNvGraphicFramePr>
            <a:graphicFrameLocks noGrp="1"/>
          </p:cNvGraphicFramePr>
          <p:nvPr/>
        </p:nvGraphicFramePr>
        <p:xfrm>
          <a:off x="4128655" y="175919"/>
          <a:ext cx="4918636" cy="1188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1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7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061">
                <a:tc>
                  <a:txBody>
                    <a:bodyPr/>
                    <a:lstStyle/>
                    <a:p>
                      <a:r>
                        <a:rPr lang="da-DK" sz="1400" dirty="0"/>
                        <a:t>Owners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2008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baseline="0" dirty="0"/>
                        <a:t>2018</a:t>
                      </a:r>
                      <a:endParaRPr lang="da-DK" sz="1400" dirty="0"/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Present</a:t>
                      </a:r>
                    </a:p>
                  </a:txBody>
                  <a:tcPr marL="68590" marR="68590" marT="34278" marB="3427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61">
                <a:tc>
                  <a:txBody>
                    <a:bodyPr/>
                    <a:lstStyle/>
                    <a:p>
                      <a:r>
                        <a:rPr lang="da-DK" sz="1400" dirty="0"/>
                        <a:t>SimCorp (Denmark)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32.33%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40%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24%</a:t>
                      </a:r>
                    </a:p>
                  </a:txBody>
                  <a:tcPr marL="68590" marR="68590" marT="34278" marB="3427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061">
                <a:tc>
                  <a:txBody>
                    <a:bodyPr/>
                    <a:lstStyle/>
                    <a:p>
                      <a:r>
                        <a:rPr lang="da-DK" sz="1400" dirty="0"/>
                        <a:t>APL Italiana (Italy)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32.33%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90" marR="68590" marT="34278" marB="3427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061">
                <a:tc>
                  <a:txBody>
                    <a:bodyPr/>
                    <a:lstStyle/>
                    <a:p>
                      <a:r>
                        <a:rPr lang="da-DK" sz="1400" dirty="0"/>
                        <a:t>Management &amp; Employees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35.33%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60%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76%</a:t>
                      </a:r>
                    </a:p>
                  </a:txBody>
                  <a:tcPr marL="68590" marR="68590" marT="34278" marB="3427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83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6BF5D-F40A-FEBD-EBB5-6D5A20DDC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Our</a:t>
            </a:r>
            <a:r>
              <a:rPr lang="da-DK" dirty="0"/>
              <a:t> 2nd </a:t>
            </a:r>
            <a:r>
              <a:rPr lang="da-DK" dirty="0" err="1"/>
              <a:t>Employee</a:t>
            </a:r>
            <a:r>
              <a:rPr lang="da-DK" dirty="0"/>
              <a:t> to Retire…</a:t>
            </a:r>
            <a:endParaRPr lang="en-GB" dirty="0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7C75933F-7ECE-BB1C-BAF2-4F156D40DFE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9091A8-EDFB-068C-06EA-2E7B3CDD0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76" y="1738905"/>
            <a:ext cx="1304266" cy="162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413FF6F-667D-A1F6-C256-50578CA95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08" y="1738905"/>
            <a:ext cx="1304267" cy="162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E45466-BCC0-D329-8E9F-033AA07E406F}"/>
              </a:ext>
            </a:extLst>
          </p:cNvPr>
          <p:cNvSpPr txBox="1"/>
          <p:nvPr/>
        </p:nvSpPr>
        <p:spPr>
          <a:xfrm>
            <a:off x="1491051" y="3380279"/>
            <a:ext cx="220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 Gitte Christensen</a:t>
            </a:r>
            <a:br>
              <a:rPr lang="da-DK" dirty="0"/>
            </a:br>
            <a:endParaRPr lang="en-GB" dirty="0"/>
          </a:p>
          <a:p>
            <a:pPr algn="ctr"/>
            <a:r>
              <a:rPr lang="da-DK" dirty="0"/>
              <a:t>The CEO has </a:t>
            </a:r>
            <a:r>
              <a:rPr lang="da-DK" dirty="0" err="1"/>
              <a:t>retired</a:t>
            </a:r>
            <a:r>
              <a:rPr lang="da-DK" dirty="0"/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B50A88-6DFB-F322-249C-EB08A39528C9}"/>
              </a:ext>
            </a:extLst>
          </p:cNvPr>
          <p:cNvSpPr txBox="1"/>
          <p:nvPr/>
        </p:nvSpPr>
        <p:spPr>
          <a:xfrm>
            <a:off x="4509621" y="3380279"/>
            <a:ext cx="25635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Kirstine Kromberg</a:t>
            </a:r>
            <a:br>
              <a:rPr lang="da-DK" dirty="0"/>
            </a:br>
            <a:endParaRPr lang="da-DK" dirty="0"/>
          </a:p>
          <a:p>
            <a:pPr algn="ctr"/>
            <a:r>
              <a:rPr lang="da-DK" dirty="0"/>
              <a:t>Long Live the New CEO!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73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F0ACFE-AAAA-70AE-72BE-FA8FB1B0D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811673" cy="3242040"/>
          </a:xfrm>
        </p:spPr>
        <p:txBody>
          <a:bodyPr/>
          <a:lstStyle/>
          <a:p>
            <a:r>
              <a:rPr lang="da-DK" dirty="0"/>
              <a:t>I have </a:t>
            </a:r>
            <a:r>
              <a:rPr lang="da-DK" dirty="0" err="1"/>
              <a:t>been</a:t>
            </a:r>
            <a:r>
              <a:rPr lang="da-DK" dirty="0"/>
              <a:t> </a:t>
            </a:r>
            <a:r>
              <a:rPr lang="da-DK" dirty="0" err="1"/>
              <a:t>working</a:t>
            </a:r>
            <a:r>
              <a:rPr lang="da-DK" dirty="0"/>
              <a:t> on a plan to </a:t>
            </a:r>
            <a:r>
              <a:rPr lang="da-DK" dirty="0" err="1"/>
              <a:t>make</a:t>
            </a:r>
            <a:r>
              <a:rPr lang="da-DK" dirty="0"/>
              <a:t> </a:t>
            </a:r>
            <a:r>
              <a:rPr lang="da-DK" dirty="0" err="1"/>
              <a:t>myself</a:t>
            </a:r>
            <a:r>
              <a:rPr lang="da-DK" dirty="0"/>
              <a:t> redundant </a:t>
            </a:r>
            <a:r>
              <a:rPr lang="da-DK" dirty="0" err="1"/>
              <a:t>since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 2020, and plan to </a:t>
            </a:r>
            <a:r>
              <a:rPr lang="da-DK" dirty="0" err="1"/>
              <a:t>complete</a:t>
            </a:r>
            <a:r>
              <a:rPr lang="da-DK" dirty="0"/>
              <a:t> the task by ~2030</a:t>
            </a:r>
          </a:p>
          <a:p>
            <a:r>
              <a:rPr lang="da-DK" dirty="0" err="1"/>
              <a:t>After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my</a:t>
            </a:r>
            <a:r>
              <a:rPr lang="da-DK" dirty="0"/>
              <a:t> plan is to </a:t>
            </a:r>
            <a:r>
              <a:rPr lang="da-DK" dirty="0" err="1"/>
              <a:t>write</a:t>
            </a:r>
            <a:r>
              <a:rPr lang="da-DK" dirty="0"/>
              <a:t> </a:t>
            </a:r>
            <a:r>
              <a:rPr lang="da-DK" dirty="0" err="1"/>
              <a:t>tools</a:t>
            </a:r>
            <a:r>
              <a:rPr lang="da-DK" dirty="0"/>
              <a:t> and </a:t>
            </a:r>
            <a:r>
              <a:rPr lang="da-DK" dirty="0" err="1"/>
              <a:t>documentation</a:t>
            </a:r>
            <a:endParaRPr lang="da-DK" dirty="0"/>
          </a:p>
          <a:p>
            <a:r>
              <a:rPr lang="da-DK" dirty="0"/>
              <a:t>… like </a:t>
            </a:r>
            <a:r>
              <a:rPr lang="da-DK" dirty="0" err="1"/>
              <a:t>my</a:t>
            </a:r>
            <a:r>
              <a:rPr lang="da-DK" dirty="0"/>
              <a:t> </a:t>
            </a:r>
            <a:r>
              <a:rPr lang="da-DK" dirty="0" err="1"/>
              <a:t>predecessor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303FB-A416-8542-CD25-F2BBB636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 Morten?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A60AB2-FE4D-D753-E61A-5CFDB81C4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37" y="267657"/>
            <a:ext cx="1329859" cy="12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5000DD1-EDBE-1701-B1C2-EE1C6BA51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37" y="1987408"/>
            <a:ext cx="1329859" cy="165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E127A4-B103-630B-42BE-0C669BAF4229}"/>
              </a:ext>
            </a:extLst>
          </p:cNvPr>
          <p:cNvSpPr txBox="1"/>
          <p:nvPr/>
        </p:nvSpPr>
        <p:spPr>
          <a:xfrm>
            <a:off x="7272698" y="1491732"/>
            <a:ext cx="17508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 err="1"/>
              <a:t>After</a:t>
            </a:r>
            <a:r>
              <a:rPr lang="da-DK" sz="1100" dirty="0"/>
              <a:t> </a:t>
            </a:r>
            <a:r>
              <a:rPr lang="da-DK" sz="1100" dirty="0" err="1"/>
              <a:t>Saturday's</a:t>
            </a:r>
            <a:r>
              <a:rPr lang="da-DK" sz="1100" dirty="0"/>
              <a:t> Bike Ride</a:t>
            </a:r>
            <a:endParaRPr lang="en-GB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1AFFFF-052C-20D6-8978-D1C57914AABE}"/>
              </a:ext>
            </a:extLst>
          </p:cNvPr>
          <p:cNvSpPr txBox="1"/>
          <p:nvPr/>
        </p:nvSpPr>
        <p:spPr>
          <a:xfrm>
            <a:off x="7546883" y="3644617"/>
            <a:ext cx="10919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/>
              <a:t>Peter Donnelly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83536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18394</TotalTime>
  <Words>2824</Words>
  <Application>Microsoft Office PowerPoint</Application>
  <PresentationFormat>On-screen Show (16:9)</PresentationFormat>
  <Paragraphs>401</Paragraphs>
  <Slides>66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Calibri</vt:lpstr>
      <vt:lpstr>Sarabun</vt:lpstr>
      <vt:lpstr>Arial</vt:lpstr>
      <vt:lpstr>Wingdings 2</vt:lpstr>
      <vt:lpstr>Wingdings</vt:lpstr>
      <vt:lpstr>APL385 Unicode</vt:lpstr>
      <vt:lpstr>Times New Roman</vt:lpstr>
      <vt:lpstr>Courier New</vt:lpstr>
      <vt:lpstr>Office Theme</vt:lpstr>
      <vt:lpstr>News From Dyalog</vt:lpstr>
      <vt:lpstr>I love Finnish Humour!</vt:lpstr>
      <vt:lpstr>Changing of The Guard</vt:lpstr>
      <vt:lpstr>And of course…</vt:lpstr>
      <vt:lpstr>Under Gitte's Reign …</vt:lpstr>
      <vt:lpstr>Under Gitte's Reign …</vt:lpstr>
      <vt:lpstr>Financial Status</vt:lpstr>
      <vt:lpstr>Our 2nd Employee to Retire…</vt:lpstr>
      <vt:lpstr>What about Morten?</vt:lpstr>
      <vt:lpstr>Dyalog – The Next Generation</vt:lpstr>
      <vt:lpstr>Planned Hires in 2024</vt:lpstr>
      <vt:lpstr>Finding The Next Generation of Users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Non-Commercial Downloads  (snapshot September 18th, 2023)</vt:lpstr>
      <vt:lpstr>PowerPoint Presentation</vt:lpstr>
      <vt:lpstr>Features of Version 19.0      (March 24)</vt:lpstr>
      <vt:lpstr>Service Orientation</vt:lpstr>
      <vt:lpstr>Source Code Management</vt:lpstr>
      <vt:lpstr>PowerPoint Presentation</vt:lpstr>
      <vt:lpstr>The NuGet Package…</vt:lpstr>
      <vt:lpstr>PowerPoint Presentation</vt:lpstr>
      <vt:lpstr>PowerPoint Presentation</vt:lpstr>
      <vt:lpstr>PowerPoint Presentation</vt:lpstr>
      <vt:lpstr>The NuGet Tool…</vt:lpstr>
      <vt:lpstr>Multi-line Input</vt:lpstr>
      <vt:lpstr>Multi-line Input</vt:lpstr>
      <vt:lpstr>[Microsoft].NET History</vt:lpstr>
      <vt:lpstr>v19.0 .NET Bridge</vt:lpstr>
      <vt:lpstr>Arm64</vt:lpstr>
      <vt:lpstr>Health Monitor</vt:lpstr>
      <vt:lpstr>PowerPoint Presentation</vt:lpstr>
      <vt:lpstr>Token Allocation</vt:lpstr>
      <vt:lpstr>HTMLRenderer updates</vt:lpstr>
      <vt:lpstr>HTMLRenderer – what's that?</vt:lpstr>
      <vt:lpstr>HTMLRenderer updates</vt:lpstr>
      <vt:lpstr>Version 19.0          (March 2024)</vt:lpstr>
      <vt:lpstr>Sketch of Version 20.0 (Q2/2025)</vt:lpstr>
      <vt:lpstr>Relax Interpreter Limits</vt:lpstr>
      <vt:lpstr>Relax Interpreter Limits – Why Now?</vt:lpstr>
      <vt:lpstr>An Open [Source] Plugin Architecture</vt:lpstr>
      <vt:lpstr>Plugin Architecture Benefits</vt:lpstr>
      <vt:lpstr>Health Monitor</vt:lpstr>
      <vt:lpstr>Token-by-token Debugging</vt:lpstr>
      <vt:lpstr>Script-Engine Support</vt:lpstr>
      <vt:lpstr>⎕SHELL to replace complement ⎕SH</vt:lpstr>
      <vt:lpstr>HTMLRenderer Enhancements</vt:lpstr>
      <vt:lpstr>Potential v20.0 Projects</vt:lpstr>
      <vt:lpstr>Easy Web Creator - EWC</vt:lpstr>
      <vt:lpstr>PowerPoint Presentation</vt:lpstr>
      <vt:lpstr>.NET Bridge Enhancements</vt:lpstr>
      <vt:lpstr>Static Analysis of APL Code</vt:lpstr>
      <vt:lpstr>Sketch of Version 20.0 (Q2/2025)</vt:lpstr>
      <vt:lpstr>Migrants</vt:lpstr>
      <vt:lpstr>Recent / Active APL2 Migrations</vt:lpstr>
      <vt:lpstr>Recent / Active APL+Win Migrations</vt:lpstr>
      <vt:lpstr>PowerPoint Presentation</vt:lpstr>
      <vt:lpstr>PowerPoint Presentation</vt:lpstr>
      <vt:lpstr>Status</vt:lpstr>
      <vt:lpstr>APL+Win "DEMODRAW"</vt:lpstr>
      <vt:lpstr>Demos?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Morten Kromberg</cp:lastModifiedBy>
  <cp:revision>297</cp:revision>
  <dcterms:created xsi:type="dcterms:W3CDTF">2019-07-25T11:46:05Z</dcterms:created>
  <dcterms:modified xsi:type="dcterms:W3CDTF">2024-05-14T12:05:47Z</dcterms:modified>
</cp:coreProperties>
</file>