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264" r:id="rId2"/>
    <p:sldId id="327" r:id="rId3"/>
    <p:sldId id="317" r:id="rId4"/>
    <p:sldId id="329" r:id="rId5"/>
    <p:sldId id="358" r:id="rId6"/>
    <p:sldId id="359" r:id="rId7"/>
    <p:sldId id="360" r:id="rId8"/>
    <p:sldId id="361" r:id="rId9"/>
    <p:sldId id="362" r:id="rId10"/>
    <p:sldId id="363" r:id="rId11"/>
    <p:sldId id="328" r:id="rId12"/>
    <p:sldId id="331" r:id="rId13"/>
    <p:sldId id="330" r:id="rId14"/>
    <p:sldId id="364" r:id="rId15"/>
    <p:sldId id="333" r:id="rId16"/>
    <p:sldId id="334" r:id="rId17"/>
    <p:sldId id="335" r:id="rId18"/>
    <p:sldId id="356" r:id="rId19"/>
    <p:sldId id="357" r:id="rId20"/>
    <p:sldId id="337" r:id="rId21"/>
    <p:sldId id="346" r:id="rId22"/>
    <p:sldId id="345" r:id="rId23"/>
    <p:sldId id="347" r:id="rId24"/>
    <p:sldId id="339" r:id="rId25"/>
    <p:sldId id="322" r:id="rId26"/>
    <p:sldId id="370" r:id="rId27"/>
    <p:sldId id="365" r:id="rId28"/>
    <p:sldId id="366" r:id="rId29"/>
    <p:sldId id="367" r:id="rId30"/>
    <p:sldId id="368" r:id="rId31"/>
    <p:sldId id="369" r:id="rId32"/>
    <p:sldId id="371" r:id="rId33"/>
    <p:sldId id="348" r:id="rId34"/>
    <p:sldId id="304" r:id="rId35"/>
    <p:sldId id="305" r:id="rId36"/>
    <p:sldId id="306" r:id="rId37"/>
    <p:sldId id="307" r:id="rId38"/>
    <p:sldId id="308" r:id="rId39"/>
    <p:sldId id="310" r:id="rId40"/>
    <p:sldId id="313" r:id="rId41"/>
    <p:sldId id="350" r:id="rId42"/>
    <p:sldId id="309" r:id="rId43"/>
    <p:sldId id="354" r:id="rId44"/>
    <p:sldId id="311" r:id="rId45"/>
    <p:sldId id="349" r:id="rId46"/>
    <p:sldId id="312" r:id="rId47"/>
    <p:sldId id="372" r:id="rId48"/>
    <p:sldId id="353" r:id="rId49"/>
    <p:sldId id="355" r:id="rId50"/>
    <p:sldId id="325" r:id="rId51"/>
    <p:sldId id="298" r:id="rId52"/>
    <p:sldId id="272"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ten Kromberg" initials="MK" lastIdx="0" clrIdx="0">
    <p:extLst>
      <p:ext uri="{19B8F6BF-5375-455C-9EA6-DF929625EA0E}">
        <p15:presenceInfo xmlns:p15="http://schemas.microsoft.com/office/powerpoint/2012/main" userId="Morten Krom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421"/>
    <a:srgbClr val="7C7DCF"/>
    <a:srgbClr val="EFEFBE"/>
    <a:srgbClr val="F6F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2" autoAdjust="0"/>
  </p:normalViewPr>
  <p:slideViewPr>
    <p:cSldViewPr>
      <p:cViewPr varScale="1">
        <p:scale>
          <a:sx n="123" d="100"/>
          <a:sy n="123" d="100"/>
        </p:scale>
        <p:origin x="60" y="2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30" y="-8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A6A3BD-28BD-4949-B52F-24E999822598}" type="datetimeFigureOut">
              <a:rPr lang="en-GB" smtClean="0"/>
              <a:t>12/01/2018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370AB-76A5-41F1-9753-9FE7E667F0C0}" type="slidenum">
              <a:rPr lang="en-GB" smtClean="0"/>
              <a:t>‹#›</a:t>
            </a:fld>
            <a:endParaRPr lang="en-GB"/>
          </a:p>
        </p:txBody>
      </p:sp>
    </p:spTree>
    <p:extLst>
      <p:ext uri="{BB962C8B-B14F-4D97-AF65-F5344CB8AC3E}">
        <p14:creationId xmlns:p14="http://schemas.microsoft.com/office/powerpoint/2010/main" val="3564718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AEF8A-5BB8-41C8-B8C2-160617C17EF4}" type="datetimeFigureOut">
              <a:rPr lang="en-GB" smtClean="0"/>
              <a:t>11/01/2018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0660A-27FD-4528-AE7F-EC6080404EEB}" type="slidenum">
              <a:rPr lang="en-GB" smtClean="0"/>
              <a:t>‹#›</a:t>
            </a:fld>
            <a:endParaRPr lang="en-GB"/>
          </a:p>
        </p:txBody>
      </p:sp>
    </p:spTree>
    <p:extLst>
      <p:ext uri="{BB962C8B-B14F-4D97-AF65-F5344CB8AC3E}">
        <p14:creationId xmlns:p14="http://schemas.microsoft.com/office/powerpoint/2010/main" val="201213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28" y="483518"/>
            <a:ext cx="8363272" cy="504056"/>
          </a:xfrm>
        </p:spPr>
        <p:txBody>
          <a:bodyPr>
            <a:noAutofit/>
          </a:bodyPr>
          <a:lstStyle>
            <a:lvl1pPr algn="ctr">
              <a:defRPr sz="3600">
                <a:solidFill>
                  <a:srgbClr val="FF9421"/>
                </a:solidFill>
                <a:latin typeface="Klavika Bold" panose="02000803000000000000" pitchFamily="2" charset="0"/>
              </a:defRPr>
            </a:lvl1pPr>
          </a:lstStyle>
          <a:p>
            <a:r>
              <a:rPr lang="en-US" dirty="0"/>
              <a:t>Title</a:t>
            </a:r>
            <a:endParaRPr lang="en-GB" dirty="0"/>
          </a:p>
        </p:txBody>
      </p:sp>
      <p:pic>
        <p:nvPicPr>
          <p:cNvPr id="1026" name="Picture 2" descr="C:\Users\fiona\Desktop\Comput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6814" y="1707654"/>
            <a:ext cx="3450372" cy="2929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395288" y="1059583"/>
            <a:ext cx="8280400" cy="432047"/>
          </a:xfrm>
        </p:spPr>
        <p:txBody>
          <a:bodyPr>
            <a:noAutofit/>
          </a:bodyPr>
          <a:lstStyle>
            <a:lvl1pPr marL="0" indent="0" algn="ctr">
              <a:buNone/>
              <a:defRPr sz="2800" baseline="0">
                <a:solidFill>
                  <a:srgbClr val="FF9421"/>
                </a:solidFill>
                <a:latin typeface="Klavika Medium" panose="02000603000000000000" pitchFamily="2" charset="0"/>
              </a:defRPr>
            </a:lvl1pPr>
          </a:lstStyle>
          <a:p>
            <a:pPr lvl="0"/>
            <a:r>
              <a:rPr lang="en-US" dirty="0"/>
              <a:t>Presenter (</a:t>
            </a:r>
            <a:r>
              <a:rPr lang="en-US" dirty="0" err="1"/>
              <a:t>dd</a:t>
            </a:r>
            <a:r>
              <a:rPr lang="en-US" dirty="0"/>
              <a:t>-mm-</a:t>
            </a:r>
            <a:r>
              <a:rPr lang="en-US" dirty="0" err="1"/>
              <a:t>yyyy</a:t>
            </a:r>
            <a:r>
              <a:rPr lang="en-US" dirty="0"/>
              <a:t>)</a:t>
            </a:r>
            <a:endParaRPr lang="en-GB" dirty="0"/>
          </a:p>
        </p:txBody>
      </p:sp>
      <p:sp>
        <p:nvSpPr>
          <p:cNvPr id="10" name="Rectangle 9"/>
          <p:cNvSpPr/>
          <p:nvPr userDrawn="1"/>
        </p:nvSpPr>
        <p:spPr>
          <a:xfrm>
            <a:off x="8676456" y="51470"/>
            <a:ext cx="360040" cy="288032"/>
          </a:xfrm>
          <a:prstGeom prst="rect">
            <a:avLst/>
          </a:prstGeom>
          <a:solidFill>
            <a:srgbClr val="FF9421"/>
          </a:solidFill>
          <a:ln>
            <a:solidFill>
              <a:srgbClr val="FF9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94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6"/>
          <p:cNvSpPr>
            <a:spLocks noGrp="1" noChangeAspect="1"/>
          </p:cNvSpPr>
          <p:nvPr>
            <p:ph sz="quarter" idx="12" hasCustomPrompt="1"/>
          </p:nvPr>
        </p:nvSpPr>
        <p:spPr>
          <a:xfrm>
            <a:off x="5929200" y="2917869"/>
            <a:ext cx="3214800" cy="2225631"/>
          </a:xfrm>
          <a:noFill/>
        </p:spPr>
        <p:txBody>
          <a:bodyPr anchor="ctr"/>
          <a:lstStyle>
            <a:lvl1pPr marL="0" indent="0" algn="ctr">
              <a:buNone/>
              <a:defRPr sz="1200" baseline="0"/>
            </a:lvl1pPr>
          </a:lstStyle>
          <a:p>
            <a:pPr lvl="0"/>
            <a:r>
              <a:rPr lang="en-GB" dirty="0" err="1"/>
              <a:t>PICinPIC</a:t>
            </a:r>
            <a:r>
              <a:rPr lang="en-GB" dirty="0"/>
              <a:t> WILL SHOW HERE, SO ANY CONTENT THAT OVERLAPS THIS BOX COULD BE OBSCURED.</a:t>
            </a:r>
            <a:br>
              <a:rPr lang="en-GB" dirty="0"/>
            </a:br>
            <a:br>
              <a:rPr lang="en-GB" dirty="0"/>
            </a:br>
            <a:r>
              <a:rPr lang="en-GB" dirty="0"/>
              <a:t>THIS BOX WILL NOT BE VISIBLE DURING YOUR PRESENTATION</a:t>
            </a:r>
          </a:p>
        </p:txBody>
      </p:sp>
    </p:spTree>
    <p:extLst>
      <p:ext uri="{BB962C8B-B14F-4D97-AF65-F5344CB8AC3E}">
        <p14:creationId xmlns:p14="http://schemas.microsoft.com/office/powerpoint/2010/main" val="23183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6"/>
          <p:cNvSpPr>
            <a:spLocks noGrp="1" noChangeAspect="1"/>
          </p:cNvSpPr>
          <p:nvPr>
            <p:ph sz="quarter" idx="12" hasCustomPrompt="1"/>
          </p:nvPr>
        </p:nvSpPr>
        <p:spPr>
          <a:xfrm>
            <a:off x="5929200" y="2917869"/>
            <a:ext cx="3214800" cy="2225631"/>
          </a:xfrm>
          <a:pattFill prst="wdDnDiag">
            <a:fgClr>
              <a:schemeClr val="accent6">
                <a:lumMod val="40000"/>
                <a:lumOff val="60000"/>
              </a:schemeClr>
            </a:fgClr>
            <a:bgClr>
              <a:schemeClr val="bg1"/>
            </a:bgClr>
          </a:pattFill>
        </p:spPr>
        <p:txBody>
          <a:bodyPr anchor="ctr"/>
          <a:lstStyle>
            <a:lvl1pPr marL="0" indent="0" algn="ctr">
              <a:buNone/>
              <a:defRPr sz="1200" baseline="0"/>
            </a:lvl1pPr>
          </a:lstStyle>
          <a:p>
            <a:pPr lvl="0"/>
            <a:r>
              <a:rPr lang="en-GB" dirty="0" err="1"/>
              <a:t>PICinPIC</a:t>
            </a:r>
            <a:r>
              <a:rPr lang="en-GB" dirty="0"/>
              <a:t> WILL SHOW HERE, SO ANY CONTENT THAT OVERLAPS THIS BOX COULD BE OBSCURED.</a:t>
            </a:r>
            <a:br>
              <a:rPr lang="en-GB" dirty="0"/>
            </a:br>
            <a:br>
              <a:rPr lang="en-GB" dirty="0"/>
            </a:br>
            <a:r>
              <a:rPr lang="en-GB" dirty="0"/>
              <a:t>THIS BOX WILL NOT BE VISIBLE DURING YOUR PRESENTATION</a:t>
            </a:r>
          </a:p>
        </p:txBody>
      </p:sp>
    </p:spTree>
    <p:extLst>
      <p:ext uri="{BB962C8B-B14F-4D97-AF65-F5344CB8AC3E}">
        <p14:creationId xmlns:p14="http://schemas.microsoft.com/office/powerpoint/2010/main" val="141432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6"/>
          <p:cNvSpPr>
            <a:spLocks noGrp="1" noChangeAspect="1"/>
          </p:cNvSpPr>
          <p:nvPr>
            <p:ph sz="quarter" idx="12" hasCustomPrompt="1"/>
          </p:nvPr>
        </p:nvSpPr>
        <p:spPr>
          <a:xfrm>
            <a:off x="5929200" y="2917869"/>
            <a:ext cx="3214800" cy="2225631"/>
          </a:xfrm>
          <a:pattFill prst="wdDnDiag">
            <a:fgClr>
              <a:schemeClr val="accent6">
                <a:lumMod val="40000"/>
                <a:lumOff val="60000"/>
              </a:schemeClr>
            </a:fgClr>
            <a:bgClr>
              <a:schemeClr val="bg1"/>
            </a:bgClr>
          </a:pattFill>
        </p:spPr>
        <p:txBody>
          <a:bodyPr anchor="ctr"/>
          <a:lstStyle>
            <a:lvl1pPr marL="0" indent="0" algn="ctr">
              <a:buNone/>
              <a:defRPr sz="1200" baseline="0"/>
            </a:lvl1pPr>
          </a:lstStyle>
          <a:p>
            <a:pPr lvl="0"/>
            <a:r>
              <a:rPr lang="en-GB" dirty="0" err="1"/>
              <a:t>PICinPIC</a:t>
            </a:r>
            <a:r>
              <a:rPr lang="en-GB" dirty="0"/>
              <a:t> WILL SHOW HERE, SO ANY CONTENT THAT OVERLAPS THIS BOX COULD BE OBSCURED.</a:t>
            </a:r>
            <a:br>
              <a:rPr lang="en-GB" dirty="0"/>
            </a:br>
            <a:br>
              <a:rPr lang="en-GB" dirty="0"/>
            </a:br>
            <a:r>
              <a:rPr lang="en-GB" dirty="0"/>
              <a:t>THIS BOX WILL NOT BE VISIBLE DURING YOUR PRESENTATION</a:t>
            </a:r>
          </a:p>
        </p:txBody>
      </p:sp>
    </p:spTree>
    <p:extLst>
      <p:ext uri="{BB962C8B-B14F-4D97-AF65-F5344CB8AC3E}">
        <p14:creationId xmlns:p14="http://schemas.microsoft.com/office/powerpoint/2010/main" val="42264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6"/>
          <p:cNvSpPr>
            <a:spLocks noGrp="1" noChangeAspect="1"/>
          </p:cNvSpPr>
          <p:nvPr>
            <p:ph sz="quarter" idx="12" hasCustomPrompt="1"/>
          </p:nvPr>
        </p:nvSpPr>
        <p:spPr>
          <a:xfrm>
            <a:off x="5929200" y="2917869"/>
            <a:ext cx="3214800" cy="2225631"/>
          </a:xfrm>
          <a:pattFill prst="wdDnDiag">
            <a:fgClr>
              <a:schemeClr val="accent6">
                <a:lumMod val="40000"/>
                <a:lumOff val="60000"/>
              </a:schemeClr>
            </a:fgClr>
            <a:bgClr>
              <a:schemeClr val="bg1"/>
            </a:bgClr>
          </a:pattFill>
        </p:spPr>
        <p:txBody>
          <a:bodyPr anchor="ctr"/>
          <a:lstStyle>
            <a:lvl1pPr marL="0" indent="0" algn="ctr">
              <a:buNone/>
              <a:defRPr sz="1200" baseline="0"/>
            </a:lvl1pPr>
          </a:lstStyle>
          <a:p>
            <a:pPr lvl="0"/>
            <a:r>
              <a:rPr lang="en-GB" dirty="0" err="1"/>
              <a:t>PICinPIC</a:t>
            </a:r>
            <a:r>
              <a:rPr lang="en-GB" dirty="0"/>
              <a:t> WILL SHOW HERE, SO ANY CONTENT THAT OVERLAPS THIS BOX COULD BE OBSCURED.</a:t>
            </a:r>
            <a:br>
              <a:rPr lang="en-GB" dirty="0"/>
            </a:br>
            <a:br>
              <a:rPr lang="en-GB" dirty="0"/>
            </a:br>
            <a:r>
              <a:rPr lang="en-GB" dirty="0"/>
              <a:t>THIS BOX WILL NOT BE VISIBLE DURING YOUR PRESENTATION</a:t>
            </a:r>
          </a:p>
        </p:txBody>
      </p:sp>
    </p:spTree>
    <p:extLst>
      <p:ext uri="{BB962C8B-B14F-4D97-AF65-F5344CB8AC3E}">
        <p14:creationId xmlns:p14="http://schemas.microsoft.com/office/powerpoint/2010/main" val="144769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573528"/>
            <a:ext cx="8363272" cy="5940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23528" y="1200151"/>
            <a:ext cx="8363272"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Date Placeholder 3"/>
          <p:cNvSpPr txBox="1">
            <a:spLocks/>
          </p:cNvSpPr>
          <p:nvPr userDrawn="1"/>
        </p:nvSpPr>
        <p:spPr>
          <a:xfrm>
            <a:off x="8388424" y="0"/>
            <a:ext cx="720080" cy="357504"/>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2EDF88B-1B61-4481-9BD6-D2E23BF0DCD8}" type="slidenum">
              <a:rPr lang="en-GB" sz="1600" smtClean="0"/>
              <a:t>‹#›</a:t>
            </a:fld>
            <a:endParaRPr lang="en-GB" sz="1600" dirty="0"/>
          </a:p>
        </p:txBody>
      </p:sp>
      <p:pic>
        <p:nvPicPr>
          <p:cNvPr id="5" name="Picture 2" descr="C:\Users\fiona\Desktop\whiteDyalogLogo-darkshadow.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9513" y="96475"/>
            <a:ext cx="1080120" cy="19896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admin\Dyalog Logos Stationery\Webinar\PPT images\footer_text.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9513" y="4867005"/>
            <a:ext cx="2421106" cy="16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4000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2" r:id="rId3"/>
    <p:sldLayoutId id="2147483654" r:id="rId4"/>
    <p:sldLayoutId id="2147483655" r:id="rId5"/>
  </p:sldLayoutIdLst>
  <p:hf sldNum="0"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Dyalog/JSONServ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zdnet.com/article/what-is-docker-and-why-is-it-so-darn-popula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c:\devt\JSONServer\Docker" TargetMode="External"/><Relationship Id="rId2" Type="http://schemas.openxmlformats.org/officeDocument/2006/relationships/hyperlink" Target="https://github.com/Dyalog/JSONServer/tree/master/Dock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oupling_(computer_programming)"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aplcloud.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localhost:8888/tre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22" y="771550"/>
            <a:ext cx="8363272" cy="504056"/>
          </a:xfrm>
        </p:spPr>
        <p:txBody>
          <a:bodyPr/>
          <a:lstStyle/>
          <a:p>
            <a:r>
              <a:rPr lang="da-DK"/>
              <a:t>Microservices </a:t>
            </a:r>
            <a:r>
              <a:rPr lang="da-DK" dirty="0"/>
              <a:t>in Dyalog APL</a:t>
            </a:r>
            <a:br>
              <a:rPr lang="da-DK" dirty="0"/>
            </a:br>
            <a:r>
              <a:rPr lang="da-DK" sz="2800" dirty="0"/>
              <a:t>Morten Kromberg – 11th January 2018</a:t>
            </a:r>
            <a:endParaRPr lang="en-GB" dirty="0"/>
          </a:p>
        </p:txBody>
      </p:sp>
      <p:sp>
        <p:nvSpPr>
          <p:cNvPr id="3" name="TextBox 2">
            <a:extLst>
              <a:ext uri="{FF2B5EF4-FFF2-40B4-BE49-F238E27FC236}">
                <a16:creationId xmlns:a16="http://schemas.microsoft.com/office/drawing/2014/main" id="{AA2B52A5-3ADB-42CF-B7B8-75D2EEA94106}"/>
              </a:ext>
            </a:extLst>
          </p:cNvPr>
          <p:cNvSpPr txBox="1"/>
          <p:nvPr/>
        </p:nvSpPr>
        <p:spPr>
          <a:xfrm>
            <a:off x="5337085" y="3021800"/>
            <a:ext cx="765085" cy="523220"/>
          </a:xfrm>
          <a:prstGeom prst="rect">
            <a:avLst/>
          </a:prstGeom>
          <a:noFill/>
        </p:spPr>
        <p:txBody>
          <a:bodyPr wrap="square" rtlCol="0">
            <a:spAutoFit/>
          </a:bodyPr>
          <a:lstStyle/>
          <a:p>
            <a:r>
              <a:rPr lang="da-DK" sz="2800" b="1" dirty="0">
                <a:solidFill>
                  <a:srgbClr val="FF9421"/>
                </a:solidFill>
              </a:rPr>
              <a:t>#7</a:t>
            </a:r>
          </a:p>
        </p:txBody>
      </p:sp>
    </p:spTree>
    <p:extLst>
      <p:ext uri="{BB962C8B-B14F-4D97-AF65-F5344CB8AC3E}">
        <p14:creationId xmlns:p14="http://schemas.microsoft.com/office/powerpoint/2010/main" val="202504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Step 1</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lnSpcReduction="10000"/>
          </a:bodyPr>
          <a:lstStyle/>
          <a:p>
            <a:r>
              <a:rPr lang="da-DK" sz="2400" dirty="0"/>
              <a:t>Inspect the Application</a:t>
            </a:r>
          </a:p>
          <a:p>
            <a:r>
              <a:rPr lang="da-DK" sz="2400" dirty="0"/>
              <a:t>Serve it via JSONServer under Microsoft Windows</a:t>
            </a:r>
          </a:p>
          <a:p>
            <a:pPr lvl="1"/>
            <a:r>
              <a:rPr lang="da-DK" sz="2000" dirty="0"/>
              <a:t>JSONServer is a CONGA-based server that makes it easy to call APL functions, passing data as JSON</a:t>
            </a:r>
          </a:p>
          <a:p>
            <a:r>
              <a:rPr lang="da-DK" sz="2400" dirty="0"/>
              <a:t>Call it from APL and curl</a:t>
            </a:r>
          </a:p>
          <a:p>
            <a:pPr lvl="1"/>
            <a:r>
              <a:rPr lang="da-DK" sz="2000" dirty="0"/>
              <a:t>curl is a command line tool for transferring data using various protocols, including HTTP+JSON</a:t>
            </a:r>
          </a:p>
          <a:p>
            <a:endParaRPr lang="da-DK" sz="2400" dirty="0"/>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6004405" y="883708"/>
            <a:ext cx="2845638" cy="99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32820" y="1259128"/>
            <a:ext cx="82538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90370"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Tree>
    <p:extLst>
      <p:ext uri="{BB962C8B-B14F-4D97-AF65-F5344CB8AC3E}">
        <p14:creationId xmlns:p14="http://schemas.microsoft.com/office/powerpoint/2010/main" val="231216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18-2A97-4A9A-B485-496278E60E9A}"/>
              </a:ext>
            </a:extLst>
          </p:cNvPr>
          <p:cNvSpPr>
            <a:spLocks noGrp="1"/>
          </p:cNvSpPr>
          <p:nvPr>
            <p:ph type="title"/>
          </p:nvPr>
        </p:nvSpPr>
        <p:spPr/>
        <p:txBody>
          <a:bodyPr>
            <a:normAutofit fontScale="90000"/>
          </a:bodyPr>
          <a:lstStyle/>
          <a:p>
            <a:r>
              <a:rPr lang="da-DK" dirty="0"/>
              <a:t>JSONServer</a:t>
            </a:r>
          </a:p>
        </p:txBody>
      </p:sp>
      <p:sp>
        <p:nvSpPr>
          <p:cNvPr id="4" name="Content Placeholder 3">
            <a:extLst>
              <a:ext uri="{FF2B5EF4-FFF2-40B4-BE49-F238E27FC236}">
                <a16:creationId xmlns:a16="http://schemas.microsoft.com/office/drawing/2014/main" id="{AA776F2E-2F36-46B0-B88E-A7460A040448}"/>
              </a:ext>
            </a:extLst>
          </p:cNvPr>
          <p:cNvSpPr>
            <a:spLocks noGrp="1"/>
          </p:cNvSpPr>
          <p:nvPr>
            <p:ph sz="quarter" idx="12"/>
          </p:nvPr>
        </p:nvSpPr>
        <p:spPr/>
        <p:txBody>
          <a:bodyPr/>
          <a:lstStyle/>
          <a:p>
            <a:endParaRPr lang="da-DK"/>
          </a:p>
        </p:txBody>
      </p:sp>
      <p:sp>
        <p:nvSpPr>
          <p:cNvPr id="5" name="Content Placeholder 4">
            <a:extLst>
              <a:ext uri="{FF2B5EF4-FFF2-40B4-BE49-F238E27FC236}">
                <a16:creationId xmlns:a16="http://schemas.microsoft.com/office/drawing/2014/main" id="{F5FB644C-ADEF-4DF7-99BA-883D89DB5D02}"/>
              </a:ext>
            </a:extLst>
          </p:cNvPr>
          <p:cNvSpPr>
            <a:spLocks noGrp="1"/>
          </p:cNvSpPr>
          <p:nvPr>
            <p:ph idx="1"/>
          </p:nvPr>
        </p:nvSpPr>
        <p:spPr>
          <a:xfrm>
            <a:off x="323528" y="1266605"/>
            <a:ext cx="4518502" cy="3328018"/>
          </a:xfrm>
        </p:spPr>
        <p:txBody>
          <a:bodyPr>
            <a:normAutofit fontScale="92500"/>
          </a:bodyPr>
          <a:lstStyle/>
          <a:p>
            <a:r>
              <a:rPr lang="da-DK" sz="2800" dirty="0"/>
              <a:t>A TCP Server based on Conga </a:t>
            </a:r>
          </a:p>
          <a:p>
            <a:r>
              <a:rPr lang="da-DK" sz="2800" dirty="0"/>
              <a:t>Uses </a:t>
            </a:r>
            <a:r>
              <a:rPr lang="da-DK" sz="2800" dirty="0">
                <a:latin typeface="APL385 Unicode" panose="020B0709000202000203" pitchFamily="49" charset="0"/>
              </a:rPr>
              <a:t>⎕JSON </a:t>
            </a:r>
            <a:r>
              <a:rPr lang="da-DK" sz="2800" dirty="0"/>
              <a:t>to convert incoming data to APL arrays</a:t>
            </a:r>
          </a:p>
          <a:p>
            <a:r>
              <a:rPr lang="da-DK" sz="2800" dirty="0"/>
              <a:t>Calls Function</a:t>
            </a:r>
          </a:p>
          <a:p>
            <a:r>
              <a:rPr lang="da-DK" sz="2800" dirty="0"/>
              <a:t>Converts results back to JSON and returns HTTP</a:t>
            </a:r>
          </a:p>
        </p:txBody>
      </p:sp>
      <p:sp>
        <p:nvSpPr>
          <p:cNvPr id="6" name="TextBox 5">
            <a:extLst>
              <a:ext uri="{FF2B5EF4-FFF2-40B4-BE49-F238E27FC236}">
                <a16:creationId xmlns:a16="http://schemas.microsoft.com/office/drawing/2014/main" id="{A6D67301-BFFB-495C-BCD8-7919BA76CC03}"/>
              </a:ext>
            </a:extLst>
          </p:cNvPr>
          <p:cNvSpPr txBox="1"/>
          <p:nvPr/>
        </p:nvSpPr>
        <p:spPr>
          <a:xfrm>
            <a:off x="5994687" y="803924"/>
            <a:ext cx="2429191" cy="646331"/>
          </a:xfrm>
          <a:prstGeom prst="rect">
            <a:avLst/>
          </a:prstGeom>
          <a:solidFill>
            <a:srgbClr val="92D050"/>
          </a:solidFill>
          <a:ln>
            <a:solidFill>
              <a:schemeClr val="tx1"/>
            </a:solidFill>
          </a:ln>
        </p:spPr>
        <p:txBody>
          <a:bodyPr wrap="none" rtlCol="0">
            <a:spAutoFit/>
          </a:bodyPr>
          <a:lstStyle/>
          <a:p>
            <a:r>
              <a:rPr lang="da-DK" dirty="0"/>
              <a:t>POST /GetSign HTTP 1.1</a:t>
            </a:r>
            <a:br>
              <a:rPr lang="da-DK" dirty="0"/>
            </a:br>
            <a:r>
              <a:rPr lang="da-DK" dirty="0"/>
              <a:t>[10,31]</a:t>
            </a:r>
          </a:p>
        </p:txBody>
      </p:sp>
      <p:sp>
        <p:nvSpPr>
          <p:cNvPr id="7" name="Content Placeholder 2">
            <a:extLst>
              <a:ext uri="{FF2B5EF4-FFF2-40B4-BE49-F238E27FC236}">
                <a16:creationId xmlns:a16="http://schemas.microsoft.com/office/drawing/2014/main" id="{AFB9BB4E-8E4E-4539-9BA0-56E275FD6F6C}"/>
              </a:ext>
            </a:extLst>
          </p:cNvPr>
          <p:cNvSpPr txBox="1">
            <a:spLocks/>
          </p:cNvSpPr>
          <p:nvPr/>
        </p:nvSpPr>
        <p:spPr>
          <a:xfrm>
            <a:off x="6357733" y="1595765"/>
            <a:ext cx="2357733" cy="388429"/>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latin typeface="APL385 Unicode" panose="020B0709000202000203" pitchFamily="49" charset="0"/>
              </a:rPr>
              <a:t>r←GetSign 10 31</a:t>
            </a:r>
            <a:br>
              <a:rPr lang="da-DK" sz="1800" dirty="0">
                <a:latin typeface="APL385 Unicode" panose="020B0709000202000203" pitchFamily="49" charset="0"/>
              </a:rPr>
            </a:br>
            <a:br>
              <a:rPr lang="da-DK" sz="1800" dirty="0">
                <a:latin typeface="APL385 Unicode" panose="020B0709000202000203" pitchFamily="49" charset="0"/>
              </a:rPr>
            </a:br>
            <a:endParaRPr lang="da-DK" sz="1800" dirty="0">
              <a:latin typeface="APL385 Unicode" panose="020B0709000202000203" pitchFamily="49" charset="0"/>
            </a:endParaRPr>
          </a:p>
        </p:txBody>
      </p:sp>
      <p:sp>
        <p:nvSpPr>
          <p:cNvPr id="9" name="TextBox 8">
            <a:extLst>
              <a:ext uri="{FF2B5EF4-FFF2-40B4-BE49-F238E27FC236}">
                <a16:creationId xmlns:a16="http://schemas.microsoft.com/office/drawing/2014/main" id="{528D278E-9706-4633-A1D2-FE6408B2D922}"/>
              </a:ext>
            </a:extLst>
          </p:cNvPr>
          <p:cNvSpPr txBox="1"/>
          <p:nvPr/>
        </p:nvSpPr>
        <p:spPr>
          <a:xfrm>
            <a:off x="5994687" y="2121675"/>
            <a:ext cx="1789144" cy="646331"/>
          </a:xfrm>
          <a:prstGeom prst="rect">
            <a:avLst/>
          </a:prstGeom>
          <a:solidFill>
            <a:srgbClr val="92D050"/>
          </a:solidFill>
          <a:ln>
            <a:solidFill>
              <a:schemeClr val="tx1"/>
            </a:solidFill>
          </a:ln>
        </p:spPr>
        <p:txBody>
          <a:bodyPr wrap="none" rtlCol="0">
            <a:spAutoFit/>
          </a:bodyPr>
          <a:lstStyle/>
          <a:p>
            <a:r>
              <a:rPr lang="da-DK" dirty="0"/>
              <a:t>HTTP/1.1 200 OK</a:t>
            </a:r>
            <a:br>
              <a:rPr lang="da-DK" dirty="0"/>
            </a:br>
            <a:r>
              <a:rPr lang="da-DK" dirty="0"/>
              <a:t>"Scorpio"</a:t>
            </a:r>
          </a:p>
        </p:txBody>
      </p:sp>
    </p:spTree>
    <p:extLst>
      <p:ext uri="{BB962C8B-B14F-4D97-AF65-F5344CB8AC3E}">
        <p14:creationId xmlns:p14="http://schemas.microsoft.com/office/powerpoint/2010/main" val="23359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9447-845D-4913-A277-A0FE23FD0EB4}"/>
              </a:ext>
            </a:extLst>
          </p:cNvPr>
          <p:cNvSpPr>
            <a:spLocks noGrp="1"/>
          </p:cNvSpPr>
          <p:nvPr>
            <p:ph type="title"/>
          </p:nvPr>
        </p:nvSpPr>
        <p:spPr/>
        <p:txBody>
          <a:bodyPr>
            <a:normAutofit fontScale="90000"/>
          </a:bodyPr>
          <a:lstStyle/>
          <a:p>
            <a:r>
              <a:rPr lang="da-DK" dirty="0"/>
              <a:t>JSONServer Demo</a:t>
            </a:r>
          </a:p>
        </p:txBody>
      </p:sp>
      <p:sp>
        <p:nvSpPr>
          <p:cNvPr id="3" name="Content Placeholder 2">
            <a:extLst>
              <a:ext uri="{FF2B5EF4-FFF2-40B4-BE49-F238E27FC236}">
                <a16:creationId xmlns:a16="http://schemas.microsoft.com/office/drawing/2014/main" id="{3DE30725-B828-45E6-895B-CDD55E991CFE}"/>
              </a:ext>
            </a:extLst>
          </p:cNvPr>
          <p:cNvSpPr>
            <a:spLocks noGrp="1"/>
          </p:cNvSpPr>
          <p:nvPr>
            <p:ph idx="1"/>
          </p:nvPr>
        </p:nvSpPr>
        <p:spPr/>
        <p:txBody>
          <a:bodyPr>
            <a:normAutofit/>
          </a:bodyPr>
          <a:lstStyle/>
          <a:p>
            <a:r>
              <a:rPr lang="da-DK" dirty="0"/>
              <a:t>APL </a:t>
            </a:r>
          </a:p>
          <a:p>
            <a:pPr marL="457200" lvl="1" indent="0">
              <a:buNone/>
            </a:pPr>
            <a:r>
              <a:rPr lang="da-DK" sz="2000" dirty="0"/>
              <a:t>git pull </a:t>
            </a:r>
            <a:r>
              <a:rPr lang="da-DK" sz="2000" dirty="0">
                <a:hlinkClick r:id="rId2"/>
              </a:rPr>
              <a:t>https://github.com/Dyalog/JSONServer</a:t>
            </a:r>
            <a:r>
              <a:rPr lang="da-DK" sz="2000" dirty="0"/>
              <a:t> /devt/JSONServer</a:t>
            </a:r>
          </a:p>
          <a:p>
            <a:pPr marL="457200" lvl="1" indent="0">
              <a:buNone/>
            </a:pPr>
            <a:r>
              <a:rPr lang="da-DK" sz="2000" dirty="0"/>
              <a:t>]demo demos/server.demo</a:t>
            </a:r>
          </a:p>
          <a:p>
            <a:pPr marL="457200" lvl="1" indent="0">
              <a:buNone/>
            </a:pPr>
            <a:r>
              <a:rPr lang="da-DK" sz="2000" dirty="0"/>
              <a:t>]demo demos/client.demo</a:t>
            </a:r>
          </a:p>
          <a:p>
            <a:r>
              <a:rPr lang="da-DK" dirty="0"/>
              <a:t>Linux</a:t>
            </a:r>
            <a:br>
              <a:rPr lang="da-DK" dirty="0"/>
            </a:br>
            <a:r>
              <a:rPr lang="da-DK" sz="2000" dirty="0"/>
              <a:t>curl --header "content-type: application/json"</a:t>
            </a:r>
            <a:br>
              <a:rPr lang="da-DK" sz="2000" dirty="0"/>
            </a:br>
            <a:r>
              <a:rPr lang="da-DK" sz="2000" dirty="0"/>
              <a:t> --data "[2,23]" http://10.0.60.162:8080/GetSign</a:t>
            </a:r>
          </a:p>
        </p:txBody>
      </p:sp>
      <p:sp>
        <p:nvSpPr>
          <p:cNvPr id="4" name="Content Placeholder 3">
            <a:extLst>
              <a:ext uri="{FF2B5EF4-FFF2-40B4-BE49-F238E27FC236}">
                <a16:creationId xmlns:a16="http://schemas.microsoft.com/office/drawing/2014/main" id="{35F0495E-AC00-4AC4-90DE-824319D784D1}"/>
              </a:ext>
            </a:extLst>
          </p:cNvPr>
          <p:cNvSpPr>
            <a:spLocks noGrp="1"/>
          </p:cNvSpPr>
          <p:nvPr>
            <p:ph sz="quarter" idx="12"/>
          </p:nvPr>
        </p:nvSpPr>
        <p:spPr/>
        <p:txBody>
          <a:bodyPr/>
          <a:lstStyle/>
          <a:p>
            <a:endParaRPr lang="da-DK" dirty="0"/>
          </a:p>
        </p:txBody>
      </p:sp>
    </p:spTree>
    <p:extLst>
      <p:ext uri="{BB962C8B-B14F-4D97-AF65-F5344CB8AC3E}">
        <p14:creationId xmlns:p14="http://schemas.microsoft.com/office/powerpoint/2010/main" val="16708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6B9EAA-2525-46A7-B74C-CF9C65D96ECE}"/>
              </a:ext>
            </a:extLst>
          </p:cNvPr>
          <p:cNvSpPr txBox="1"/>
          <p:nvPr/>
        </p:nvSpPr>
        <p:spPr>
          <a:xfrm>
            <a:off x="5930288" y="1343700"/>
            <a:ext cx="3060340" cy="523220"/>
          </a:xfrm>
          <a:prstGeom prst="rect">
            <a:avLst/>
          </a:prstGeom>
          <a:solidFill>
            <a:srgbClr val="92D050"/>
          </a:solidFill>
          <a:ln>
            <a:solidFill>
              <a:schemeClr val="tx1"/>
            </a:solidFill>
          </a:ln>
        </p:spPr>
        <p:txBody>
          <a:bodyPr wrap="square" rtlCol="0">
            <a:spAutoFit/>
          </a:bodyPr>
          <a:lstStyle/>
          <a:p>
            <a:r>
              <a:rPr lang="da-DK" sz="1400" dirty="0"/>
              <a:t>Get it from</a:t>
            </a:r>
            <a:br>
              <a:rPr lang="da-DK" sz="1400" dirty="0"/>
            </a:br>
            <a:r>
              <a:rPr lang="da-DK" sz="1400" dirty="0"/>
              <a:t>https://github.com/Dyalog/JSONServer</a:t>
            </a:r>
          </a:p>
        </p:txBody>
      </p:sp>
      <p:sp>
        <p:nvSpPr>
          <p:cNvPr id="2" name="Title 1">
            <a:extLst>
              <a:ext uri="{FF2B5EF4-FFF2-40B4-BE49-F238E27FC236}">
                <a16:creationId xmlns:a16="http://schemas.microsoft.com/office/drawing/2014/main" id="{412A1718-2A97-4A9A-B485-496278E60E9A}"/>
              </a:ext>
            </a:extLst>
          </p:cNvPr>
          <p:cNvSpPr>
            <a:spLocks noGrp="1"/>
          </p:cNvSpPr>
          <p:nvPr>
            <p:ph type="title"/>
          </p:nvPr>
        </p:nvSpPr>
        <p:spPr/>
        <p:txBody>
          <a:bodyPr>
            <a:normAutofit fontScale="90000"/>
          </a:bodyPr>
          <a:lstStyle/>
          <a:p>
            <a:r>
              <a:rPr lang="da-DK" dirty="0"/>
              <a:t>JSONServer Features - Recap</a:t>
            </a:r>
          </a:p>
        </p:txBody>
      </p:sp>
      <p:sp>
        <p:nvSpPr>
          <p:cNvPr id="4" name="Content Placeholder 3">
            <a:extLst>
              <a:ext uri="{FF2B5EF4-FFF2-40B4-BE49-F238E27FC236}">
                <a16:creationId xmlns:a16="http://schemas.microsoft.com/office/drawing/2014/main" id="{AA776F2E-2F36-46B0-B88E-A7460A040448}"/>
              </a:ext>
            </a:extLst>
          </p:cNvPr>
          <p:cNvSpPr>
            <a:spLocks noGrp="1"/>
          </p:cNvSpPr>
          <p:nvPr>
            <p:ph sz="quarter" idx="12"/>
          </p:nvPr>
        </p:nvSpPr>
        <p:spPr/>
        <p:txBody>
          <a:bodyPr/>
          <a:lstStyle/>
          <a:p>
            <a:endParaRPr lang="da-DK"/>
          </a:p>
        </p:txBody>
      </p:sp>
      <p:sp>
        <p:nvSpPr>
          <p:cNvPr id="5" name="Content Placeholder 4">
            <a:extLst>
              <a:ext uri="{FF2B5EF4-FFF2-40B4-BE49-F238E27FC236}">
                <a16:creationId xmlns:a16="http://schemas.microsoft.com/office/drawing/2014/main" id="{F5FB644C-ADEF-4DF7-99BA-883D89DB5D02}"/>
              </a:ext>
            </a:extLst>
          </p:cNvPr>
          <p:cNvSpPr>
            <a:spLocks noGrp="1"/>
          </p:cNvSpPr>
          <p:nvPr>
            <p:ph idx="1"/>
          </p:nvPr>
        </p:nvSpPr>
        <p:spPr>
          <a:xfrm>
            <a:off x="323528" y="1266605"/>
            <a:ext cx="5418602" cy="3328018"/>
          </a:xfrm>
        </p:spPr>
        <p:txBody>
          <a:bodyPr>
            <a:normAutofit fontScale="85000" lnSpcReduction="20000"/>
          </a:bodyPr>
          <a:lstStyle/>
          <a:p>
            <a:r>
              <a:rPr lang="da-DK" sz="2800" dirty="0"/>
              <a:t>Can Serve Up</a:t>
            </a:r>
          </a:p>
          <a:p>
            <a:pPr lvl="1"/>
            <a:r>
              <a:rPr lang="da-DK" sz="2400" dirty="0"/>
              <a:t>Functions in a namespace (including #)</a:t>
            </a:r>
          </a:p>
          <a:p>
            <a:pPr lvl="2"/>
            <a:r>
              <a:rPr lang="da-DK" sz="2000" dirty="0"/>
              <a:t>The </a:t>
            </a:r>
            <a:r>
              <a:rPr lang="da-DK" sz="2000" dirty="0">
                <a:latin typeface="APL385 Unicode" panose="020B0709000202000203" pitchFamily="49" charset="0"/>
              </a:rPr>
              <a:t>AllowedFns</a:t>
            </a:r>
            <a:r>
              <a:rPr lang="da-DK" sz="2000" dirty="0"/>
              <a:t> property can be used to control which functions to expose</a:t>
            </a:r>
          </a:p>
          <a:p>
            <a:pPr lvl="1"/>
            <a:r>
              <a:rPr lang="da-DK" sz="2400" dirty="0"/>
              <a:t>A folder full of .dyalog files</a:t>
            </a:r>
          </a:p>
          <a:p>
            <a:pPr lvl="1"/>
            <a:r>
              <a:rPr lang="da-DK" sz="2400" dirty="0"/>
              <a:t>Nested folders / namespaces</a:t>
            </a:r>
          </a:p>
          <a:p>
            <a:pPr lvl="2"/>
            <a:r>
              <a:rPr lang="da-DK" sz="2000" dirty="0"/>
              <a:t>URLs a la     localhost:8080/ns/foo</a:t>
            </a:r>
          </a:p>
          <a:p>
            <a:r>
              <a:rPr lang="da-DK" sz="2800" dirty="0"/>
              <a:t>Uses </a:t>
            </a:r>
            <a:r>
              <a:rPr lang="da-DK" sz="2800" dirty="0">
                <a:latin typeface="APL385 Unicode" panose="020B0709000202000203" pitchFamily="49" charset="0"/>
              </a:rPr>
              <a:t>⎕JSON</a:t>
            </a:r>
            <a:r>
              <a:rPr lang="da-DK" sz="2800" dirty="0"/>
              <a:t> to convert incoming data &amp; results to or from APL arrays</a:t>
            </a:r>
          </a:p>
          <a:p>
            <a:r>
              <a:rPr lang="da-DK" sz="2800" dirty="0"/>
              <a:t>Can be started from the command line</a:t>
            </a:r>
          </a:p>
        </p:txBody>
      </p:sp>
    </p:spTree>
    <p:extLst>
      <p:ext uri="{BB962C8B-B14F-4D97-AF65-F5344CB8AC3E}">
        <p14:creationId xmlns:p14="http://schemas.microsoft.com/office/powerpoint/2010/main" val="1833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64A0691-639B-4229-917C-591FC6946182}"/>
              </a:ext>
            </a:extLst>
          </p:cNvPr>
          <p:cNvSpPr txBox="1">
            <a:spLocks/>
          </p:cNvSpPr>
          <p:nvPr/>
        </p:nvSpPr>
        <p:spPr>
          <a:xfrm>
            <a:off x="6803061" y="1621357"/>
            <a:ext cx="2218242" cy="1128775"/>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Docker Container</a:t>
            </a:r>
            <a:br>
              <a:rPr lang="da-DK" sz="1800" dirty="0"/>
            </a:br>
            <a:br>
              <a:rPr lang="da-DK" sz="1800" dirty="0"/>
            </a:br>
            <a:endParaRPr lang="da-DK" sz="1800" dirty="0"/>
          </a:p>
        </p:txBody>
      </p:sp>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Inspect the Application</a:t>
            </a:r>
          </a:p>
          <a:p>
            <a:r>
              <a:rPr lang="da-DK" sz="2400" dirty="0"/>
              <a:t>Serve it via JSONServer &amp; call it</a:t>
            </a:r>
          </a:p>
          <a:p>
            <a:r>
              <a:rPr lang="da-DK" sz="2400" dirty="0"/>
              <a:t>Create a Docker Container under Linux</a:t>
            </a:r>
          </a:p>
          <a:p>
            <a:pPr lvl="1"/>
            <a:r>
              <a:rPr lang="da-DK" sz="2000" dirty="0"/>
              <a:t>Containers are like virtual machines but very, very, </a:t>
            </a:r>
            <a:r>
              <a:rPr lang="da-DK" sz="2000" b="1" dirty="0">
                <a:solidFill>
                  <a:srgbClr val="FF0000"/>
                </a:solidFill>
              </a:rPr>
              <a:t>VERY</a:t>
            </a:r>
            <a:r>
              <a:rPr lang="da-DK" sz="2000" dirty="0"/>
              <a:t> much easier to build, deploy, and manage</a:t>
            </a:r>
          </a:p>
          <a:p>
            <a:endParaRPr lang="da-DK" sz="2400" dirty="0"/>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5968159" y="883708"/>
            <a:ext cx="2881884" cy="99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14035" y="1225191"/>
            <a:ext cx="89629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54124"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
        <p:nvSpPr>
          <p:cNvPr id="12" name="Title 11">
            <a:extLst>
              <a:ext uri="{FF2B5EF4-FFF2-40B4-BE49-F238E27FC236}">
                <a16:creationId xmlns:a16="http://schemas.microsoft.com/office/drawing/2014/main" id="{86F5C376-D528-4B2E-B6DE-F1A491A37413}"/>
              </a:ext>
            </a:extLst>
          </p:cNvPr>
          <p:cNvSpPr>
            <a:spLocks noGrp="1"/>
          </p:cNvSpPr>
          <p:nvPr>
            <p:ph type="title"/>
          </p:nvPr>
        </p:nvSpPr>
        <p:spPr/>
        <p:txBody>
          <a:bodyPr>
            <a:normAutofit fontScale="90000"/>
          </a:bodyPr>
          <a:lstStyle/>
          <a:p>
            <a:r>
              <a:rPr lang="da-DK" dirty="0"/>
              <a:t>Step 2</a:t>
            </a:r>
          </a:p>
        </p:txBody>
      </p:sp>
    </p:spTree>
    <p:extLst>
      <p:ext uri="{BB962C8B-B14F-4D97-AF65-F5344CB8AC3E}">
        <p14:creationId xmlns:p14="http://schemas.microsoft.com/office/powerpoint/2010/main" val="31655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2D9E-4537-40F1-AFFE-5169FF70445A}"/>
              </a:ext>
            </a:extLst>
          </p:cNvPr>
          <p:cNvSpPr>
            <a:spLocks noGrp="1"/>
          </p:cNvSpPr>
          <p:nvPr>
            <p:ph type="title"/>
          </p:nvPr>
        </p:nvSpPr>
        <p:spPr/>
        <p:txBody>
          <a:bodyPr>
            <a:normAutofit fontScale="90000"/>
          </a:bodyPr>
          <a:lstStyle/>
          <a:p>
            <a:r>
              <a:rPr lang="da-DK" dirty="0"/>
              <a:t>Containers &amp; Docker</a:t>
            </a:r>
          </a:p>
        </p:txBody>
      </p:sp>
      <p:sp>
        <p:nvSpPr>
          <p:cNvPr id="3" name="Content Placeholder 2">
            <a:extLst>
              <a:ext uri="{FF2B5EF4-FFF2-40B4-BE49-F238E27FC236}">
                <a16:creationId xmlns:a16="http://schemas.microsoft.com/office/drawing/2014/main" id="{F265CC1C-A97C-4BCD-86C3-ECE59B89A503}"/>
              </a:ext>
            </a:extLst>
          </p:cNvPr>
          <p:cNvSpPr>
            <a:spLocks noGrp="1"/>
          </p:cNvSpPr>
          <p:nvPr>
            <p:ph idx="1"/>
          </p:nvPr>
        </p:nvSpPr>
        <p:spPr>
          <a:xfrm>
            <a:off x="323528" y="1167594"/>
            <a:ext cx="5463607" cy="3427029"/>
          </a:xfrm>
        </p:spPr>
        <p:txBody>
          <a:bodyPr>
            <a:normAutofit fontScale="55000" lnSpcReduction="20000"/>
          </a:bodyPr>
          <a:lstStyle/>
          <a:p>
            <a:r>
              <a:rPr lang="da-DK" dirty="0"/>
              <a:t>Docker Containers allow several applications to share the same host but remain isolated from each other</a:t>
            </a:r>
          </a:p>
          <a:p>
            <a:r>
              <a:rPr lang="da-DK" dirty="0"/>
              <a:t>Effect is similar to Virtual Machines but the Operating System kernel is shared</a:t>
            </a:r>
          </a:p>
          <a:p>
            <a:r>
              <a:rPr lang="da-DK" dirty="0"/>
              <a:t>Did I remember to say they are very, VERY easy to define, build, deploy and run?</a:t>
            </a:r>
          </a:p>
          <a:p>
            <a:pPr marL="0" indent="0">
              <a:buNone/>
            </a:pPr>
            <a:endParaRPr lang="en-GB" dirty="0"/>
          </a:p>
          <a:p>
            <a:pPr marL="0" indent="0">
              <a:buNone/>
            </a:pPr>
            <a:r>
              <a:rPr lang="en-GB" dirty="0"/>
              <a:t>ZDNET:</a:t>
            </a:r>
          </a:p>
          <a:p>
            <a:pPr marL="0" indent="0">
              <a:buNone/>
            </a:pPr>
            <a:r>
              <a:rPr lang="en-GB" i="1" dirty="0"/>
              <a:t>Docker is hotter than hot because it makes it possible to get far more apps running on the same old servers and it also makes it very easy to package and ship programs.</a:t>
            </a:r>
            <a:br>
              <a:rPr lang="en-GB" dirty="0"/>
            </a:br>
            <a:endParaRPr lang="en-GB" dirty="0"/>
          </a:p>
          <a:p>
            <a:pPr marL="0" indent="0">
              <a:buNone/>
            </a:pPr>
            <a:r>
              <a:rPr lang="da-DK" sz="2200" dirty="0">
                <a:hlinkClick r:id="rId2"/>
              </a:rPr>
              <a:t>http://www.zdnet.com/article/what-is-docker-and-why-is-it-so-darn-popular/</a:t>
            </a:r>
            <a:endParaRPr lang="da-DK" sz="2200" dirty="0"/>
          </a:p>
        </p:txBody>
      </p:sp>
      <p:sp>
        <p:nvSpPr>
          <p:cNvPr id="4" name="Content Placeholder 3">
            <a:extLst>
              <a:ext uri="{FF2B5EF4-FFF2-40B4-BE49-F238E27FC236}">
                <a16:creationId xmlns:a16="http://schemas.microsoft.com/office/drawing/2014/main" id="{72E7BC20-E2A3-405B-BED7-D00EAAF63E3B}"/>
              </a:ext>
            </a:extLst>
          </p:cNvPr>
          <p:cNvSpPr>
            <a:spLocks noGrp="1"/>
          </p:cNvSpPr>
          <p:nvPr>
            <p:ph sz="quarter" idx="12"/>
          </p:nvPr>
        </p:nvSpPr>
        <p:spPr/>
        <p:txBody>
          <a:bodyPr/>
          <a:lstStyle/>
          <a:p>
            <a:endParaRPr lang="da-DK"/>
          </a:p>
        </p:txBody>
      </p:sp>
      <p:pic>
        <p:nvPicPr>
          <p:cNvPr id="2052" name="Picture 4" descr="Image result for docker containers">
            <a:extLst>
              <a:ext uri="{FF2B5EF4-FFF2-40B4-BE49-F238E27FC236}">
                <a16:creationId xmlns:a16="http://schemas.microsoft.com/office/drawing/2014/main" id="{82E26C76-752A-44AC-AA87-A97CCBD72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215" y="681540"/>
            <a:ext cx="2531400" cy="209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docker containers">
            <a:extLst>
              <a:ext uri="{FF2B5EF4-FFF2-40B4-BE49-F238E27FC236}">
                <a16:creationId xmlns:a16="http://schemas.microsoft.com/office/drawing/2014/main" id="{3EA51E90-1432-4747-A717-1DE5E12FF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215" y="681540"/>
            <a:ext cx="2531400" cy="2094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5D2D9E-4537-40F1-AFFE-5169FF70445A}"/>
              </a:ext>
            </a:extLst>
          </p:cNvPr>
          <p:cNvSpPr>
            <a:spLocks noGrp="1"/>
          </p:cNvSpPr>
          <p:nvPr>
            <p:ph type="title"/>
          </p:nvPr>
        </p:nvSpPr>
        <p:spPr/>
        <p:txBody>
          <a:bodyPr>
            <a:normAutofit fontScale="90000"/>
          </a:bodyPr>
          <a:lstStyle/>
          <a:p>
            <a:r>
              <a:rPr lang="da-DK" dirty="0"/>
              <a:t>Containers &amp; Docker</a:t>
            </a:r>
          </a:p>
        </p:txBody>
      </p:sp>
      <p:sp>
        <p:nvSpPr>
          <p:cNvPr id="3" name="Content Placeholder 2">
            <a:extLst>
              <a:ext uri="{FF2B5EF4-FFF2-40B4-BE49-F238E27FC236}">
                <a16:creationId xmlns:a16="http://schemas.microsoft.com/office/drawing/2014/main" id="{F265CC1C-A97C-4BCD-86C3-ECE59B89A503}"/>
              </a:ext>
            </a:extLst>
          </p:cNvPr>
          <p:cNvSpPr>
            <a:spLocks noGrp="1"/>
          </p:cNvSpPr>
          <p:nvPr>
            <p:ph idx="1"/>
          </p:nvPr>
        </p:nvSpPr>
        <p:spPr>
          <a:xfrm>
            <a:off x="323528" y="4146925"/>
            <a:ext cx="8363272" cy="447698"/>
          </a:xfrm>
        </p:spPr>
        <p:txBody>
          <a:bodyPr>
            <a:normAutofit fontScale="40000" lnSpcReduction="20000"/>
          </a:bodyPr>
          <a:lstStyle/>
          <a:p>
            <a:pPr marL="0" indent="0">
              <a:buNone/>
            </a:pPr>
            <a:r>
              <a:rPr lang="da-DK" dirty="0"/>
              <a:t>Source: </a:t>
            </a:r>
            <a:br>
              <a:rPr lang="da-DK" dirty="0"/>
            </a:br>
            <a:r>
              <a:rPr lang="da-DK" dirty="0"/>
              <a:t>http://www.zdnet.com/article/what-is-docker-and-why-is-it-so-darn-popular/</a:t>
            </a:r>
          </a:p>
        </p:txBody>
      </p:sp>
      <p:sp>
        <p:nvSpPr>
          <p:cNvPr id="4" name="Content Placeholder 3">
            <a:extLst>
              <a:ext uri="{FF2B5EF4-FFF2-40B4-BE49-F238E27FC236}">
                <a16:creationId xmlns:a16="http://schemas.microsoft.com/office/drawing/2014/main" id="{72E7BC20-E2A3-405B-BED7-D00EAAF63E3B}"/>
              </a:ext>
            </a:extLst>
          </p:cNvPr>
          <p:cNvSpPr>
            <a:spLocks noGrp="1"/>
          </p:cNvSpPr>
          <p:nvPr>
            <p:ph sz="quarter" idx="12"/>
          </p:nvPr>
        </p:nvSpPr>
        <p:spPr/>
        <p:txBody>
          <a:bodyPr/>
          <a:lstStyle/>
          <a:p>
            <a:endParaRPr lang="da-DK"/>
          </a:p>
        </p:txBody>
      </p:sp>
      <p:pic>
        <p:nvPicPr>
          <p:cNvPr id="2050" name="Picture 2" descr="docker-vm-container.png">
            <a:extLst>
              <a:ext uri="{FF2B5EF4-FFF2-40B4-BE49-F238E27FC236}">
                <a16:creationId xmlns:a16="http://schemas.microsoft.com/office/drawing/2014/main" id="{8C42F4A7-F24C-453F-8841-B0D30A651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183999"/>
            <a:ext cx="4924277" cy="277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0 L 0.16389 -0.00525 " pathEditMode="relative" rAng="0" ptsTypes="AA">
                                      <p:cBhvr>
                                        <p:cTn id="6" dur="2000" fill="hold"/>
                                        <p:tgtEl>
                                          <p:spTgt spid="2050"/>
                                        </p:tgtEl>
                                        <p:attrNameLst>
                                          <p:attrName>ppt_x</p:attrName>
                                          <p:attrName>ppt_y</p:attrName>
                                        </p:attrNameLst>
                                      </p:cBhvr>
                                      <p:rCtr x="8194" y="-278"/>
                                    </p:animMotion>
                                  </p:childTnLst>
                                </p:cTn>
                              </p:par>
                              <p:par>
                                <p:cTn id="7" presetID="6" presetClass="emph" presetSubtype="0" fill="hold" nodeType="withEffect">
                                  <p:stCondLst>
                                    <p:cond delay="0"/>
                                  </p:stCondLst>
                                  <p:childTnLst>
                                    <p:animScale>
                                      <p:cBhvr>
                                        <p:cTn id="8" dur="2000" fill="hold"/>
                                        <p:tgtEl>
                                          <p:spTgt spid="2050"/>
                                        </p:tgtEl>
                                      </p:cBhvr>
                                      <p:by x="175000" y="1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D1BC-73E4-492F-BC7D-4417B8EE1C2D}"/>
              </a:ext>
            </a:extLst>
          </p:cNvPr>
          <p:cNvSpPr>
            <a:spLocks noGrp="1"/>
          </p:cNvSpPr>
          <p:nvPr>
            <p:ph type="title"/>
          </p:nvPr>
        </p:nvSpPr>
        <p:spPr>
          <a:xfrm>
            <a:off x="323528" y="573528"/>
            <a:ext cx="8363272" cy="594066"/>
          </a:xfrm>
        </p:spPr>
        <p:txBody>
          <a:bodyPr>
            <a:normAutofit fontScale="90000"/>
          </a:bodyPr>
          <a:lstStyle/>
          <a:p>
            <a:r>
              <a:rPr lang="da-DK" dirty="0"/>
              <a:t>Example Docker Image</a:t>
            </a:r>
          </a:p>
        </p:txBody>
      </p:sp>
      <p:sp>
        <p:nvSpPr>
          <p:cNvPr id="3" name="Content Placeholder 2">
            <a:extLst>
              <a:ext uri="{FF2B5EF4-FFF2-40B4-BE49-F238E27FC236}">
                <a16:creationId xmlns:a16="http://schemas.microsoft.com/office/drawing/2014/main" id="{487949DB-2BCA-4F9F-B434-C8CAA0D7EC27}"/>
              </a:ext>
            </a:extLst>
          </p:cNvPr>
          <p:cNvSpPr>
            <a:spLocks noGrp="1"/>
          </p:cNvSpPr>
          <p:nvPr>
            <p:ph idx="1"/>
          </p:nvPr>
        </p:nvSpPr>
        <p:spPr>
          <a:xfrm>
            <a:off x="3416134" y="1316323"/>
            <a:ext cx="4473497" cy="2790305"/>
          </a:xfrm>
          <a:solidFill>
            <a:schemeClr val="bg1"/>
          </a:solidFill>
        </p:spPr>
        <p:txBody>
          <a:bodyPr>
            <a:normAutofit fontScale="40000" lnSpcReduction="20000"/>
          </a:bodyPr>
          <a:lstStyle/>
          <a:p>
            <a:pPr marL="0" indent="0">
              <a:buNone/>
            </a:pPr>
            <a:br>
              <a:rPr lang="da-DK" dirty="0">
                <a:latin typeface="Courier New" panose="02070309020205020404" pitchFamily="49" charset="0"/>
                <a:cs typeface="Courier New" panose="02070309020205020404" pitchFamily="49" charset="0"/>
              </a:rPr>
            </a:br>
            <a:r>
              <a:rPr lang="da-DK" dirty="0">
                <a:latin typeface="Courier New" panose="02070309020205020404" pitchFamily="49" charset="0"/>
                <a:cs typeface="Courier New" panose="02070309020205020404" pitchFamily="49" charset="0"/>
              </a:rPr>
              <a:t>FROM ubuntu:16.04</a:t>
            </a:r>
          </a:p>
          <a:p>
            <a:pPr marL="0" indent="0">
              <a:buNone/>
            </a:pPr>
            <a:endParaRPr lang="da-DK" dirty="0">
              <a:latin typeface="Courier New" panose="02070309020205020404" pitchFamily="49" charset="0"/>
              <a:cs typeface="Courier New" panose="02070309020205020404" pitchFamily="49" charset="0"/>
            </a:endParaRPr>
          </a:p>
          <a:p>
            <a:pPr marL="0" indent="0">
              <a:buNone/>
            </a:pPr>
            <a:r>
              <a:rPr lang="da-DK" dirty="0">
                <a:latin typeface="Courier New" panose="02070309020205020404" pitchFamily="49" charset="0"/>
                <a:cs typeface="Courier New" panose="02070309020205020404" pitchFamily="49" charset="0"/>
              </a:rPr>
              <a:t>ADD ./dyalog-unicode_16.0.31748_amd64.deb /</a:t>
            </a:r>
          </a:p>
          <a:p>
            <a:pPr marL="0" indent="0">
              <a:buNone/>
            </a:pPr>
            <a:r>
              <a:rPr lang="da-DK" dirty="0">
                <a:latin typeface="Courier New" panose="02070309020205020404" pitchFamily="49" charset="0"/>
                <a:cs typeface="Courier New" panose="02070309020205020404" pitchFamily="49" charset="0"/>
              </a:rPr>
              <a:t>ADD ./run /</a:t>
            </a:r>
          </a:p>
          <a:p>
            <a:pPr marL="0" indent="0">
              <a:buNone/>
            </a:pPr>
            <a:endParaRPr lang="da-DK" dirty="0">
              <a:latin typeface="Courier New" panose="02070309020205020404" pitchFamily="49" charset="0"/>
              <a:cs typeface="Courier New" panose="02070309020205020404" pitchFamily="49" charset="0"/>
            </a:endParaRPr>
          </a:p>
          <a:p>
            <a:pPr marL="0" indent="0">
              <a:buNone/>
            </a:pPr>
            <a:r>
              <a:rPr lang="da-DK" dirty="0">
                <a:latin typeface="Courier New" panose="02070309020205020404" pitchFamily="49" charset="0"/>
                <a:cs typeface="Courier New" panose="02070309020205020404" pitchFamily="49" charset="0"/>
              </a:rPr>
              <a:t>RUN dpkg -i /dyalog*.deb</a:t>
            </a:r>
          </a:p>
          <a:p>
            <a:pPr marL="0" indent="0">
              <a:buNone/>
            </a:pPr>
            <a:endParaRPr lang="da-DK" dirty="0">
              <a:latin typeface="Courier New" panose="02070309020205020404" pitchFamily="49" charset="0"/>
              <a:cs typeface="Courier New" panose="02070309020205020404" pitchFamily="49" charset="0"/>
            </a:endParaRPr>
          </a:p>
          <a:p>
            <a:pPr marL="0" indent="0">
              <a:buNone/>
            </a:pPr>
            <a:endParaRPr lang="da-DK" dirty="0">
              <a:latin typeface="Courier New" panose="02070309020205020404" pitchFamily="49" charset="0"/>
              <a:cs typeface="Courier New" panose="02070309020205020404" pitchFamily="49" charset="0"/>
            </a:endParaRPr>
          </a:p>
          <a:p>
            <a:pPr marL="0" indent="0">
              <a:buNone/>
            </a:pPr>
            <a:r>
              <a:rPr lang="da-DK" dirty="0">
                <a:latin typeface="Courier New" panose="02070309020205020404" pitchFamily="49" charset="0"/>
                <a:cs typeface="Courier New" panose="02070309020205020404" pitchFamily="49" charset="0"/>
              </a:rPr>
              <a:t>EXPOSE 4502/tcp</a:t>
            </a:r>
          </a:p>
          <a:p>
            <a:pPr marL="0" indent="0">
              <a:buNone/>
            </a:pPr>
            <a:endParaRPr lang="da-DK" dirty="0">
              <a:latin typeface="Courier New" panose="02070309020205020404" pitchFamily="49" charset="0"/>
              <a:cs typeface="Courier New" panose="02070309020205020404" pitchFamily="49" charset="0"/>
            </a:endParaRPr>
          </a:p>
          <a:p>
            <a:pPr marL="0" indent="0">
              <a:buNone/>
            </a:pPr>
            <a:endParaRPr lang="da-DK" dirty="0">
              <a:latin typeface="Courier New" panose="02070309020205020404" pitchFamily="49" charset="0"/>
              <a:cs typeface="Courier New" panose="02070309020205020404" pitchFamily="49" charset="0"/>
            </a:endParaRPr>
          </a:p>
          <a:p>
            <a:pPr marL="0" indent="0">
              <a:buNone/>
            </a:pPr>
            <a:r>
              <a:rPr lang="da-DK" dirty="0">
                <a:latin typeface="Courier New" panose="02070309020205020404" pitchFamily="49" charset="0"/>
                <a:cs typeface="Courier New" panose="02070309020205020404" pitchFamily="49" charset="0"/>
              </a:rPr>
              <a:t>CMD /run</a:t>
            </a:r>
          </a:p>
          <a:p>
            <a:pPr marL="0" indent="0">
              <a:buNone/>
            </a:pPr>
            <a:endParaRPr lang="da-DK" dirty="0">
              <a:latin typeface="Courier New" panose="02070309020205020404" pitchFamily="49" charset="0"/>
              <a:cs typeface="Courier New" panose="02070309020205020404" pitchFamily="49" charset="0"/>
            </a:endParaRPr>
          </a:p>
        </p:txBody>
      </p:sp>
      <p:sp>
        <p:nvSpPr>
          <p:cNvPr id="4" name="Content Placeholder 3">
            <a:extLst>
              <a:ext uri="{FF2B5EF4-FFF2-40B4-BE49-F238E27FC236}">
                <a16:creationId xmlns:a16="http://schemas.microsoft.com/office/drawing/2014/main" id="{489707D2-DF5A-4B83-855D-52AE044FEE68}"/>
              </a:ext>
            </a:extLst>
          </p:cNvPr>
          <p:cNvSpPr>
            <a:spLocks noGrp="1"/>
          </p:cNvSpPr>
          <p:nvPr>
            <p:ph sz="quarter" idx="12"/>
          </p:nvPr>
        </p:nvSpPr>
        <p:spPr/>
        <p:txBody>
          <a:bodyPr/>
          <a:lstStyle/>
          <a:p>
            <a:endParaRPr lang="da-DK"/>
          </a:p>
        </p:txBody>
      </p:sp>
      <p:cxnSp>
        <p:nvCxnSpPr>
          <p:cNvPr id="7" name="Straight Arrow Connector 6">
            <a:extLst>
              <a:ext uri="{FF2B5EF4-FFF2-40B4-BE49-F238E27FC236}">
                <a16:creationId xmlns:a16="http://schemas.microsoft.com/office/drawing/2014/main" id="{5F8528D4-15D8-4341-9009-631343D5C64A}"/>
              </a:ext>
            </a:extLst>
          </p:cNvPr>
          <p:cNvCxnSpPr>
            <a:cxnSpLocks/>
          </p:cNvCxnSpPr>
          <p:nvPr/>
        </p:nvCxnSpPr>
        <p:spPr>
          <a:xfrm>
            <a:off x="1871700" y="1583389"/>
            <a:ext cx="139515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3D771123-D52D-4CC6-A87B-E3007E02B404}"/>
              </a:ext>
            </a:extLst>
          </p:cNvPr>
          <p:cNvSpPr txBox="1"/>
          <p:nvPr/>
        </p:nvSpPr>
        <p:spPr>
          <a:xfrm>
            <a:off x="566555" y="1398724"/>
            <a:ext cx="1395154" cy="369332"/>
          </a:xfrm>
          <a:prstGeom prst="rect">
            <a:avLst/>
          </a:prstGeom>
          <a:solidFill>
            <a:srgbClr val="FFC000"/>
          </a:solidFill>
          <a:ln>
            <a:solidFill>
              <a:schemeClr val="accent2">
                <a:shade val="95000"/>
                <a:satMod val="105000"/>
              </a:schemeClr>
            </a:solidFill>
          </a:ln>
        </p:spPr>
        <p:txBody>
          <a:bodyPr wrap="square" rtlCol="0">
            <a:spAutoFit/>
          </a:bodyPr>
          <a:lstStyle/>
          <a:p>
            <a:r>
              <a:rPr lang="da-DK" dirty="0"/>
              <a:t>Base Image</a:t>
            </a:r>
          </a:p>
        </p:txBody>
      </p:sp>
      <p:cxnSp>
        <p:nvCxnSpPr>
          <p:cNvPr id="10" name="Straight Arrow Connector 9">
            <a:extLst>
              <a:ext uri="{FF2B5EF4-FFF2-40B4-BE49-F238E27FC236}">
                <a16:creationId xmlns:a16="http://schemas.microsoft.com/office/drawing/2014/main" id="{2B9D6C86-078F-40ED-9F7A-92260CC8C1A0}"/>
              </a:ext>
            </a:extLst>
          </p:cNvPr>
          <p:cNvCxnSpPr>
            <a:cxnSpLocks/>
          </p:cNvCxnSpPr>
          <p:nvPr/>
        </p:nvCxnSpPr>
        <p:spPr>
          <a:xfrm>
            <a:off x="1871700" y="2089193"/>
            <a:ext cx="139515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44E1503D-BB23-400C-BD73-53228A3BB87D}"/>
              </a:ext>
            </a:extLst>
          </p:cNvPr>
          <p:cNvSpPr txBox="1"/>
          <p:nvPr/>
        </p:nvSpPr>
        <p:spPr>
          <a:xfrm>
            <a:off x="566555" y="1904528"/>
            <a:ext cx="1395155" cy="369332"/>
          </a:xfrm>
          <a:prstGeom prst="rect">
            <a:avLst/>
          </a:prstGeom>
          <a:solidFill>
            <a:srgbClr val="FFC000"/>
          </a:solidFill>
          <a:ln>
            <a:solidFill>
              <a:schemeClr val="accent2">
                <a:shade val="95000"/>
                <a:satMod val="105000"/>
              </a:schemeClr>
            </a:solidFill>
          </a:ln>
        </p:spPr>
        <p:txBody>
          <a:bodyPr wrap="square" rtlCol="0">
            <a:spAutoFit/>
          </a:bodyPr>
          <a:lstStyle/>
          <a:p>
            <a:r>
              <a:rPr lang="da-DK" dirty="0"/>
              <a:t>Files to Add</a:t>
            </a:r>
          </a:p>
        </p:txBody>
      </p:sp>
      <p:cxnSp>
        <p:nvCxnSpPr>
          <p:cNvPr id="12" name="Straight Arrow Connector 11">
            <a:extLst>
              <a:ext uri="{FF2B5EF4-FFF2-40B4-BE49-F238E27FC236}">
                <a16:creationId xmlns:a16="http://schemas.microsoft.com/office/drawing/2014/main" id="{0CD860D1-162E-42C5-9B4E-C10020E80D79}"/>
              </a:ext>
            </a:extLst>
          </p:cNvPr>
          <p:cNvCxnSpPr>
            <a:cxnSpLocks/>
          </p:cNvCxnSpPr>
          <p:nvPr/>
        </p:nvCxnSpPr>
        <p:spPr>
          <a:xfrm>
            <a:off x="1871700" y="2594996"/>
            <a:ext cx="139515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C07B9794-F626-4271-BFB0-6BFFFF0DE372}"/>
              </a:ext>
            </a:extLst>
          </p:cNvPr>
          <p:cNvSpPr txBox="1"/>
          <p:nvPr/>
        </p:nvSpPr>
        <p:spPr>
          <a:xfrm>
            <a:off x="566555" y="2410331"/>
            <a:ext cx="1765227" cy="369332"/>
          </a:xfrm>
          <a:prstGeom prst="rect">
            <a:avLst/>
          </a:prstGeom>
          <a:solidFill>
            <a:srgbClr val="FFC000"/>
          </a:solidFill>
          <a:ln>
            <a:solidFill>
              <a:schemeClr val="accent2">
                <a:shade val="95000"/>
                <a:satMod val="105000"/>
              </a:schemeClr>
            </a:solidFill>
          </a:ln>
        </p:spPr>
        <p:txBody>
          <a:bodyPr wrap="none" rtlCol="0">
            <a:spAutoFit/>
          </a:bodyPr>
          <a:lstStyle/>
          <a:p>
            <a:r>
              <a:rPr lang="da-DK" dirty="0"/>
              <a:t>Run </a:t>
            </a:r>
            <a:r>
              <a:rPr lang="da-DK" b="1" i="1" dirty="0"/>
              <a:t>during Build</a:t>
            </a:r>
          </a:p>
        </p:txBody>
      </p:sp>
      <p:cxnSp>
        <p:nvCxnSpPr>
          <p:cNvPr id="14" name="Straight Arrow Connector 13">
            <a:extLst>
              <a:ext uri="{FF2B5EF4-FFF2-40B4-BE49-F238E27FC236}">
                <a16:creationId xmlns:a16="http://schemas.microsoft.com/office/drawing/2014/main" id="{AB9060B0-E55F-44A0-A31A-5B26C1D3BB40}"/>
              </a:ext>
            </a:extLst>
          </p:cNvPr>
          <p:cNvCxnSpPr>
            <a:cxnSpLocks/>
          </p:cNvCxnSpPr>
          <p:nvPr/>
        </p:nvCxnSpPr>
        <p:spPr>
          <a:xfrm>
            <a:off x="1870914" y="3142092"/>
            <a:ext cx="139515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D1E6977E-BF8B-4AF4-8F18-27911E1CEBE1}"/>
              </a:ext>
            </a:extLst>
          </p:cNvPr>
          <p:cNvSpPr txBox="1"/>
          <p:nvPr/>
        </p:nvSpPr>
        <p:spPr>
          <a:xfrm>
            <a:off x="565769" y="2957427"/>
            <a:ext cx="1507207" cy="369332"/>
          </a:xfrm>
          <a:prstGeom prst="rect">
            <a:avLst/>
          </a:prstGeom>
          <a:solidFill>
            <a:srgbClr val="FFC000"/>
          </a:solidFill>
          <a:ln>
            <a:solidFill>
              <a:schemeClr val="accent2">
                <a:shade val="95000"/>
                <a:satMod val="105000"/>
              </a:schemeClr>
            </a:solidFill>
          </a:ln>
        </p:spPr>
        <p:txBody>
          <a:bodyPr wrap="none" rtlCol="0">
            <a:spAutoFit/>
          </a:bodyPr>
          <a:lstStyle/>
          <a:p>
            <a:r>
              <a:rPr lang="da-DK" dirty="0"/>
              <a:t>Firewall Setup</a:t>
            </a:r>
          </a:p>
        </p:txBody>
      </p:sp>
      <p:cxnSp>
        <p:nvCxnSpPr>
          <p:cNvPr id="16" name="Straight Arrow Connector 15">
            <a:extLst>
              <a:ext uri="{FF2B5EF4-FFF2-40B4-BE49-F238E27FC236}">
                <a16:creationId xmlns:a16="http://schemas.microsoft.com/office/drawing/2014/main" id="{0E04FC99-BAE8-4C72-8DF2-1C6C8C75DDD7}"/>
              </a:ext>
            </a:extLst>
          </p:cNvPr>
          <p:cNvCxnSpPr>
            <a:cxnSpLocks/>
          </p:cNvCxnSpPr>
          <p:nvPr/>
        </p:nvCxnSpPr>
        <p:spPr>
          <a:xfrm>
            <a:off x="1870914" y="3751190"/>
            <a:ext cx="139515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BB4158E9-B5D0-4A8F-A3B8-A1608AAAB9D6}"/>
              </a:ext>
            </a:extLst>
          </p:cNvPr>
          <p:cNvSpPr txBox="1"/>
          <p:nvPr/>
        </p:nvSpPr>
        <p:spPr>
          <a:xfrm>
            <a:off x="565769" y="3566525"/>
            <a:ext cx="1504001" cy="369332"/>
          </a:xfrm>
          <a:prstGeom prst="rect">
            <a:avLst/>
          </a:prstGeom>
          <a:solidFill>
            <a:srgbClr val="FFC000"/>
          </a:solidFill>
          <a:ln>
            <a:solidFill>
              <a:schemeClr val="accent2">
                <a:shade val="95000"/>
                <a:satMod val="105000"/>
              </a:schemeClr>
            </a:solidFill>
          </a:ln>
        </p:spPr>
        <p:txBody>
          <a:bodyPr wrap="none" rtlCol="0">
            <a:spAutoFit/>
          </a:bodyPr>
          <a:lstStyle/>
          <a:p>
            <a:r>
              <a:rPr lang="da-DK" dirty="0"/>
              <a:t>Image Startup</a:t>
            </a:r>
          </a:p>
        </p:txBody>
      </p:sp>
      <p:sp>
        <p:nvSpPr>
          <p:cNvPr id="18" name="TextBox 17">
            <a:extLst>
              <a:ext uri="{FF2B5EF4-FFF2-40B4-BE49-F238E27FC236}">
                <a16:creationId xmlns:a16="http://schemas.microsoft.com/office/drawing/2014/main" id="{D5157C27-8F7E-4F61-BD70-5516E1D2C39A}"/>
              </a:ext>
            </a:extLst>
          </p:cNvPr>
          <p:cNvSpPr txBox="1"/>
          <p:nvPr/>
        </p:nvSpPr>
        <p:spPr>
          <a:xfrm>
            <a:off x="484713" y="4213974"/>
            <a:ext cx="4891852" cy="369332"/>
          </a:xfrm>
          <a:prstGeom prst="rect">
            <a:avLst/>
          </a:prstGeom>
          <a:noFill/>
          <a:ln>
            <a:noFill/>
          </a:ln>
        </p:spPr>
        <p:txBody>
          <a:bodyPr wrap="none" rtlCol="0">
            <a:spAutoFit/>
          </a:bodyPr>
          <a:lstStyle/>
          <a:p>
            <a:r>
              <a:rPr lang="da-DK" dirty="0"/>
              <a:t>Builds Linux machine which will start Dyalog APL</a:t>
            </a:r>
          </a:p>
        </p:txBody>
      </p:sp>
      <p:sp>
        <p:nvSpPr>
          <p:cNvPr id="19" name="Content Placeholder 2">
            <a:extLst>
              <a:ext uri="{FF2B5EF4-FFF2-40B4-BE49-F238E27FC236}">
                <a16:creationId xmlns:a16="http://schemas.microsoft.com/office/drawing/2014/main" id="{5C778676-E40E-4298-8326-26E06E9916DF}"/>
              </a:ext>
            </a:extLst>
          </p:cNvPr>
          <p:cNvSpPr txBox="1">
            <a:spLocks/>
          </p:cNvSpPr>
          <p:nvPr/>
        </p:nvSpPr>
        <p:spPr>
          <a:xfrm>
            <a:off x="6871760" y="759921"/>
            <a:ext cx="1757429" cy="396030"/>
          </a:xfrm>
          <a:prstGeom prst="rect">
            <a:avLst/>
          </a:prstGeom>
          <a:solidFill>
            <a:schemeClr val="bg1"/>
          </a:soli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dirty="0">
                <a:latin typeface="Courier New" panose="02070309020205020404" pitchFamily="49" charset="0"/>
                <a:cs typeface="Courier New" panose="02070309020205020404" pitchFamily="49" charset="0"/>
              </a:rPr>
              <a:t>#!/bin/bash</a:t>
            </a:r>
          </a:p>
          <a:p>
            <a:pPr marL="0" indent="0">
              <a:buNone/>
            </a:pPr>
            <a:r>
              <a:rPr lang="da-DK" dirty="0">
                <a:latin typeface="Courier New" panose="02070309020205020404" pitchFamily="49" charset="0"/>
                <a:cs typeface="Courier New" panose="02070309020205020404" pitchFamily="49" charset="0"/>
              </a:rPr>
              <a:t>dyalog -ride</a:t>
            </a:r>
          </a:p>
          <a:p>
            <a:pPr marL="0" indent="0">
              <a:buFont typeface="Wingdings" panose="05000000000000000000" pitchFamily="2" charset="2"/>
              <a:buNone/>
            </a:pPr>
            <a:endParaRPr lang="da-DK" dirty="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B03F2087-8021-4267-8F93-93A2F433AA47}"/>
              </a:ext>
            </a:extLst>
          </p:cNvPr>
          <p:cNvSpPr txBox="1"/>
          <p:nvPr/>
        </p:nvSpPr>
        <p:spPr>
          <a:xfrm>
            <a:off x="3266069" y="1129271"/>
            <a:ext cx="1016517" cy="307777"/>
          </a:xfrm>
          <a:prstGeom prst="rect">
            <a:avLst/>
          </a:prstGeom>
          <a:solidFill>
            <a:schemeClr val="accent5">
              <a:lumMod val="20000"/>
              <a:lumOff val="80000"/>
            </a:schemeClr>
          </a:solidFill>
          <a:ln>
            <a:solidFill>
              <a:schemeClr val="accent2">
                <a:shade val="95000"/>
                <a:satMod val="105000"/>
              </a:schemeClr>
            </a:solidFill>
          </a:ln>
        </p:spPr>
        <p:txBody>
          <a:bodyPr wrap="square" rtlCol="0">
            <a:spAutoFit/>
          </a:bodyPr>
          <a:lstStyle/>
          <a:p>
            <a:r>
              <a:rPr lang="da-DK" sz="1400" dirty="0"/>
              <a:t>Dockerfile</a:t>
            </a:r>
          </a:p>
        </p:txBody>
      </p:sp>
      <p:sp>
        <p:nvSpPr>
          <p:cNvPr id="22" name="TextBox 21">
            <a:extLst>
              <a:ext uri="{FF2B5EF4-FFF2-40B4-BE49-F238E27FC236}">
                <a16:creationId xmlns:a16="http://schemas.microsoft.com/office/drawing/2014/main" id="{DD29C0A8-1B59-47A3-B41E-7DE2F1F142F5}"/>
              </a:ext>
            </a:extLst>
          </p:cNvPr>
          <p:cNvSpPr txBox="1"/>
          <p:nvPr/>
        </p:nvSpPr>
        <p:spPr>
          <a:xfrm>
            <a:off x="6555832" y="480577"/>
            <a:ext cx="516634" cy="307777"/>
          </a:xfrm>
          <a:prstGeom prst="rect">
            <a:avLst/>
          </a:prstGeom>
          <a:solidFill>
            <a:schemeClr val="accent5">
              <a:lumMod val="20000"/>
              <a:lumOff val="80000"/>
            </a:schemeClr>
          </a:solidFill>
          <a:ln>
            <a:solidFill>
              <a:schemeClr val="accent2">
                <a:shade val="95000"/>
                <a:satMod val="105000"/>
              </a:schemeClr>
            </a:solidFill>
          </a:ln>
        </p:spPr>
        <p:txBody>
          <a:bodyPr wrap="square" rtlCol="0">
            <a:spAutoFit/>
          </a:bodyPr>
          <a:lstStyle/>
          <a:p>
            <a:r>
              <a:rPr lang="da-DK" sz="1400" dirty="0"/>
              <a:t>run</a:t>
            </a:r>
          </a:p>
        </p:txBody>
      </p:sp>
    </p:spTree>
    <p:extLst>
      <p:ext uri="{BB962C8B-B14F-4D97-AF65-F5344CB8AC3E}">
        <p14:creationId xmlns:p14="http://schemas.microsoft.com/office/powerpoint/2010/main" val="17451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4A93-AA38-4CFC-ABFC-717B51D3C768}"/>
              </a:ext>
            </a:extLst>
          </p:cNvPr>
          <p:cNvSpPr>
            <a:spLocks noGrp="1"/>
          </p:cNvSpPr>
          <p:nvPr>
            <p:ph type="title"/>
          </p:nvPr>
        </p:nvSpPr>
        <p:spPr/>
        <p:txBody>
          <a:bodyPr>
            <a:normAutofit fontScale="90000"/>
          </a:bodyPr>
          <a:lstStyle/>
          <a:p>
            <a:r>
              <a:rPr lang="da-DK" dirty="0"/>
              <a:t>The JSONServer Docker Image</a:t>
            </a:r>
          </a:p>
        </p:txBody>
      </p:sp>
      <p:sp>
        <p:nvSpPr>
          <p:cNvPr id="3" name="Content Placeholder 2">
            <a:extLst>
              <a:ext uri="{FF2B5EF4-FFF2-40B4-BE49-F238E27FC236}">
                <a16:creationId xmlns:a16="http://schemas.microsoft.com/office/drawing/2014/main" id="{1C2EEE88-4A73-43BE-9716-7C44FB71780B}"/>
              </a:ext>
            </a:extLst>
          </p:cNvPr>
          <p:cNvSpPr>
            <a:spLocks noGrp="1"/>
          </p:cNvSpPr>
          <p:nvPr>
            <p:ph idx="1"/>
          </p:nvPr>
        </p:nvSpPr>
        <p:spPr/>
        <p:txBody>
          <a:bodyPr/>
          <a:lstStyle/>
          <a:p>
            <a:r>
              <a:rPr lang="da-DK" dirty="0"/>
              <a:t>The repository contains files that can be used to create suitable images</a:t>
            </a:r>
            <a:br>
              <a:rPr lang="da-DK" dirty="0"/>
            </a:br>
            <a:r>
              <a:rPr lang="da-DK" sz="2000" dirty="0">
                <a:hlinkClick r:id="rId2"/>
              </a:rPr>
              <a:t>https://github.com/Dyalog/JSONServer/tree/master/Docker</a:t>
            </a:r>
            <a:endParaRPr lang="da-DK" sz="2000" dirty="0"/>
          </a:p>
          <a:p>
            <a:r>
              <a:rPr lang="da-DK" dirty="0"/>
              <a:t>Or, if you checked it out locally:</a:t>
            </a:r>
            <a:br>
              <a:rPr lang="da-DK" dirty="0"/>
            </a:br>
            <a:r>
              <a:rPr lang="da-DK" sz="2000" dirty="0">
                <a:hlinkClick r:id="rId3" action="ppaction://hlinkfile"/>
              </a:rPr>
              <a:t>/devt/JSONServer/Docker</a:t>
            </a:r>
            <a:endParaRPr lang="da-DK" dirty="0"/>
          </a:p>
          <a:p>
            <a:endParaRPr lang="da-DK" dirty="0"/>
          </a:p>
          <a:p>
            <a:endParaRPr lang="da-DK" dirty="0"/>
          </a:p>
        </p:txBody>
      </p:sp>
      <p:sp>
        <p:nvSpPr>
          <p:cNvPr id="4" name="Content Placeholder 3">
            <a:extLst>
              <a:ext uri="{FF2B5EF4-FFF2-40B4-BE49-F238E27FC236}">
                <a16:creationId xmlns:a16="http://schemas.microsoft.com/office/drawing/2014/main" id="{454A41AE-6520-4DB4-AC02-BE4C8DDEFD42}"/>
              </a:ext>
            </a:extLst>
          </p:cNvPr>
          <p:cNvSpPr>
            <a:spLocks noGrp="1"/>
          </p:cNvSpPr>
          <p:nvPr>
            <p:ph sz="quarter" idx="12"/>
          </p:nvPr>
        </p:nvSpPr>
        <p:spPr/>
        <p:txBody>
          <a:bodyPr/>
          <a:lstStyle/>
          <a:p>
            <a:endParaRPr lang="da-DK"/>
          </a:p>
        </p:txBody>
      </p:sp>
    </p:spTree>
    <p:extLst>
      <p:ext uri="{BB962C8B-B14F-4D97-AF65-F5344CB8AC3E}">
        <p14:creationId xmlns:p14="http://schemas.microsoft.com/office/powerpoint/2010/main" val="185617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4A93-AA38-4CFC-ABFC-717B51D3C768}"/>
              </a:ext>
            </a:extLst>
          </p:cNvPr>
          <p:cNvSpPr>
            <a:spLocks noGrp="1"/>
          </p:cNvSpPr>
          <p:nvPr>
            <p:ph type="title"/>
          </p:nvPr>
        </p:nvSpPr>
        <p:spPr/>
        <p:txBody>
          <a:bodyPr>
            <a:normAutofit fontScale="90000"/>
          </a:bodyPr>
          <a:lstStyle/>
          <a:p>
            <a:r>
              <a:rPr lang="da-DK" dirty="0"/>
              <a:t>Docker Image for JSONServer</a:t>
            </a:r>
          </a:p>
        </p:txBody>
      </p:sp>
      <p:sp>
        <p:nvSpPr>
          <p:cNvPr id="3" name="Content Placeholder 2">
            <a:extLst>
              <a:ext uri="{FF2B5EF4-FFF2-40B4-BE49-F238E27FC236}">
                <a16:creationId xmlns:a16="http://schemas.microsoft.com/office/drawing/2014/main" id="{1C2EEE88-4A73-43BE-9716-7C44FB71780B}"/>
              </a:ext>
            </a:extLst>
          </p:cNvPr>
          <p:cNvSpPr>
            <a:spLocks noGrp="1"/>
          </p:cNvSpPr>
          <p:nvPr>
            <p:ph idx="1"/>
          </p:nvPr>
        </p:nvSpPr>
        <p:spPr/>
        <p:txBody>
          <a:bodyPr/>
          <a:lstStyle/>
          <a:p>
            <a:r>
              <a:rPr lang="da-DK" dirty="0"/>
              <a:t>The repository contains files that can be used to create suitable images</a:t>
            </a:r>
          </a:p>
        </p:txBody>
      </p:sp>
      <p:sp>
        <p:nvSpPr>
          <p:cNvPr id="4" name="Content Placeholder 3">
            <a:extLst>
              <a:ext uri="{FF2B5EF4-FFF2-40B4-BE49-F238E27FC236}">
                <a16:creationId xmlns:a16="http://schemas.microsoft.com/office/drawing/2014/main" id="{454A41AE-6520-4DB4-AC02-BE4C8DDEFD42}"/>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3757F22B-D2D2-47F3-B9E9-0E2426C6E217}"/>
              </a:ext>
            </a:extLst>
          </p:cNvPr>
          <p:cNvPicPr>
            <a:picLocks noChangeAspect="1"/>
          </p:cNvPicPr>
          <p:nvPr/>
        </p:nvPicPr>
        <p:blipFill>
          <a:blip r:embed="rId2"/>
          <a:stretch>
            <a:fillRect/>
          </a:stretch>
        </p:blipFill>
        <p:spPr>
          <a:xfrm>
            <a:off x="130282" y="0"/>
            <a:ext cx="8883435" cy="5143500"/>
          </a:xfrm>
          <a:prstGeom prst="rect">
            <a:avLst/>
          </a:prstGeom>
        </p:spPr>
      </p:pic>
    </p:spTree>
    <p:extLst>
      <p:ext uri="{BB962C8B-B14F-4D97-AF65-F5344CB8AC3E}">
        <p14:creationId xmlns:p14="http://schemas.microsoft.com/office/powerpoint/2010/main" val="309961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Microservices Definition (Wikipedia)</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30670" y="1428704"/>
            <a:ext cx="4608512" cy="3394472"/>
          </a:xfrm>
        </p:spPr>
        <p:txBody>
          <a:bodyPr>
            <a:normAutofit/>
          </a:bodyPr>
          <a:lstStyle/>
          <a:p>
            <a:pPr marL="0" indent="0">
              <a:buNone/>
            </a:pPr>
            <a:r>
              <a:rPr lang="en-GB" sz="2400" b="1" i="1" dirty="0"/>
              <a:t>Microservices</a:t>
            </a:r>
            <a:r>
              <a:rPr lang="en-GB" sz="2400" i="1" dirty="0"/>
              <a:t> is a variant of the</a:t>
            </a:r>
            <a:br>
              <a:rPr lang="en-GB" sz="2400" i="1" dirty="0"/>
            </a:br>
            <a:r>
              <a:rPr lang="en-GB" sz="2400" i="1" dirty="0">
                <a:hlinkClick r:id="rId2" tooltip="Service-oriented architecture"/>
              </a:rPr>
              <a:t>service-oriented architecture</a:t>
            </a:r>
            <a:r>
              <a:rPr lang="en-GB" sz="2400" i="1" dirty="0"/>
              <a:t> (SOA)</a:t>
            </a:r>
            <a:br>
              <a:rPr lang="en-GB" sz="2400" i="1" dirty="0"/>
            </a:br>
            <a:r>
              <a:rPr lang="en-GB" sz="2400" i="1" dirty="0"/>
              <a:t>architectural style that structures </a:t>
            </a:r>
            <a:br>
              <a:rPr lang="en-GB" sz="2400" i="1" dirty="0"/>
            </a:br>
            <a:r>
              <a:rPr lang="en-GB" sz="2400" i="1" dirty="0"/>
              <a:t>an application as a collection of </a:t>
            </a:r>
            <a:br>
              <a:rPr lang="en-GB" sz="2400" i="1" dirty="0"/>
            </a:br>
            <a:r>
              <a:rPr lang="en-GB" sz="2400" i="1" dirty="0">
                <a:hlinkClick r:id="rId3" tooltip="Coupling (computer programming)"/>
              </a:rPr>
              <a:t>loosely coupled</a:t>
            </a:r>
            <a:r>
              <a:rPr lang="en-GB" sz="2400" i="1" dirty="0"/>
              <a:t> services.</a:t>
            </a:r>
            <a:br>
              <a:rPr lang="en-GB" sz="2400" i="1" dirty="0"/>
            </a:br>
            <a:endParaRPr lang="en-GB" sz="2400" i="1"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a:p>
        </p:txBody>
      </p:sp>
      <p:sp>
        <p:nvSpPr>
          <p:cNvPr id="5" name="Content Placeholder 2">
            <a:extLst>
              <a:ext uri="{FF2B5EF4-FFF2-40B4-BE49-F238E27FC236}">
                <a16:creationId xmlns:a16="http://schemas.microsoft.com/office/drawing/2014/main" id="{5639204A-89D3-41BE-9B72-EADD94D37733}"/>
              </a:ext>
            </a:extLst>
          </p:cNvPr>
          <p:cNvSpPr txBox="1">
            <a:spLocks/>
          </p:cNvSpPr>
          <p:nvPr/>
        </p:nvSpPr>
        <p:spPr>
          <a:xfrm>
            <a:off x="5517105" y="1454396"/>
            <a:ext cx="3420380" cy="1226596"/>
          </a:xfrm>
          <a:prstGeom prst="rect">
            <a:avLst/>
          </a:prstGeom>
          <a:solidFill>
            <a:srgbClr val="FFC000"/>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GB" dirty="0"/>
              <a:t>(The techniques shown here will work fine for your large monolithic heritage application too.)</a:t>
            </a:r>
            <a:endParaRPr lang="da-DK" dirty="0"/>
          </a:p>
        </p:txBody>
      </p:sp>
    </p:spTree>
    <p:extLst>
      <p:ext uri="{BB962C8B-B14F-4D97-AF65-F5344CB8AC3E}">
        <p14:creationId xmlns:p14="http://schemas.microsoft.com/office/powerpoint/2010/main" val="86014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AD27-D77E-4581-8300-A138F2E1EC25}"/>
              </a:ext>
            </a:extLst>
          </p:cNvPr>
          <p:cNvSpPr>
            <a:spLocks noGrp="1"/>
          </p:cNvSpPr>
          <p:nvPr>
            <p:ph type="title"/>
          </p:nvPr>
        </p:nvSpPr>
        <p:spPr/>
        <p:txBody>
          <a:bodyPr>
            <a:normAutofit fontScale="90000"/>
          </a:bodyPr>
          <a:lstStyle/>
          <a:p>
            <a:endParaRPr lang="da-DK"/>
          </a:p>
        </p:txBody>
      </p:sp>
      <p:sp>
        <p:nvSpPr>
          <p:cNvPr id="4" name="Content Placeholder 3">
            <a:extLst>
              <a:ext uri="{FF2B5EF4-FFF2-40B4-BE49-F238E27FC236}">
                <a16:creationId xmlns:a16="http://schemas.microsoft.com/office/drawing/2014/main" id="{A4D6F0EB-E9B1-4B49-BE1E-97DD0FC05CF6}"/>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5C693ED3-C4E9-4523-8D8C-510C3447ED09}"/>
              </a:ext>
            </a:extLst>
          </p:cNvPr>
          <p:cNvPicPr>
            <a:picLocks noChangeAspect="1"/>
          </p:cNvPicPr>
          <p:nvPr/>
        </p:nvPicPr>
        <p:blipFill>
          <a:blip r:embed="rId2"/>
          <a:stretch>
            <a:fillRect/>
          </a:stretch>
        </p:blipFill>
        <p:spPr>
          <a:xfrm>
            <a:off x="1440160" y="-657559"/>
            <a:ext cx="7452320" cy="5801059"/>
          </a:xfrm>
          <a:prstGeom prst="rect">
            <a:avLst/>
          </a:prstGeom>
        </p:spPr>
      </p:pic>
      <p:sp>
        <p:nvSpPr>
          <p:cNvPr id="6" name="Content Placeholder 2">
            <a:extLst>
              <a:ext uri="{FF2B5EF4-FFF2-40B4-BE49-F238E27FC236}">
                <a16:creationId xmlns:a16="http://schemas.microsoft.com/office/drawing/2014/main" id="{4848A339-A34A-46CF-93D2-3C9425F97DE1}"/>
              </a:ext>
            </a:extLst>
          </p:cNvPr>
          <p:cNvSpPr>
            <a:spLocks noGrp="1"/>
          </p:cNvSpPr>
          <p:nvPr>
            <p:ph idx="1"/>
          </p:nvPr>
        </p:nvSpPr>
        <p:spPr>
          <a:xfrm>
            <a:off x="1838500" y="1266605"/>
            <a:ext cx="6435715" cy="3825425"/>
          </a:xfrm>
          <a:solidFill>
            <a:schemeClr val="bg1"/>
          </a:solidFill>
        </p:spPr>
        <p:txBody>
          <a:bodyPr>
            <a:normAutofit/>
          </a:bodyPr>
          <a:lstStyle/>
          <a:p>
            <a:pPr marL="0" indent="0">
              <a:buNone/>
            </a:pPr>
            <a:br>
              <a:rPr lang="da-DK" sz="1100" dirty="0">
                <a:latin typeface="Courier New" panose="02070309020205020404" pitchFamily="49" charset="0"/>
                <a:cs typeface="Courier New" panose="02070309020205020404" pitchFamily="49" charset="0"/>
              </a:rPr>
            </a:br>
            <a:r>
              <a:rPr lang="da-DK" sz="1100" dirty="0">
                <a:solidFill>
                  <a:srgbClr val="FF0000"/>
                </a:solidFill>
                <a:latin typeface="Courier New" panose="02070309020205020404" pitchFamily="49" charset="0"/>
                <a:cs typeface="Courier New" panose="02070309020205020404" pitchFamily="49" charset="0"/>
              </a:rPr>
              <a:t>FROM</a:t>
            </a:r>
            <a:r>
              <a:rPr lang="da-DK" sz="1100" dirty="0">
                <a:latin typeface="Courier New" panose="02070309020205020404" pitchFamily="49" charset="0"/>
                <a:cs typeface="Courier New" panose="02070309020205020404" pitchFamily="49" charset="0"/>
              </a:rPr>
              <a:t> ubuntu:16.04</a:t>
            </a:r>
          </a:p>
          <a:p>
            <a:pPr marL="0" indent="0">
              <a:buNone/>
            </a:pPr>
            <a:endParaRPr lang="da-DK" sz="1100" dirty="0">
              <a:latin typeface="Courier New" panose="02070309020205020404" pitchFamily="49" charset="0"/>
              <a:cs typeface="Courier New" panose="02070309020205020404" pitchFamily="49" charset="0"/>
            </a:endParaRPr>
          </a:p>
          <a:p>
            <a:pPr marL="0" indent="0">
              <a:buNone/>
            </a:pPr>
            <a:r>
              <a:rPr lang="da-DK" sz="1100" dirty="0">
                <a:solidFill>
                  <a:srgbClr val="FF0000"/>
                </a:solidFill>
                <a:latin typeface="Courier New" panose="02070309020205020404" pitchFamily="49" charset="0"/>
                <a:cs typeface="Courier New" panose="02070309020205020404" pitchFamily="49" charset="0"/>
              </a:rPr>
              <a:t>ADD</a:t>
            </a:r>
            <a:r>
              <a:rPr lang="da-DK" sz="1100" dirty="0">
                <a:latin typeface="Courier New" panose="02070309020205020404" pitchFamily="49" charset="0"/>
                <a:cs typeface="Courier New" panose="02070309020205020404" pitchFamily="49" charset="0"/>
              </a:rPr>
              <a:t> ./dyalog-unicode_16.0.31748_amd64.deb /</a:t>
            </a:r>
          </a:p>
          <a:p>
            <a:pPr marL="0" indent="0">
              <a:buNone/>
            </a:pPr>
            <a:r>
              <a:rPr lang="da-DK" sz="1100" dirty="0">
                <a:solidFill>
                  <a:srgbClr val="FF0000"/>
                </a:solidFill>
                <a:latin typeface="Courier New" panose="02070309020205020404" pitchFamily="49" charset="0"/>
                <a:cs typeface="Courier New" panose="02070309020205020404" pitchFamily="49" charset="0"/>
              </a:rPr>
              <a:t>RUN</a:t>
            </a:r>
            <a:r>
              <a:rPr lang="da-DK" sz="1100" dirty="0">
                <a:latin typeface="Courier New" panose="02070309020205020404" pitchFamily="49" charset="0"/>
                <a:cs typeface="Courier New" panose="02070309020205020404" pitchFamily="49" charset="0"/>
              </a:rPr>
              <a:t> dpkg -i /dyalog*.deb</a:t>
            </a:r>
          </a:p>
          <a:p>
            <a:pPr marL="0" indent="0">
              <a:buNone/>
            </a:pPr>
            <a:endParaRPr lang="da-DK" sz="1100" dirty="0">
              <a:solidFill>
                <a:srgbClr val="FF0000"/>
              </a:solidFill>
              <a:latin typeface="Courier New" panose="02070309020205020404" pitchFamily="49" charset="0"/>
              <a:cs typeface="Courier New" panose="02070309020205020404" pitchFamily="49" charset="0"/>
            </a:endParaRPr>
          </a:p>
          <a:p>
            <a:pPr marL="0" indent="0">
              <a:buNone/>
            </a:pPr>
            <a:r>
              <a:rPr lang="da-DK" sz="1100" dirty="0">
                <a:solidFill>
                  <a:srgbClr val="FF0000"/>
                </a:solidFill>
                <a:latin typeface="Courier New" panose="02070309020205020404" pitchFamily="49" charset="0"/>
                <a:cs typeface="Courier New" panose="02070309020205020404" pitchFamily="49" charset="0"/>
              </a:rPr>
              <a:t>RUN</a:t>
            </a:r>
            <a:r>
              <a:rPr lang="da-DK" sz="1100" dirty="0">
                <a:latin typeface="Courier New" panose="02070309020205020404" pitchFamily="49" charset="0"/>
                <a:cs typeface="Courier New" panose="02070309020205020404" pitchFamily="49" charset="0"/>
              </a:rPr>
              <a:t> git clone https://github.com/Dyalog/JSONServer /JSONServer</a:t>
            </a:r>
          </a:p>
          <a:p>
            <a:pPr marL="0" indent="0">
              <a:buNone/>
            </a:pPr>
            <a:r>
              <a:rPr lang="da-DK" sz="1100" dirty="0">
                <a:solidFill>
                  <a:srgbClr val="FF0000"/>
                </a:solidFill>
                <a:latin typeface="Courier New" panose="02070309020205020404" pitchFamily="49" charset="0"/>
                <a:cs typeface="Courier New" panose="02070309020205020404" pitchFamily="49" charset="0"/>
              </a:rPr>
              <a:t>ADD</a:t>
            </a:r>
            <a:r>
              <a:rPr lang="da-DK" sz="1100" dirty="0">
                <a:latin typeface="Courier New" panose="02070309020205020404" pitchFamily="49" charset="0"/>
                <a:cs typeface="Courier New" panose="02070309020205020404" pitchFamily="49" charset="0"/>
              </a:rPr>
              <a:t> /myapp /      # If not using /JSONServer/Sample</a:t>
            </a:r>
          </a:p>
          <a:p>
            <a:pPr marL="0" indent="0">
              <a:buNone/>
            </a:pPr>
            <a:endParaRPr lang="da-DK" sz="1100" dirty="0">
              <a:latin typeface="Courier New" panose="02070309020205020404" pitchFamily="49" charset="0"/>
              <a:cs typeface="Courier New" panose="02070309020205020404" pitchFamily="49" charset="0"/>
            </a:endParaRPr>
          </a:p>
          <a:p>
            <a:pPr marL="0" indent="0">
              <a:buNone/>
            </a:pPr>
            <a:r>
              <a:rPr lang="da-DK" sz="1100" dirty="0">
                <a:solidFill>
                  <a:srgbClr val="FF0000"/>
                </a:solidFill>
                <a:latin typeface="Courier New" panose="02070309020205020404" pitchFamily="49" charset="0"/>
                <a:cs typeface="Courier New" panose="02070309020205020404" pitchFamily="49" charset="0"/>
              </a:rPr>
              <a:t>ADD</a:t>
            </a:r>
            <a:r>
              <a:rPr lang="da-DK" sz="1100" dirty="0">
                <a:latin typeface="Courier New" panose="02070309020205020404" pitchFamily="49" charset="0"/>
                <a:cs typeface="Courier New" panose="02070309020205020404" pitchFamily="49" charset="0"/>
              </a:rPr>
              <a:t> entry.sh /scripts/</a:t>
            </a:r>
          </a:p>
          <a:p>
            <a:pPr marL="0" indent="0">
              <a:buNone/>
            </a:pPr>
            <a:endParaRPr lang="da-DK" sz="1100" dirty="0">
              <a:latin typeface="Courier New" panose="02070309020205020404" pitchFamily="49" charset="0"/>
              <a:cs typeface="Courier New" panose="02070309020205020404" pitchFamily="49" charset="0"/>
            </a:endParaRPr>
          </a:p>
          <a:p>
            <a:pPr marL="0" indent="0">
              <a:buNone/>
            </a:pPr>
            <a:r>
              <a:rPr lang="da-DK" sz="1100" dirty="0">
                <a:solidFill>
                  <a:srgbClr val="FF0000"/>
                </a:solidFill>
                <a:latin typeface="Courier New" panose="02070309020205020404" pitchFamily="49" charset="0"/>
                <a:cs typeface="Courier New" panose="02070309020205020404" pitchFamily="49" charset="0"/>
              </a:rPr>
              <a:t>EXPOSE</a:t>
            </a:r>
            <a:r>
              <a:rPr lang="da-DK" sz="1100" dirty="0">
                <a:latin typeface="Courier New" panose="02070309020205020404" pitchFamily="49" charset="0"/>
                <a:cs typeface="Courier New" panose="02070309020205020404" pitchFamily="49" charset="0"/>
              </a:rPr>
              <a:t> 8080       # JSONServer</a:t>
            </a:r>
          </a:p>
          <a:p>
            <a:pPr marL="0" indent="0">
              <a:buNone/>
            </a:pPr>
            <a:r>
              <a:rPr lang="da-DK" sz="1100" dirty="0">
                <a:solidFill>
                  <a:srgbClr val="FF0000"/>
                </a:solidFill>
                <a:latin typeface="Courier New" panose="02070309020205020404" pitchFamily="49" charset="0"/>
                <a:cs typeface="Courier New" panose="02070309020205020404" pitchFamily="49" charset="0"/>
              </a:rPr>
              <a:t>EXPOSE</a:t>
            </a:r>
            <a:r>
              <a:rPr lang="da-DK" sz="1100" dirty="0">
                <a:latin typeface="Courier New" panose="02070309020205020404" pitchFamily="49" charset="0"/>
                <a:cs typeface="Courier New" panose="02070309020205020404" pitchFamily="49" charset="0"/>
              </a:rPr>
              <a:t> 4502       # RIDE</a:t>
            </a:r>
          </a:p>
          <a:p>
            <a:pPr marL="0" indent="0">
              <a:buNone/>
            </a:pPr>
            <a:endParaRPr lang="da-DK" sz="1100" dirty="0">
              <a:latin typeface="Courier New" panose="02070309020205020404" pitchFamily="49" charset="0"/>
              <a:cs typeface="Courier New" panose="02070309020205020404" pitchFamily="49" charset="0"/>
            </a:endParaRPr>
          </a:p>
          <a:p>
            <a:pPr marL="0" indent="0">
              <a:buNone/>
            </a:pPr>
            <a:r>
              <a:rPr lang="da-DK" sz="1100" dirty="0">
                <a:solidFill>
                  <a:srgbClr val="FF0000"/>
                </a:solidFill>
                <a:latin typeface="Courier New" panose="02070309020205020404" pitchFamily="49" charset="0"/>
                <a:cs typeface="Courier New" panose="02070309020205020404" pitchFamily="49" charset="0"/>
              </a:rPr>
              <a:t>CMD</a:t>
            </a:r>
            <a:r>
              <a:rPr lang="da-DK" sz="1100" dirty="0">
                <a:latin typeface="Courier New" panose="02070309020205020404" pitchFamily="49" charset="0"/>
                <a:cs typeface="Courier New" panose="02070309020205020404" pitchFamily="49" charset="0"/>
              </a:rPr>
              <a:t> /scripts/entry.sh</a:t>
            </a:r>
          </a:p>
          <a:p>
            <a:pPr marL="0" indent="0">
              <a:buNone/>
            </a:pPr>
            <a:endParaRPr lang="da-DK" sz="1100" dirty="0">
              <a:latin typeface="Courier New" panose="02070309020205020404" pitchFamily="49" charset="0"/>
              <a:cs typeface="Courier New" panose="02070309020205020404" pitchFamily="49" charset="0"/>
            </a:endParaRPr>
          </a:p>
        </p:txBody>
      </p:sp>
      <p:sp>
        <p:nvSpPr>
          <p:cNvPr id="7" name="Content Placeholder 2">
            <a:extLst>
              <a:ext uri="{FF2B5EF4-FFF2-40B4-BE49-F238E27FC236}">
                <a16:creationId xmlns:a16="http://schemas.microsoft.com/office/drawing/2014/main" id="{B724CB1D-3C02-42D6-B37D-A616870465C1}"/>
              </a:ext>
            </a:extLst>
          </p:cNvPr>
          <p:cNvSpPr txBox="1">
            <a:spLocks/>
          </p:cNvSpPr>
          <p:nvPr/>
        </p:nvSpPr>
        <p:spPr>
          <a:xfrm>
            <a:off x="251520" y="873633"/>
            <a:ext cx="2197074" cy="453992"/>
          </a:xfrm>
          <a:prstGeom prst="rect">
            <a:avLst/>
          </a:prstGeom>
          <a:solidFill>
            <a:srgbClr val="FF9421"/>
          </a:solidFill>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100" dirty="0">
                <a:latin typeface="Courier New" panose="02070309020205020404" pitchFamily="49" charset="0"/>
                <a:cs typeface="Courier New" panose="02070309020205020404" pitchFamily="49" charset="0"/>
              </a:rPr>
              <a:t>... If not downloading </a:t>
            </a:r>
            <a:br>
              <a:rPr lang="da-DK" sz="1100" dirty="0">
                <a:latin typeface="Courier New" panose="02070309020205020404" pitchFamily="49" charset="0"/>
                <a:cs typeface="Courier New" panose="02070309020205020404" pitchFamily="49" charset="0"/>
              </a:rPr>
            </a:br>
            <a:r>
              <a:rPr lang="da-DK" sz="1100" dirty="0">
                <a:latin typeface="Courier New" panose="02070309020205020404" pitchFamily="49" charset="0"/>
                <a:cs typeface="Courier New" panose="02070309020205020404" pitchFamily="49" charset="0"/>
              </a:rPr>
              <a:t>APL from my.dyalog.com</a:t>
            </a:r>
          </a:p>
          <a:p>
            <a:pPr marL="0" indent="0">
              <a:buFont typeface="Wingdings" panose="05000000000000000000" pitchFamily="2" charset="2"/>
              <a:buNone/>
            </a:pPr>
            <a:endParaRPr lang="da-DK" sz="1100"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D3277BE6-79B8-446E-B745-B11F34F2F200}"/>
              </a:ext>
            </a:extLst>
          </p:cNvPr>
          <p:cNvSpPr/>
          <p:nvPr/>
        </p:nvSpPr>
        <p:spPr>
          <a:xfrm>
            <a:off x="2120511" y="1488783"/>
            <a:ext cx="4296693" cy="22530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38E5AF33-36E3-4F72-992F-7DC60C5108EC}"/>
              </a:ext>
            </a:extLst>
          </p:cNvPr>
          <p:cNvSpPr txBox="1"/>
          <p:nvPr/>
        </p:nvSpPr>
        <p:spPr>
          <a:xfrm>
            <a:off x="6372200" y="1626645"/>
            <a:ext cx="1935215" cy="923330"/>
          </a:xfrm>
          <a:prstGeom prst="rect">
            <a:avLst/>
          </a:prstGeom>
          <a:noFill/>
        </p:spPr>
        <p:txBody>
          <a:bodyPr wrap="square" rtlCol="0">
            <a:spAutoFit/>
          </a:bodyPr>
          <a:lstStyle/>
          <a:p>
            <a:r>
              <a:rPr lang="da-DK" dirty="0">
                <a:solidFill>
                  <a:srgbClr val="FF0000"/>
                </a:solidFill>
              </a:rPr>
              <a:t>Download APL</a:t>
            </a:r>
          </a:p>
          <a:p>
            <a:r>
              <a:rPr lang="da-DK" dirty="0">
                <a:solidFill>
                  <a:srgbClr val="FF0000"/>
                </a:solidFill>
              </a:rPr>
              <a:t>installer from</a:t>
            </a:r>
          </a:p>
          <a:p>
            <a:r>
              <a:rPr lang="da-DK" dirty="0">
                <a:solidFill>
                  <a:srgbClr val="FF0000"/>
                </a:solidFill>
              </a:rPr>
              <a:t>my.dyalog.com</a:t>
            </a:r>
          </a:p>
        </p:txBody>
      </p:sp>
    </p:spTree>
    <p:extLst>
      <p:ext uri="{BB962C8B-B14F-4D97-AF65-F5344CB8AC3E}">
        <p14:creationId xmlns:p14="http://schemas.microsoft.com/office/powerpoint/2010/main" val="126125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animBg="1"/>
      <p:bldP spid="8" grpId="1" animBg="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C473B-C85C-4823-8FF5-A3BD3B386F5F}"/>
              </a:ext>
            </a:extLst>
          </p:cNvPr>
          <p:cNvPicPr>
            <a:picLocks noChangeAspect="1"/>
          </p:cNvPicPr>
          <p:nvPr/>
        </p:nvPicPr>
        <p:blipFill>
          <a:blip r:embed="rId2"/>
          <a:stretch>
            <a:fillRect/>
          </a:stretch>
        </p:blipFill>
        <p:spPr>
          <a:xfrm>
            <a:off x="0" y="-1345439"/>
            <a:ext cx="10692680" cy="6630419"/>
          </a:xfrm>
          <a:prstGeom prst="rect">
            <a:avLst/>
          </a:prstGeom>
        </p:spPr>
      </p:pic>
      <p:sp>
        <p:nvSpPr>
          <p:cNvPr id="2" name="Title 1">
            <a:extLst>
              <a:ext uri="{FF2B5EF4-FFF2-40B4-BE49-F238E27FC236}">
                <a16:creationId xmlns:a16="http://schemas.microsoft.com/office/drawing/2014/main" id="{CC022B29-217E-4C87-A0B8-B801A1ACCF3C}"/>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63DED4C8-B389-4380-B05E-38305710B6E9}"/>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12F5A872-F7A9-4A8B-A1FD-98D7ADA51A7A}"/>
              </a:ext>
            </a:extLst>
          </p:cNvPr>
          <p:cNvSpPr>
            <a:spLocks noGrp="1"/>
          </p:cNvSpPr>
          <p:nvPr>
            <p:ph sz="quarter" idx="12"/>
          </p:nvPr>
        </p:nvSpPr>
        <p:spPr/>
        <p:txBody>
          <a:bodyPr/>
          <a:lstStyle/>
          <a:p>
            <a:endParaRPr lang="da-DK"/>
          </a:p>
        </p:txBody>
      </p:sp>
      <p:sp>
        <p:nvSpPr>
          <p:cNvPr id="6" name="Rectangle 5">
            <a:extLst>
              <a:ext uri="{FF2B5EF4-FFF2-40B4-BE49-F238E27FC236}">
                <a16:creationId xmlns:a16="http://schemas.microsoft.com/office/drawing/2014/main" id="{70BCA672-A038-4730-B6CE-92D24100D4FB}"/>
              </a:ext>
            </a:extLst>
          </p:cNvPr>
          <p:cNvSpPr/>
          <p:nvPr/>
        </p:nvSpPr>
        <p:spPr>
          <a:xfrm>
            <a:off x="1376645" y="2841779"/>
            <a:ext cx="3825425" cy="121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2E5A2443-143D-4EBC-AB8E-F1784D491813}"/>
              </a:ext>
            </a:extLst>
          </p:cNvPr>
          <p:cNvSpPr txBox="1"/>
          <p:nvPr/>
        </p:nvSpPr>
        <p:spPr>
          <a:xfrm>
            <a:off x="5195519" y="1940207"/>
            <a:ext cx="1935215" cy="945105"/>
          </a:xfrm>
          <a:prstGeom prst="rect">
            <a:avLst/>
          </a:prstGeom>
          <a:noFill/>
        </p:spPr>
        <p:txBody>
          <a:bodyPr wrap="square" rtlCol="0">
            <a:spAutoFit/>
          </a:bodyPr>
          <a:lstStyle/>
          <a:p>
            <a:r>
              <a:rPr lang="da-DK" dirty="0">
                <a:solidFill>
                  <a:srgbClr val="FF0000"/>
                </a:solidFill>
              </a:rPr>
              <a:t>Update application on startup</a:t>
            </a:r>
          </a:p>
        </p:txBody>
      </p:sp>
    </p:spTree>
    <p:extLst>
      <p:ext uri="{BB962C8B-B14F-4D97-AF65-F5344CB8AC3E}">
        <p14:creationId xmlns:p14="http://schemas.microsoft.com/office/powerpoint/2010/main" val="33750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5B32-9BAE-43B8-8B62-BEBE46B18E31}"/>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F4B31683-05EF-4677-8D42-61CF11C35B06}"/>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928F77BB-04BA-48B6-8BE4-826226D374A1}"/>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415B2B35-DAC4-480D-9814-BD7D0FF3C769}"/>
              </a:ext>
            </a:extLst>
          </p:cNvPr>
          <p:cNvPicPr>
            <a:picLocks noChangeAspect="1"/>
          </p:cNvPicPr>
          <p:nvPr/>
        </p:nvPicPr>
        <p:blipFill>
          <a:blip r:embed="rId2"/>
          <a:stretch>
            <a:fillRect/>
          </a:stretch>
        </p:blipFill>
        <p:spPr>
          <a:xfrm>
            <a:off x="0" y="-1633122"/>
            <a:ext cx="9144000" cy="6778504"/>
          </a:xfrm>
          <a:prstGeom prst="rect">
            <a:avLst/>
          </a:prstGeom>
        </p:spPr>
      </p:pic>
      <p:sp>
        <p:nvSpPr>
          <p:cNvPr id="6" name="Rectangle 5">
            <a:extLst>
              <a:ext uri="{FF2B5EF4-FFF2-40B4-BE49-F238E27FC236}">
                <a16:creationId xmlns:a16="http://schemas.microsoft.com/office/drawing/2014/main" id="{3D65F309-38EE-4712-AF7A-F8032BACFC34}"/>
              </a:ext>
            </a:extLst>
          </p:cNvPr>
          <p:cNvSpPr/>
          <p:nvPr/>
        </p:nvSpPr>
        <p:spPr>
          <a:xfrm>
            <a:off x="746574" y="2436735"/>
            <a:ext cx="3825425" cy="1845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9ED46FC2-39CA-4919-AB7B-1D077AEA5385}"/>
              </a:ext>
            </a:extLst>
          </p:cNvPr>
          <p:cNvSpPr txBox="1"/>
          <p:nvPr/>
        </p:nvSpPr>
        <p:spPr>
          <a:xfrm>
            <a:off x="4707015" y="3549750"/>
            <a:ext cx="2070230" cy="923330"/>
          </a:xfrm>
          <a:prstGeom prst="rect">
            <a:avLst/>
          </a:prstGeom>
          <a:noFill/>
        </p:spPr>
        <p:txBody>
          <a:bodyPr wrap="square" rtlCol="0">
            <a:spAutoFit/>
          </a:bodyPr>
          <a:lstStyle/>
          <a:p>
            <a:r>
              <a:rPr lang="da-DK" dirty="0">
                <a:solidFill>
                  <a:srgbClr val="FF0000"/>
                </a:solidFill>
              </a:rPr>
              <a:t>Prompt and pass on</a:t>
            </a:r>
          </a:p>
          <a:p>
            <a:r>
              <a:rPr lang="da-DK" dirty="0">
                <a:solidFill>
                  <a:srgbClr val="FF0000"/>
                </a:solidFill>
              </a:rPr>
              <a:t>my.dyalog.com</a:t>
            </a:r>
          </a:p>
          <a:p>
            <a:r>
              <a:rPr lang="da-DK" dirty="0">
                <a:solidFill>
                  <a:srgbClr val="FF0000"/>
                </a:solidFill>
              </a:rPr>
              <a:t>credentials</a:t>
            </a:r>
          </a:p>
        </p:txBody>
      </p:sp>
      <p:sp>
        <p:nvSpPr>
          <p:cNvPr id="8" name="Rectangle 7">
            <a:extLst>
              <a:ext uri="{FF2B5EF4-FFF2-40B4-BE49-F238E27FC236}">
                <a16:creationId xmlns:a16="http://schemas.microsoft.com/office/drawing/2014/main" id="{5E52A357-E88F-4B37-A764-69E2B8E4BE45}"/>
              </a:ext>
            </a:extLst>
          </p:cNvPr>
          <p:cNvSpPr/>
          <p:nvPr/>
        </p:nvSpPr>
        <p:spPr>
          <a:xfrm>
            <a:off x="2321750" y="4562174"/>
            <a:ext cx="5760639" cy="2148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8525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B4F6-76D5-437E-AA87-C12B55881AFF}"/>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D6C4C789-B57C-456D-B370-0A82B7F275CA}"/>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1C79E406-57B4-4531-8C2D-03445C128A77}"/>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7BD7ADCD-F9A8-4339-B904-DC582CC6BD5C}"/>
              </a:ext>
            </a:extLst>
          </p:cNvPr>
          <p:cNvPicPr>
            <a:picLocks noChangeAspect="1"/>
          </p:cNvPicPr>
          <p:nvPr/>
        </p:nvPicPr>
        <p:blipFill>
          <a:blip r:embed="rId2"/>
          <a:stretch>
            <a:fillRect/>
          </a:stretch>
        </p:blipFill>
        <p:spPr>
          <a:xfrm>
            <a:off x="826" y="-985871"/>
            <a:ext cx="9143174" cy="6129371"/>
          </a:xfrm>
          <a:prstGeom prst="rect">
            <a:avLst/>
          </a:prstGeom>
        </p:spPr>
      </p:pic>
      <p:cxnSp>
        <p:nvCxnSpPr>
          <p:cNvPr id="7" name="Straight Connector 6">
            <a:extLst>
              <a:ext uri="{FF2B5EF4-FFF2-40B4-BE49-F238E27FC236}">
                <a16:creationId xmlns:a16="http://schemas.microsoft.com/office/drawing/2014/main" id="{C8D749B2-CF50-4AD9-BC6F-3ECFAFD72F7B}"/>
              </a:ext>
            </a:extLst>
          </p:cNvPr>
          <p:cNvCxnSpPr/>
          <p:nvPr/>
        </p:nvCxnSpPr>
        <p:spPr>
          <a:xfrm>
            <a:off x="2006715" y="3606865"/>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7A3986-C4E0-40F8-9FE3-2CEE7A9D6E73}"/>
              </a:ext>
            </a:extLst>
          </p:cNvPr>
          <p:cNvCxnSpPr>
            <a:cxnSpLocks/>
          </p:cNvCxnSpPr>
          <p:nvPr/>
        </p:nvCxnSpPr>
        <p:spPr>
          <a:xfrm>
            <a:off x="3446875" y="3606865"/>
            <a:ext cx="1524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461A15-6E43-4D10-81BB-86CC6DAAAF37}"/>
              </a:ext>
            </a:extLst>
          </p:cNvPr>
          <p:cNvCxnSpPr>
            <a:cxnSpLocks/>
            <a:endCxn id="15" idx="1"/>
          </p:cNvCxnSpPr>
          <p:nvPr/>
        </p:nvCxnSpPr>
        <p:spPr>
          <a:xfrm>
            <a:off x="1826695" y="3585798"/>
            <a:ext cx="374959" cy="3599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33020D-5487-4F32-A2DE-C722947457BF}"/>
              </a:ext>
            </a:extLst>
          </p:cNvPr>
          <p:cNvCxnSpPr>
            <a:cxnSpLocks/>
          </p:cNvCxnSpPr>
          <p:nvPr/>
        </p:nvCxnSpPr>
        <p:spPr>
          <a:xfrm>
            <a:off x="1640442" y="3585798"/>
            <a:ext cx="580072" cy="6511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567B48-E81E-4C33-B95E-FF842546C1FF}"/>
              </a:ext>
            </a:extLst>
          </p:cNvPr>
          <p:cNvSpPr txBox="1"/>
          <p:nvPr/>
        </p:nvSpPr>
        <p:spPr>
          <a:xfrm>
            <a:off x="2212513" y="4049708"/>
            <a:ext cx="1816844" cy="307777"/>
          </a:xfrm>
          <a:prstGeom prst="rect">
            <a:avLst/>
          </a:prstGeom>
          <a:noFill/>
        </p:spPr>
        <p:txBody>
          <a:bodyPr wrap="none" rtlCol="0">
            <a:spAutoFit/>
          </a:bodyPr>
          <a:lstStyle/>
          <a:p>
            <a:r>
              <a:rPr lang="da-DK" sz="1400" dirty="0">
                <a:solidFill>
                  <a:srgbClr val="FF0000"/>
                </a:solidFill>
              </a:rPr>
              <a:t>-it interactive terminal</a:t>
            </a:r>
          </a:p>
        </p:txBody>
      </p:sp>
      <p:sp>
        <p:nvSpPr>
          <p:cNvPr id="15" name="TextBox 14">
            <a:extLst>
              <a:ext uri="{FF2B5EF4-FFF2-40B4-BE49-F238E27FC236}">
                <a16:creationId xmlns:a16="http://schemas.microsoft.com/office/drawing/2014/main" id="{59893354-053F-44EB-AE7A-62DA7EC3A964}"/>
              </a:ext>
            </a:extLst>
          </p:cNvPr>
          <p:cNvSpPr txBox="1"/>
          <p:nvPr/>
        </p:nvSpPr>
        <p:spPr>
          <a:xfrm>
            <a:off x="2201654" y="3791822"/>
            <a:ext cx="3634136" cy="307777"/>
          </a:xfrm>
          <a:prstGeom prst="rect">
            <a:avLst/>
          </a:prstGeom>
          <a:noFill/>
        </p:spPr>
        <p:txBody>
          <a:bodyPr wrap="none" rtlCol="0">
            <a:spAutoFit/>
          </a:bodyPr>
          <a:lstStyle/>
          <a:p>
            <a:r>
              <a:rPr lang="da-DK" sz="1400" dirty="0">
                <a:solidFill>
                  <a:srgbClr val="FF0000"/>
                </a:solidFill>
              </a:rPr>
              <a:t>--rm discard file system changes on termination</a:t>
            </a:r>
          </a:p>
        </p:txBody>
      </p:sp>
      <p:sp>
        <p:nvSpPr>
          <p:cNvPr id="16" name="TextBox 15">
            <a:extLst>
              <a:ext uri="{FF2B5EF4-FFF2-40B4-BE49-F238E27FC236}">
                <a16:creationId xmlns:a16="http://schemas.microsoft.com/office/drawing/2014/main" id="{79B58D94-01D3-4B4D-BB6A-32F8D1FB485A}"/>
              </a:ext>
            </a:extLst>
          </p:cNvPr>
          <p:cNvSpPr txBox="1"/>
          <p:nvPr/>
        </p:nvSpPr>
        <p:spPr>
          <a:xfrm>
            <a:off x="3552303" y="3585798"/>
            <a:ext cx="2831801" cy="307777"/>
          </a:xfrm>
          <a:prstGeom prst="rect">
            <a:avLst/>
          </a:prstGeom>
          <a:noFill/>
        </p:spPr>
        <p:txBody>
          <a:bodyPr wrap="none" rtlCol="0">
            <a:spAutoFit/>
          </a:bodyPr>
          <a:lstStyle/>
          <a:p>
            <a:r>
              <a:rPr lang="da-DK" sz="1400" dirty="0">
                <a:solidFill>
                  <a:srgbClr val="FF0000"/>
                </a:solidFill>
              </a:rPr>
              <a:t>-p map container ports to host ports</a:t>
            </a:r>
          </a:p>
        </p:txBody>
      </p:sp>
      <p:cxnSp>
        <p:nvCxnSpPr>
          <p:cNvPr id="18" name="Straight Connector 17">
            <a:extLst>
              <a:ext uri="{FF2B5EF4-FFF2-40B4-BE49-F238E27FC236}">
                <a16:creationId xmlns:a16="http://schemas.microsoft.com/office/drawing/2014/main" id="{70345F68-A297-48E8-B919-136E28C2481D}"/>
              </a:ext>
            </a:extLst>
          </p:cNvPr>
          <p:cNvCxnSpPr>
            <a:cxnSpLocks/>
          </p:cNvCxnSpPr>
          <p:nvPr/>
        </p:nvCxnSpPr>
        <p:spPr>
          <a:xfrm flipV="1">
            <a:off x="3773018" y="3285239"/>
            <a:ext cx="81464" cy="912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42C0336-BB2E-4AE8-860F-E8C6CAC38797}"/>
              </a:ext>
            </a:extLst>
          </p:cNvPr>
          <p:cNvSpPr txBox="1"/>
          <p:nvPr/>
        </p:nvSpPr>
        <p:spPr>
          <a:xfrm>
            <a:off x="3854482" y="3116368"/>
            <a:ext cx="1271630" cy="307777"/>
          </a:xfrm>
          <a:prstGeom prst="rect">
            <a:avLst/>
          </a:prstGeom>
          <a:noFill/>
        </p:spPr>
        <p:txBody>
          <a:bodyPr wrap="none" rtlCol="0">
            <a:spAutoFit/>
          </a:bodyPr>
          <a:lstStyle/>
          <a:p>
            <a:r>
              <a:rPr lang="da-DK" sz="1400" dirty="0">
                <a:solidFill>
                  <a:srgbClr val="FF0000"/>
                </a:solidFill>
              </a:rPr>
              <a:t>name of image</a:t>
            </a:r>
          </a:p>
        </p:txBody>
      </p:sp>
    </p:spTree>
    <p:extLst>
      <p:ext uri="{BB962C8B-B14F-4D97-AF65-F5344CB8AC3E}">
        <p14:creationId xmlns:p14="http://schemas.microsoft.com/office/powerpoint/2010/main" val="3423687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F596-049B-4012-B4A2-C53E803397C2}"/>
              </a:ext>
            </a:extLst>
          </p:cNvPr>
          <p:cNvSpPr>
            <a:spLocks noGrp="1"/>
          </p:cNvSpPr>
          <p:nvPr>
            <p:ph type="title"/>
          </p:nvPr>
        </p:nvSpPr>
        <p:spPr/>
        <p:txBody>
          <a:bodyPr>
            <a:normAutofit fontScale="90000"/>
          </a:bodyPr>
          <a:lstStyle/>
          <a:p>
            <a:r>
              <a:rPr lang="da-DK" dirty="0"/>
              <a:t>Demo: Under Debian Linux</a:t>
            </a:r>
          </a:p>
        </p:txBody>
      </p:sp>
      <p:sp>
        <p:nvSpPr>
          <p:cNvPr id="3" name="Content Placeholder 2">
            <a:extLst>
              <a:ext uri="{FF2B5EF4-FFF2-40B4-BE49-F238E27FC236}">
                <a16:creationId xmlns:a16="http://schemas.microsoft.com/office/drawing/2014/main" id="{9C9DC510-8E82-449C-8C06-A8C1BD58A5AE}"/>
              </a:ext>
            </a:extLst>
          </p:cNvPr>
          <p:cNvSpPr>
            <a:spLocks noGrp="1"/>
          </p:cNvSpPr>
          <p:nvPr>
            <p:ph idx="1"/>
          </p:nvPr>
        </p:nvSpPr>
        <p:spPr/>
        <p:txBody>
          <a:bodyPr>
            <a:normAutofit/>
          </a:bodyPr>
          <a:lstStyle/>
          <a:p>
            <a:r>
              <a:rPr lang="da-DK" dirty="0"/>
              <a:t>Check out, build and run the Image:</a:t>
            </a:r>
          </a:p>
          <a:p>
            <a:pPr marL="0" indent="0">
              <a:buNone/>
            </a:pPr>
            <a:br>
              <a:rPr lang="en-GB" sz="2000" dirty="0"/>
            </a:br>
            <a:r>
              <a:rPr lang="en-GB" sz="2000" dirty="0"/>
              <a:t>git clone https://github.com/Dyalog/JSONServer </a:t>
            </a:r>
            <a:r>
              <a:rPr lang="en-GB" sz="2000" dirty="0" err="1"/>
              <a:t>JSONServer</a:t>
            </a:r>
            <a:endParaRPr lang="en-GB" sz="2000" dirty="0"/>
          </a:p>
          <a:p>
            <a:pPr marL="0" indent="0">
              <a:buNone/>
            </a:pPr>
            <a:r>
              <a:rPr lang="en-GB" sz="2000" dirty="0"/>
              <a:t>cd </a:t>
            </a:r>
            <a:r>
              <a:rPr lang="en-GB" sz="2000" dirty="0" err="1"/>
              <a:t>JSONServer</a:t>
            </a:r>
            <a:r>
              <a:rPr lang="en-GB" sz="2000" dirty="0"/>
              <a:t>/Docker</a:t>
            </a:r>
          </a:p>
          <a:p>
            <a:pPr marL="0" indent="0">
              <a:buNone/>
            </a:pPr>
            <a:r>
              <a:rPr lang="en-GB" sz="2000" dirty="0"/>
              <a:t>./build</a:t>
            </a:r>
          </a:p>
          <a:p>
            <a:pPr marL="0" indent="0">
              <a:buNone/>
            </a:pPr>
            <a:r>
              <a:rPr lang="en-GB" sz="2000" dirty="0"/>
              <a:t>./run</a:t>
            </a:r>
            <a:br>
              <a:rPr lang="en-GB" sz="2000" dirty="0"/>
            </a:br>
            <a:r>
              <a:rPr lang="en-GB" sz="2000" dirty="0"/>
              <a:t>(run 2</a:t>
            </a:r>
            <a:r>
              <a:rPr lang="en-GB" sz="2000" baseline="30000" dirty="0"/>
              <a:t>nd</a:t>
            </a:r>
            <a:r>
              <a:rPr lang="en-GB" sz="2000" dirty="0"/>
              <a:t> copy?)</a:t>
            </a:r>
            <a:br>
              <a:rPr lang="en-GB" sz="2000" dirty="0"/>
            </a:br>
            <a:endParaRPr lang="en-GB" sz="2000" dirty="0"/>
          </a:p>
          <a:p>
            <a:pPr marL="0" indent="0">
              <a:buNone/>
            </a:pPr>
            <a:r>
              <a:rPr lang="en-GB" sz="2000" dirty="0"/>
              <a:t>(rerun APL Windows Client using debian8:8080)</a:t>
            </a:r>
            <a:endParaRPr lang="da-DK" sz="2000" dirty="0"/>
          </a:p>
        </p:txBody>
      </p:sp>
      <p:sp>
        <p:nvSpPr>
          <p:cNvPr id="4" name="Content Placeholder 3">
            <a:extLst>
              <a:ext uri="{FF2B5EF4-FFF2-40B4-BE49-F238E27FC236}">
                <a16:creationId xmlns:a16="http://schemas.microsoft.com/office/drawing/2014/main" id="{40B2F436-A70E-4C1E-BFF3-7E8D5D98DC1D}"/>
              </a:ext>
            </a:extLst>
          </p:cNvPr>
          <p:cNvSpPr>
            <a:spLocks noGrp="1"/>
          </p:cNvSpPr>
          <p:nvPr>
            <p:ph sz="quarter" idx="12"/>
          </p:nvPr>
        </p:nvSpPr>
        <p:spPr/>
        <p:txBody>
          <a:bodyPr/>
          <a:lstStyle/>
          <a:p>
            <a:endParaRPr lang="da-DK"/>
          </a:p>
        </p:txBody>
      </p:sp>
    </p:spTree>
    <p:extLst>
      <p:ext uri="{BB962C8B-B14F-4D97-AF65-F5344CB8AC3E}">
        <p14:creationId xmlns:p14="http://schemas.microsoft.com/office/powerpoint/2010/main" val="143532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AE46-53E3-4FDA-947F-6EAE725183E7}"/>
              </a:ext>
            </a:extLst>
          </p:cNvPr>
          <p:cNvSpPr>
            <a:spLocks noGrp="1"/>
          </p:cNvSpPr>
          <p:nvPr>
            <p:ph type="title"/>
          </p:nvPr>
        </p:nvSpPr>
        <p:spPr/>
        <p:txBody>
          <a:bodyPr>
            <a:normAutofit fontScale="90000"/>
          </a:bodyPr>
          <a:lstStyle/>
          <a:p>
            <a:r>
              <a:rPr lang="da-DK" dirty="0"/>
              <a:t>Docker Recap</a:t>
            </a:r>
          </a:p>
        </p:txBody>
      </p:sp>
      <p:sp>
        <p:nvSpPr>
          <p:cNvPr id="3" name="Content Placeholder 2">
            <a:extLst>
              <a:ext uri="{FF2B5EF4-FFF2-40B4-BE49-F238E27FC236}">
                <a16:creationId xmlns:a16="http://schemas.microsoft.com/office/drawing/2014/main" id="{848FF478-239E-4247-8896-8BF95720565E}"/>
              </a:ext>
            </a:extLst>
          </p:cNvPr>
          <p:cNvSpPr>
            <a:spLocks noGrp="1"/>
          </p:cNvSpPr>
          <p:nvPr>
            <p:ph idx="1"/>
          </p:nvPr>
        </p:nvSpPr>
        <p:spPr/>
        <p:txBody>
          <a:bodyPr>
            <a:normAutofit fontScale="92500" lnSpcReduction="10000"/>
          </a:bodyPr>
          <a:lstStyle/>
          <a:p>
            <a:r>
              <a:rPr lang="da-DK" sz="2400" dirty="0"/>
              <a:t>Docker makes it easy to</a:t>
            </a:r>
          </a:p>
          <a:p>
            <a:pPr lvl="1"/>
            <a:r>
              <a:rPr lang="da-DK" sz="2000" dirty="0"/>
              <a:t>Specify software that makes up a "machine"</a:t>
            </a:r>
          </a:p>
          <a:p>
            <a:pPr lvl="1"/>
            <a:r>
              <a:rPr lang="da-DK" sz="2000" dirty="0"/>
              <a:t>[Re]build machines in seconds</a:t>
            </a:r>
          </a:p>
          <a:p>
            <a:pPr lvl="1"/>
            <a:r>
              <a:rPr lang="da-DK" sz="2000" dirty="0"/>
              <a:t>Deploy images to other machines in seconds</a:t>
            </a:r>
          </a:p>
          <a:p>
            <a:pPr lvl="1"/>
            <a:r>
              <a:rPr lang="da-DK" sz="2000" dirty="0"/>
              <a:t>Scale by launching multiple copies of the same machine – in seconds</a:t>
            </a:r>
          </a:p>
          <a:p>
            <a:pPr lvl="1"/>
            <a:endParaRPr lang="da-DK" sz="2000" dirty="0"/>
          </a:p>
          <a:p>
            <a:pPr lvl="1"/>
            <a:endParaRPr lang="da-DK" sz="2000" dirty="0"/>
          </a:p>
          <a:p>
            <a:pPr lvl="1"/>
            <a:endParaRPr lang="da-DK" sz="2000" dirty="0"/>
          </a:p>
          <a:p>
            <a:r>
              <a:rPr lang="da-DK" sz="2400" dirty="0"/>
              <a:t>Documentation, Installation Instructions</a:t>
            </a:r>
          </a:p>
          <a:p>
            <a:pPr lvl="1"/>
            <a:r>
              <a:rPr lang="da-DK" sz="2000" dirty="0"/>
              <a:t>https://www.docker.com/community-edition</a:t>
            </a:r>
          </a:p>
        </p:txBody>
      </p:sp>
      <p:sp>
        <p:nvSpPr>
          <p:cNvPr id="4" name="Content Placeholder 3">
            <a:extLst>
              <a:ext uri="{FF2B5EF4-FFF2-40B4-BE49-F238E27FC236}">
                <a16:creationId xmlns:a16="http://schemas.microsoft.com/office/drawing/2014/main" id="{E2CB038A-0A7D-4EE9-BFB5-9A4AD0D0C294}"/>
              </a:ext>
            </a:extLst>
          </p:cNvPr>
          <p:cNvSpPr>
            <a:spLocks noGrp="1"/>
          </p:cNvSpPr>
          <p:nvPr>
            <p:ph sz="quarter" idx="12"/>
          </p:nvPr>
        </p:nvSpPr>
        <p:spPr/>
        <p:txBody>
          <a:bodyPr/>
          <a:lstStyle/>
          <a:p>
            <a:endParaRPr lang="da-DK"/>
          </a:p>
        </p:txBody>
      </p:sp>
      <p:pic>
        <p:nvPicPr>
          <p:cNvPr id="5" name="Picture 4" descr="Image result for docker containers">
            <a:extLst>
              <a:ext uri="{FF2B5EF4-FFF2-40B4-BE49-F238E27FC236}">
                <a16:creationId xmlns:a16="http://schemas.microsoft.com/office/drawing/2014/main" id="{6DC59CD6-1B32-49C0-83A7-8FCFC5066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480" y="573529"/>
            <a:ext cx="1762130" cy="145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5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64A0691-639B-4229-917C-591FC6946182}"/>
              </a:ext>
            </a:extLst>
          </p:cNvPr>
          <p:cNvSpPr txBox="1">
            <a:spLocks/>
          </p:cNvSpPr>
          <p:nvPr/>
        </p:nvSpPr>
        <p:spPr>
          <a:xfrm>
            <a:off x="6803061" y="1621357"/>
            <a:ext cx="2218242" cy="1128775"/>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Docker Container</a:t>
            </a:r>
            <a:br>
              <a:rPr lang="da-DK" sz="1800" dirty="0"/>
            </a:br>
            <a:br>
              <a:rPr lang="da-DK" sz="1800" dirty="0"/>
            </a:br>
            <a:endParaRPr lang="da-DK" sz="1800" dirty="0"/>
          </a:p>
        </p:txBody>
      </p:sp>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Step 3</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Serve application via JSONServer</a:t>
            </a:r>
          </a:p>
          <a:p>
            <a:r>
              <a:rPr lang="da-DK" sz="2400" dirty="0"/>
              <a:t>Call it from APL, Python &amp; curl</a:t>
            </a:r>
          </a:p>
          <a:p>
            <a:r>
              <a:rPr lang="da-DK" sz="2400" dirty="0"/>
              <a:t>Create a Docker Container</a:t>
            </a:r>
          </a:p>
          <a:p>
            <a:r>
              <a:rPr lang="da-DK" sz="2400" dirty="0"/>
              <a:t>Store the Image in DockerHub</a:t>
            </a:r>
          </a:p>
          <a:p>
            <a:pPr lvl="1"/>
            <a:r>
              <a:rPr lang="da-DK" sz="2000" dirty="0"/>
              <a:t>DockerHub is an online repository for Docker Container Images</a:t>
            </a:r>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5976177" y="883708"/>
            <a:ext cx="2873866" cy="99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14035" y="1225191"/>
            <a:ext cx="89629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62142"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
        <p:nvSpPr>
          <p:cNvPr id="72" name="Content Placeholder 2">
            <a:extLst>
              <a:ext uri="{FF2B5EF4-FFF2-40B4-BE49-F238E27FC236}">
                <a16:creationId xmlns:a16="http://schemas.microsoft.com/office/drawing/2014/main" id="{2D47B37A-EDF5-4EF0-A11C-3D171CC56C9C}"/>
              </a:ext>
            </a:extLst>
          </p:cNvPr>
          <p:cNvSpPr txBox="1">
            <a:spLocks/>
          </p:cNvSpPr>
          <p:nvPr/>
        </p:nvSpPr>
        <p:spPr>
          <a:xfrm>
            <a:off x="7851418" y="518102"/>
            <a:ext cx="1215117" cy="221732"/>
          </a:xfrm>
          <a:prstGeom prst="rect">
            <a:avLst/>
          </a:prstGeom>
          <a:solidFill>
            <a:schemeClr val="accent5">
              <a:lumMod val="20000"/>
              <a:lumOff val="80000"/>
            </a:schemeClr>
          </a:solidFill>
          <a:ln>
            <a:solidFill>
              <a:schemeClr val="tx1"/>
            </a:solidFill>
          </a:ln>
        </p:spPr>
        <p:txBody>
          <a:bodyPr vert="horz" lIns="91440" tIns="45720" rIns="91440" bIns="45720" rtlCol="0">
            <a:normAutofit fontScale="325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hub.docker.com</a:t>
            </a:r>
          </a:p>
        </p:txBody>
      </p:sp>
      <p:cxnSp>
        <p:nvCxnSpPr>
          <p:cNvPr id="73" name="Straight Arrow Connector 72">
            <a:extLst>
              <a:ext uri="{FF2B5EF4-FFF2-40B4-BE49-F238E27FC236}">
                <a16:creationId xmlns:a16="http://schemas.microsoft.com/office/drawing/2014/main" id="{B9163109-8A38-4F2E-A5FF-65CE1F312DDA}"/>
              </a:ext>
            </a:extLst>
          </p:cNvPr>
          <p:cNvCxnSpPr>
            <a:cxnSpLocks/>
          </p:cNvCxnSpPr>
          <p:nvPr/>
        </p:nvCxnSpPr>
        <p:spPr>
          <a:xfrm flipV="1">
            <a:off x="7912182" y="681540"/>
            <a:ext cx="330293" cy="939817"/>
          </a:xfrm>
          <a:prstGeom prst="straightConnector1">
            <a:avLst/>
          </a:prstGeom>
          <a:ln w="25400">
            <a:solidFill>
              <a:srgbClr val="7C7DCF"/>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27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1C1F9-F5B0-482B-9B95-34A0D688EAF9}"/>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E8F98D1E-4892-4A7F-8DC8-67C00249AAA0}"/>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A10F4844-8E62-45E3-BC14-0642413C0C87}"/>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2DF81CD0-A592-40AF-ADEC-910311A95DC3}"/>
              </a:ext>
            </a:extLst>
          </p:cNvPr>
          <p:cNvPicPr>
            <a:picLocks noChangeAspect="1"/>
          </p:cNvPicPr>
          <p:nvPr/>
        </p:nvPicPr>
        <p:blipFill>
          <a:blip r:embed="rId2"/>
          <a:stretch>
            <a:fillRect/>
          </a:stretch>
        </p:blipFill>
        <p:spPr>
          <a:xfrm>
            <a:off x="242218" y="0"/>
            <a:ext cx="8659564" cy="5143500"/>
          </a:xfrm>
          <a:prstGeom prst="rect">
            <a:avLst/>
          </a:prstGeom>
        </p:spPr>
      </p:pic>
    </p:spTree>
    <p:extLst>
      <p:ext uri="{BB962C8B-B14F-4D97-AF65-F5344CB8AC3E}">
        <p14:creationId xmlns:p14="http://schemas.microsoft.com/office/powerpoint/2010/main" val="364196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0498-435D-4090-8F86-C7E2049C2AB7}"/>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6E1EA4C4-DEF3-40EB-950D-81D6CF9D3B4D}"/>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CBF53715-D3DF-421A-8092-1F430BFE6B91}"/>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61DA0E3A-F8BB-47B2-AA14-756FA1C468FB}"/>
              </a:ext>
            </a:extLst>
          </p:cNvPr>
          <p:cNvPicPr>
            <a:picLocks noChangeAspect="1"/>
          </p:cNvPicPr>
          <p:nvPr/>
        </p:nvPicPr>
        <p:blipFill>
          <a:blip r:embed="rId2"/>
          <a:stretch>
            <a:fillRect/>
          </a:stretch>
        </p:blipFill>
        <p:spPr>
          <a:xfrm>
            <a:off x="263265" y="0"/>
            <a:ext cx="8617470" cy="5143500"/>
          </a:xfrm>
          <a:prstGeom prst="rect">
            <a:avLst/>
          </a:prstGeom>
        </p:spPr>
      </p:pic>
      <p:pic>
        <p:nvPicPr>
          <p:cNvPr id="6" name="Picture 5">
            <a:extLst>
              <a:ext uri="{FF2B5EF4-FFF2-40B4-BE49-F238E27FC236}">
                <a16:creationId xmlns:a16="http://schemas.microsoft.com/office/drawing/2014/main" id="{1903E381-ECCD-4C88-8912-976316A59B59}"/>
              </a:ext>
            </a:extLst>
          </p:cNvPr>
          <p:cNvPicPr>
            <a:picLocks noChangeAspect="1"/>
          </p:cNvPicPr>
          <p:nvPr/>
        </p:nvPicPr>
        <p:blipFill>
          <a:blip r:embed="rId3"/>
          <a:stretch>
            <a:fillRect/>
          </a:stretch>
        </p:blipFill>
        <p:spPr>
          <a:xfrm>
            <a:off x="2243137" y="76200"/>
            <a:ext cx="4657725" cy="4991100"/>
          </a:xfrm>
          <a:prstGeom prst="rect">
            <a:avLst/>
          </a:prstGeom>
        </p:spPr>
      </p:pic>
      <p:pic>
        <p:nvPicPr>
          <p:cNvPr id="7" name="Picture 6">
            <a:extLst>
              <a:ext uri="{FF2B5EF4-FFF2-40B4-BE49-F238E27FC236}">
                <a16:creationId xmlns:a16="http://schemas.microsoft.com/office/drawing/2014/main" id="{84E5C12E-E9EC-4C13-A35F-F2C3D832BB0B}"/>
              </a:ext>
            </a:extLst>
          </p:cNvPr>
          <p:cNvPicPr>
            <a:picLocks noChangeAspect="1"/>
          </p:cNvPicPr>
          <p:nvPr/>
        </p:nvPicPr>
        <p:blipFill>
          <a:blip r:embed="rId4"/>
          <a:stretch>
            <a:fillRect/>
          </a:stretch>
        </p:blipFill>
        <p:spPr>
          <a:xfrm>
            <a:off x="1008035" y="0"/>
            <a:ext cx="7127930" cy="5143500"/>
          </a:xfrm>
          <a:prstGeom prst="rect">
            <a:avLst/>
          </a:prstGeom>
        </p:spPr>
      </p:pic>
    </p:spTree>
    <p:extLst>
      <p:ext uri="{BB962C8B-B14F-4D97-AF65-F5344CB8AC3E}">
        <p14:creationId xmlns:p14="http://schemas.microsoft.com/office/powerpoint/2010/main" val="248851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A621-9156-4B46-A35F-B3A2EFDFCFBB}"/>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CC63D24E-B4CA-4D22-887E-B208BB3B854F}"/>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2B6EB81E-EC90-4C0B-AD97-78E3E864C76C}"/>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14C9B779-DD11-436E-A43F-57EF7C86E886}"/>
              </a:ext>
            </a:extLst>
          </p:cNvPr>
          <p:cNvPicPr>
            <a:picLocks noChangeAspect="1"/>
          </p:cNvPicPr>
          <p:nvPr/>
        </p:nvPicPr>
        <p:blipFill>
          <a:blip r:embed="rId2"/>
          <a:stretch>
            <a:fillRect/>
          </a:stretch>
        </p:blipFill>
        <p:spPr>
          <a:xfrm>
            <a:off x="242218" y="0"/>
            <a:ext cx="8659564" cy="5143500"/>
          </a:xfrm>
          <a:prstGeom prst="rect">
            <a:avLst/>
          </a:prstGeom>
        </p:spPr>
      </p:pic>
    </p:spTree>
    <p:extLst>
      <p:ext uri="{BB962C8B-B14F-4D97-AF65-F5344CB8AC3E}">
        <p14:creationId xmlns:p14="http://schemas.microsoft.com/office/powerpoint/2010/main" val="398735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Microservices in Dyalog APL</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11610"/>
            <a:ext cx="8568952" cy="3394472"/>
          </a:xfrm>
        </p:spPr>
        <p:txBody>
          <a:bodyPr>
            <a:normAutofit/>
          </a:bodyPr>
          <a:lstStyle/>
          <a:p>
            <a:pPr marL="0" indent="0">
              <a:buNone/>
            </a:pPr>
            <a:r>
              <a:rPr lang="en-GB" sz="2400" dirty="0"/>
              <a:t>Goal for today: Demonstrate how APL functions can easily be made available to be called from "anywhere"</a:t>
            </a:r>
            <a:br>
              <a:rPr lang="en-GB" sz="2400" dirty="0"/>
            </a:br>
            <a:endParaRPr lang="en-GB" sz="2400" dirty="0"/>
          </a:p>
          <a:p>
            <a:r>
              <a:rPr lang="da-DK" sz="2400" dirty="0"/>
              <a:t>Any development tool on the same machine</a:t>
            </a:r>
          </a:p>
          <a:p>
            <a:r>
              <a:rPr lang="da-DK" sz="2400" dirty="0"/>
              <a:t>... or on another machine nearby</a:t>
            </a:r>
          </a:p>
          <a:p>
            <a:r>
              <a:rPr lang="da-DK" sz="2400" dirty="0"/>
              <a:t>... or from anywhere on the internet</a:t>
            </a:r>
          </a:p>
          <a:p>
            <a:pPr lvl="1"/>
            <a:r>
              <a:rPr lang="da-DK" sz="2000" dirty="0"/>
              <a:t>(deployed on the cloud)</a:t>
            </a:r>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a:p>
        </p:txBody>
      </p:sp>
    </p:spTree>
    <p:extLst>
      <p:ext uri="{BB962C8B-B14F-4D97-AF65-F5344CB8AC3E}">
        <p14:creationId xmlns:p14="http://schemas.microsoft.com/office/powerpoint/2010/main" val="2467745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8538-1196-4FA2-B562-C5E51382A3E4}"/>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0E09882C-AF81-4488-85B6-7CA996C4483C}"/>
              </a:ext>
            </a:extLst>
          </p:cNvPr>
          <p:cNvSpPr>
            <a:spLocks noGrp="1"/>
          </p:cNvSpPr>
          <p:nvPr>
            <p:ph idx="1"/>
          </p:nvPr>
        </p:nvSpPr>
        <p:spPr/>
        <p:txBody>
          <a:bodyPr/>
          <a:lstStyle/>
          <a:p>
            <a:endParaRPr lang="da-DK" dirty="0"/>
          </a:p>
        </p:txBody>
      </p:sp>
      <p:sp>
        <p:nvSpPr>
          <p:cNvPr id="4" name="Content Placeholder 3">
            <a:extLst>
              <a:ext uri="{FF2B5EF4-FFF2-40B4-BE49-F238E27FC236}">
                <a16:creationId xmlns:a16="http://schemas.microsoft.com/office/drawing/2014/main" id="{CEC4D293-DD5B-4D7D-B7DE-2867F8403CAC}"/>
              </a:ext>
            </a:extLst>
          </p:cNvPr>
          <p:cNvSpPr>
            <a:spLocks noGrp="1"/>
          </p:cNvSpPr>
          <p:nvPr>
            <p:ph sz="quarter" idx="12"/>
          </p:nvPr>
        </p:nvSpPr>
        <p:spPr/>
        <p:txBody>
          <a:bodyPr/>
          <a:lstStyle/>
          <a:p>
            <a:endParaRPr lang="da-DK"/>
          </a:p>
        </p:txBody>
      </p:sp>
      <p:pic>
        <p:nvPicPr>
          <p:cNvPr id="6" name="Picture 5">
            <a:extLst>
              <a:ext uri="{FF2B5EF4-FFF2-40B4-BE49-F238E27FC236}">
                <a16:creationId xmlns:a16="http://schemas.microsoft.com/office/drawing/2014/main" id="{D0416D46-6DD3-4449-98C4-729FE5580A62}"/>
              </a:ext>
            </a:extLst>
          </p:cNvPr>
          <p:cNvPicPr>
            <a:picLocks noChangeAspect="1"/>
          </p:cNvPicPr>
          <p:nvPr/>
        </p:nvPicPr>
        <p:blipFill>
          <a:blip r:embed="rId2"/>
          <a:stretch>
            <a:fillRect/>
          </a:stretch>
        </p:blipFill>
        <p:spPr>
          <a:xfrm>
            <a:off x="887788" y="0"/>
            <a:ext cx="7368424" cy="5143500"/>
          </a:xfrm>
          <a:prstGeom prst="rect">
            <a:avLst/>
          </a:prstGeom>
        </p:spPr>
      </p:pic>
    </p:spTree>
    <p:extLst>
      <p:ext uri="{BB962C8B-B14F-4D97-AF65-F5344CB8AC3E}">
        <p14:creationId xmlns:p14="http://schemas.microsoft.com/office/powerpoint/2010/main" val="1154392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F596-049B-4012-B4A2-C53E803397C2}"/>
              </a:ext>
            </a:extLst>
          </p:cNvPr>
          <p:cNvSpPr>
            <a:spLocks noGrp="1"/>
          </p:cNvSpPr>
          <p:nvPr>
            <p:ph type="title"/>
          </p:nvPr>
        </p:nvSpPr>
        <p:spPr/>
        <p:txBody>
          <a:bodyPr>
            <a:normAutofit fontScale="90000"/>
          </a:bodyPr>
          <a:lstStyle/>
          <a:p>
            <a:r>
              <a:rPr lang="da-DK" dirty="0"/>
              <a:t>Demo</a:t>
            </a:r>
          </a:p>
        </p:txBody>
      </p:sp>
      <p:sp>
        <p:nvSpPr>
          <p:cNvPr id="3" name="Content Placeholder 2">
            <a:extLst>
              <a:ext uri="{FF2B5EF4-FFF2-40B4-BE49-F238E27FC236}">
                <a16:creationId xmlns:a16="http://schemas.microsoft.com/office/drawing/2014/main" id="{9C9DC510-8E82-449C-8C06-A8C1BD58A5AE}"/>
              </a:ext>
            </a:extLst>
          </p:cNvPr>
          <p:cNvSpPr>
            <a:spLocks noGrp="1"/>
          </p:cNvSpPr>
          <p:nvPr>
            <p:ph idx="1"/>
          </p:nvPr>
        </p:nvSpPr>
        <p:spPr/>
        <p:txBody>
          <a:bodyPr>
            <a:normAutofit/>
          </a:bodyPr>
          <a:lstStyle/>
          <a:p>
            <a:r>
              <a:rPr lang="da-DK" dirty="0"/>
              <a:t>Push the image to dockerhub</a:t>
            </a:r>
          </a:p>
          <a:p>
            <a:pPr marL="0" indent="0">
              <a:buNone/>
            </a:pPr>
            <a:br>
              <a:rPr lang="en-GB" sz="2000" dirty="0"/>
            </a:br>
            <a:r>
              <a:rPr lang="en-GB" sz="2000" dirty="0"/>
              <a:t>docker tag </a:t>
            </a:r>
            <a:r>
              <a:rPr lang="en-GB" sz="2000" dirty="0" err="1"/>
              <a:t>jsonserver</a:t>
            </a:r>
            <a:r>
              <a:rPr lang="en-GB" sz="2000" dirty="0"/>
              <a:t> </a:t>
            </a:r>
            <a:r>
              <a:rPr lang="en-GB" sz="2000" dirty="0" err="1"/>
              <a:t>mkromberg</a:t>
            </a:r>
            <a:r>
              <a:rPr lang="en-GB" sz="2000" dirty="0"/>
              <a:t>/</a:t>
            </a:r>
            <a:r>
              <a:rPr lang="en-GB" sz="2000" dirty="0" err="1"/>
              <a:t>jsonserver</a:t>
            </a:r>
            <a:r>
              <a:rPr lang="en-GB" sz="2000" dirty="0"/>
              <a:t>-sample</a:t>
            </a:r>
          </a:p>
          <a:p>
            <a:pPr marL="0" indent="0">
              <a:buNone/>
            </a:pPr>
            <a:r>
              <a:rPr lang="en-GB" sz="2000" dirty="0"/>
              <a:t>docker login</a:t>
            </a:r>
          </a:p>
          <a:p>
            <a:pPr marL="0" indent="0">
              <a:buNone/>
            </a:pPr>
            <a:r>
              <a:rPr lang="en-GB" sz="2000" dirty="0"/>
              <a:t>docker push </a:t>
            </a:r>
            <a:r>
              <a:rPr lang="en-GB" sz="2000" dirty="0" err="1"/>
              <a:t>mkromberg</a:t>
            </a:r>
            <a:r>
              <a:rPr lang="en-GB" sz="2000" dirty="0"/>
              <a:t>/</a:t>
            </a:r>
            <a:r>
              <a:rPr lang="en-GB" sz="2000" dirty="0" err="1"/>
              <a:t>jsonserver</a:t>
            </a:r>
            <a:r>
              <a:rPr lang="en-GB" sz="2000" dirty="0"/>
              <a:t>-sample</a:t>
            </a:r>
          </a:p>
          <a:p>
            <a:pPr marL="0" indent="0">
              <a:buNone/>
            </a:pPr>
            <a:endParaRPr lang="en-GB" sz="2000" dirty="0"/>
          </a:p>
        </p:txBody>
      </p:sp>
      <p:sp>
        <p:nvSpPr>
          <p:cNvPr id="4" name="Content Placeholder 3">
            <a:extLst>
              <a:ext uri="{FF2B5EF4-FFF2-40B4-BE49-F238E27FC236}">
                <a16:creationId xmlns:a16="http://schemas.microsoft.com/office/drawing/2014/main" id="{40B2F436-A70E-4C1E-BFF3-7E8D5D98DC1D}"/>
              </a:ext>
            </a:extLst>
          </p:cNvPr>
          <p:cNvSpPr>
            <a:spLocks noGrp="1"/>
          </p:cNvSpPr>
          <p:nvPr>
            <p:ph sz="quarter" idx="12"/>
          </p:nvPr>
        </p:nvSpPr>
        <p:spPr/>
        <p:txBody>
          <a:bodyPr/>
          <a:lstStyle/>
          <a:p>
            <a:endParaRPr lang="da-DK" dirty="0"/>
          </a:p>
        </p:txBody>
      </p:sp>
    </p:spTree>
    <p:extLst>
      <p:ext uri="{BB962C8B-B14F-4D97-AF65-F5344CB8AC3E}">
        <p14:creationId xmlns:p14="http://schemas.microsoft.com/office/powerpoint/2010/main" val="3043603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64A0691-639B-4229-917C-591FC6946182}"/>
              </a:ext>
            </a:extLst>
          </p:cNvPr>
          <p:cNvSpPr txBox="1">
            <a:spLocks/>
          </p:cNvSpPr>
          <p:nvPr/>
        </p:nvSpPr>
        <p:spPr>
          <a:xfrm>
            <a:off x="6803061" y="1621357"/>
            <a:ext cx="2218242" cy="1128775"/>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Docker Container</a:t>
            </a:r>
            <a:br>
              <a:rPr lang="da-DK" sz="1800" dirty="0"/>
            </a:br>
            <a:br>
              <a:rPr lang="da-DK" sz="1800" dirty="0"/>
            </a:br>
            <a:endParaRPr lang="da-DK" sz="1800" dirty="0"/>
          </a:p>
        </p:txBody>
      </p:sp>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Step 4</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Serve application via JSONServer</a:t>
            </a:r>
          </a:p>
          <a:p>
            <a:r>
              <a:rPr lang="da-DK" sz="2400" dirty="0"/>
              <a:t>Create &amp; Store Docker Container</a:t>
            </a:r>
          </a:p>
          <a:p>
            <a:r>
              <a:rPr lang="da-DK" sz="2400" dirty="0"/>
              <a:t>Create a Linux Virtual Machine containing only Docker on the Amazon Elastic Compute Cloud</a:t>
            </a:r>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5931768" y="883707"/>
            <a:ext cx="2918275" cy="991"/>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14035" y="1225191"/>
            <a:ext cx="89629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17733"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
        <p:nvSpPr>
          <p:cNvPr id="72" name="Content Placeholder 2">
            <a:extLst>
              <a:ext uri="{FF2B5EF4-FFF2-40B4-BE49-F238E27FC236}">
                <a16:creationId xmlns:a16="http://schemas.microsoft.com/office/drawing/2014/main" id="{2D47B37A-EDF5-4EF0-A11C-3D171CC56C9C}"/>
              </a:ext>
            </a:extLst>
          </p:cNvPr>
          <p:cNvSpPr txBox="1">
            <a:spLocks/>
          </p:cNvSpPr>
          <p:nvPr/>
        </p:nvSpPr>
        <p:spPr>
          <a:xfrm>
            <a:off x="7851418" y="518102"/>
            <a:ext cx="1215117" cy="221732"/>
          </a:xfrm>
          <a:prstGeom prst="rect">
            <a:avLst/>
          </a:prstGeom>
          <a:solidFill>
            <a:schemeClr val="accent5">
              <a:lumMod val="20000"/>
              <a:lumOff val="80000"/>
            </a:schemeClr>
          </a:solidFill>
          <a:ln>
            <a:solidFill>
              <a:schemeClr val="tx1"/>
            </a:solidFill>
          </a:ln>
        </p:spPr>
        <p:txBody>
          <a:bodyPr vert="horz" lIns="91440" tIns="45720" rIns="91440" bIns="45720" rtlCol="0">
            <a:normAutofit fontScale="325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hub.docker.com</a:t>
            </a:r>
          </a:p>
        </p:txBody>
      </p:sp>
      <p:cxnSp>
        <p:nvCxnSpPr>
          <p:cNvPr id="73" name="Straight Arrow Connector 72">
            <a:extLst>
              <a:ext uri="{FF2B5EF4-FFF2-40B4-BE49-F238E27FC236}">
                <a16:creationId xmlns:a16="http://schemas.microsoft.com/office/drawing/2014/main" id="{B9163109-8A38-4F2E-A5FF-65CE1F312DDA}"/>
              </a:ext>
            </a:extLst>
          </p:cNvPr>
          <p:cNvCxnSpPr>
            <a:cxnSpLocks/>
          </p:cNvCxnSpPr>
          <p:nvPr/>
        </p:nvCxnSpPr>
        <p:spPr>
          <a:xfrm flipV="1">
            <a:off x="7912182" y="681540"/>
            <a:ext cx="330293" cy="939817"/>
          </a:xfrm>
          <a:prstGeom prst="straightConnector1">
            <a:avLst/>
          </a:prstGeom>
          <a:ln w="25400">
            <a:solidFill>
              <a:srgbClr val="7C7DCF"/>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E0C8DAA2-6138-4B6F-A53E-66C420746C1A}"/>
              </a:ext>
            </a:extLst>
          </p:cNvPr>
          <p:cNvSpPr txBox="1">
            <a:spLocks/>
          </p:cNvSpPr>
          <p:nvPr/>
        </p:nvSpPr>
        <p:spPr>
          <a:xfrm>
            <a:off x="6507215" y="1266605"/>
            <a:ext cx="2559320" cy="1570469"/>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Amazon EC2</a:t>
            </a:r>
            <a:br>
              <a:rPr lang="da-DK" sz="1800" dirty="0"/>
            </a:br>
            <a:br>
              <a:rPr lang="da-DK" sz="1800" dirty="0"/>
            </a:br>
            <a:endParaRPr lang="da-DK" sz="1800" dirty="0"/>
          </a:p>
        </p:txBody>
      </p:sp>
    </p:spTree>
    <p:extLst>
      <p:ext uri="{BB962C8B-B14F-4D97-AF65-F5344CB8AC3E}">
        <p14:creationId xmlns:p14="http://schemas.microsoft.com/office/powerpoint/2010/main" val="31227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1BB7-AFF1-4444-88B7-02A3111437B8}"/>
              </a:ext>
            </a:extLst>
          </p:cNvPr>
          <p:cNvSpPr>
            <a:spLocks noGrp="1"/>
          </p:cNvSpPr>
          <p:nvPr>
            <p:ph type="title"/>
          </p:nvPr>
        </p:nvSpPr>
        <p:spPr/>
        <p:txBody>
          <a:bodyPr>
            <a:normAutofit fontScale="90000"/>
          </a:bodyPr>
          <a:lstStyle/>
          <a:p>
            <a:r>
              <a:rPr lang="da-DK" dirty="0"/>
              <a:t>Amazon EC2</a:t>
            </a:r>
          </a:p>
        </p:txBody>
      </p:sp>
      <p:sp>
        <p:nvSpPr>
          <p:cNvPr id="3" name="Content Placeholder 2">
            <a:extLst>
              <a:ext uri="{FF2B5EF4-FFF2-40B4-BE49-F238E27FC236}">
                <a16:creationId xmlns:a16="http://schemas.microsoft.com/office/drawing/2014/main" id="{D273E64D-9088-4E54-852E-4466427AC672}"/>
              </a:ext>
            </a:extLst>
          </p:cNvPr>
          <p:cNvSpPr>
            <a:spLocks noGrp="1"/>
          </p:cNvSpPr>
          <p:nvPr>
            <p:ph idx="1"/>
          </p:nvPr>
        </p:nvSpPr>
        <p:spPr>
          <a:xfrm>
            <a:off x="386535" y="1356615"/>
            <a:ext cx="6566901" cy="3394472"/>
          </a:xfrm>
        </p:spPr>
        <p:txBody>
          <a:bodyPr>
            <a:normAutofit fontScale="55000" lnSpcReduction="20000"/>
          </a:bodyPr>
          <a:lstStyle/>
          <a:p>
            <a:r>
              <a:rPr lang="da-DK" dirty="0"/>
              <a:t>EC2 (Elastic Compute Cloud) is one of many products on the market for hosting Virtual Machines "on demand".</a:t>
            </a:r>
          </a:p>
          <a:p>
            <a:r>
              <a:rPr lang="da-DK" dirty="0"/>
              <a:t>Microsoft, IBM, Google and many other vendors exist.</a:t>
            </a:r>
          </a:p>
          <a:p>
            <a:pPr lvl="1"/>
            <a:r>
              <a:rPr lang="da-DK" dirty="0">
                <a:hlinkClick r:id="rId2"/>
              </a:rPr>
              <a:t>aplcloud.com</a:t>
            </a:r>
            <a:r>
              <a:rPr lang="da-DK" dirty="0"/>
              <a:t> offer VM's with Dyalog APL preinstalled &amp; supported</a:t>
            </a:r>
          </a:p>
          <a:p>
            <a:endParaRPr lang="da-DK" dirty="0"/>
          </a:p>
          <a:p>
            <a:r>
              <a:rPr lang="da-DK" dirty="0"/>
              <a:t>You pick an operating system (Linux, Windows, ...)</a:t>
            </a:r>
          </a:p>
          <a:p>
            <a:r>
              <a:rPr lang="da-DK" dirty="0"/>
              <a:t>A machine size </a:t>
            </a:r>
          </a:p>
          <a:p>
            <a:pPr lvl="1"/>
            <a:r>
              <a:rPr lang="da-DK" dirty="0"/>
              <a:t>(#processors, RAM, GPU, storage, ...)</a:t>
            </a:r>
          </a:p>
          <a:p>
            <a:r>
              <a:rPr lang="da-DK" dirty="0"/>
              <a:t>Pre-installed software (e.g. MySQL – or Docker!)</a:t>
            </a:r>
          </a:p>
          <a:p>
            <a:r>
              <a:rPr lang="da-DK" dirty="0"/>
              <a:t>Install your own software</a:t>
            </a:r>
          </a:p>
          <a:p>
            <a:r>
              <a:rPr lang="da-DK" dirty="0"/>
              <a:t>Start one or more "instances"</a:t>
            </a:r>
          </a:p>
          <a:p>
            <a:r>
              <a:rPr lang="da-DK" dirty="0"/>
              <a:t>You can also just launch a Docker Image ...</a:t>
            </a:r>
          </a:p>
          <a:p>
            <a:endParaRPr lang="da-DK" dirty="0"/>
          </a:p>
        </p:txBody>
      </p:sp>
      <p:sp>
        <p:nvSpPr>
          <p:cNvPr id="4" name="Content Placeholder 3">
            <a:extLst>
              <a:ext uri="{FF2B5EF4-FFF2-40B4-BE49-F238E27FC236}">
                <a16:creationId xmlns:a16="http://schemas.microsoft.com/office/drawing/2014/main" id="{61101C33-3255-4A9F-9CF5-DD7CCF1D45AC}"/>
              </a:ext>
            </a:extLst>
          </p:cNvPr>
          <p:cNvSpPr>
            <a:spLocks noGrp="1"/>
          </p:cNvSpPr>
          <p:nvPr>
            <p:ph sz="quarter" idx="12"/>
          </p:nvPr>
        </p:nvSpPr>
        <p:spPr/>
        <p:txBody>
          <a:bodyPr/>
          <a:lstStyle/>
          <a:p>
            <a:endParaRPr lang="da-DK" dirty="0"/>
          </a:p>
        </p:txBody>
      </p:sp>
      <p:pic>
        <p:nvPicPr>
          <p:cNvPr id="4098" name="Picture 2" descr="Image result for ec2">
            <a:extLst>
              <a:ext uri="{FF2B5EF4-FFF2-40B4-BE49-F238E27FC236}">
                <a16:creationId xmlns:a16="http://schemas.microsoft.com/office/drawing/2014/main" id="{C614DCAA-AF8C-471B-8E93-347C014BB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168" y="221251"/>
            <a:ext cx="3266027" cy="129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78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D7C1-C745-420F-8DAA-DFE20D980DF5}"/>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FCAF8BF8-4353-4AB9-A436-56C63FDCC355}"/>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F5E6576E-06E1-41B5-9F06-E5C079C5C437}"/>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FB3A3F11-4FC1-4B8B-AAF8-CAFAC859BAFC}"/>
              </a:ext>
            </a:extLst>
          </p:cNvPr>
          <p:cNvPicPr>
            <a:picLocks noChangeAspect="1"/>
          </p:cNvPicPr>
          <p:nvPr/>
        </p:nvPicPr>
        <p:blipFill>
          <a:blip r:embed="rId2"/>
          <a:stretch>
            <a:fillRect/>
          </a:stretch>
        </p:blipFill>
        <p:spPr>
          <a:xfrm>
            <a:off x="203496" y="0"/>
            <a:ext cx="8603336" cy="5143500"/>
          </a:xfrm>
          <a:prstGeom prst="rect">
            <a:avLst/>
          </a:prstGeom>
        </p:spPr>
      </p:pic>
    </p:spTree>
    <p:extLst>
      <p:ext uri="{BB962C8B-B14F-4D97-AF65-F5344CB8AC3E}">
        <p14:creationId xmlns:p14="http://schemas.microsoft.com/office/powerpoint/2010/main" val="4145197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E1-AEC4-4882-9552-90B3EB91F126}"/>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D5C7C3D5-5EE5-4A94-8256-D8A7F3EB2506}"/>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047310EF-923E-44BB-AECC-966E0AA9B34A}"/>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57A14AD0-2844-4ACE-B79E-D204E09D1AA9}"/>
              </a:ext>
            </a:extLst>
          </p:cNvPr>
          <p:cNvPicPr>
            <a:picLocks noChangeAspect="1"/>
          </p:cNvPicPr>
          <p:nvPr/>
        </p:nvPicPr>
        <p:blipFill>
          <a:blip r:embed="rId2"/>
          <a:stretch>
            <a:fillRect/>
          </a:stretch>
        </p:blipFill>
        <p:spPr>
          <a:xfrm>
            <a:off x="270332" y="0"/>
            <a:ext cx="8603336" cy="5143500"/>
          </a:xfrm>
          <a:prstGeom prst="rect">
            <a:avLst/>
          </a:prstGeom>
        </p:spPr>
      </p:pic>
    </p:spTree>
    <p:extLst>
      <p:ext uri="{BB962C8B-B14F-4D97-AF65-F5344CB8AC3E}">
        <p14:creationId xmlns:p14="http://schemas.microsoft.com/office/powerpoint/2010/main" val="6538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686-A849-49B9-A7DA-176197640857}"/>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476233CC-7AFF-4B6B-B904-75120CAF537B}"/>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798C0550-8E27-4412-90FA-32DDA5923A91}"/>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4435428E-245E-4C30-8E23-3A466449585B}"/>
              </a:ext>
            </a:extLst>
          </p:cNvPr>
          <p:cNvPicPr>
            <a:picLocks noChangeAspect="1"/>
          </p:cNvPicPr>
          <p:nvPr/>
        </p:nvPicPr>
        <p:blipFill>
          <a:blip r:embed="rId2"/>
          <a:stretch>
            <a:fillRect/>
          </a:stretch>
        </p:blipFill>
        <p:spPr>
          <a:xfrm>
            <a:off x="270332" y="0"/>
            <a:ext cx="8603336" cy="5143500"/>
          </a:xfrm>
          <a:prstGeom prst="rect">
            <a:avLst/>
          </a:prstGeom>
        </p:spPr>
      </p:pic>
    </p:spTree>
    <p:extLst>
      <p:ext uri="{BB962C8B-B14F-4D97-AF65-F5344CB8AC3E}">
        <p14:creationId xmlns:p14="http://schemas.microsoft.com/office/powerpoint/2010/main" val="162553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0886-7044-4F0C-B6D4-983D4D19642C}"/>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B7B8D82C-2FE7-4F61-8613-7D0C158C272A}"/>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C79470C8-2E95-458F-8F60-CA5F595FCECA}"/>
              </a:ext>
            </a:extLst>
          </p:cNvPr>
          <p:cNvSpPr>
            <a:spLocks noGrp="1"/>
          </p:cNvSpPr>
          <p:nvPr>
            <p:ph sz="quarter" idx="12"/>
          </p:nvPr>
        </p:nvSpPr>
        <p:spPr/>
        <p:txBody>
          <a:bodyPr/>
          <a:lstStyle/>
          <a:p>
            <a:endParaRPr lang="da-DK"/>
          </a:p>
        </p:txBody>
      </p:sp>
      <p:pic>
        <p:nvPicPr>
          <p:cNvPr id="6" name="Picture 5">
            <a:extLst>
              <a:ext uri="{FF2B5EF4-FFF2-40B4-BE49-F238E27FC236}">
                <a16:creationId xmlns:a16="http://schemas.microsoft.com/office/drawing/2014/main" id="{3FEBE523-70C2-42EC-BAEA-E0CB7D6F6BFF}"/>
              </a:ext>
            </a:extLst>
          </p:cNvPr>
          <p:cNvPicPr>
            <a:picLocks noChangeAspect="1"/>
          </p:cNvPicPr>
          <p:nvPr/>
        </p:nvPicPr>
        <p:blipFill>
          <a:blip r:embed="rId2"/>
          <a:stretch>
            <a:fillRect/>
          </a:stretch>
        </p:blipFill>
        <p:spPr>
          <a:xfrm>
            <a:off x="432041" y="0"/>
            <a:ext cx="8279917" cy="5143500"/>
          </a:xfrm>
          <a:prstGeom prst="rect">
            <a:avLst/>
          </a:prstGeom>
        </p:spPr>
      </p:pic>
    </p:spTree>
    <p:extLst>
      <p:ext uri="{BB962C8B-B14F-4D97-AF65-F5344CB8AC3E}">
        <p14:creationId xmlns:p14="http://schemas.microsoft.com/office/powerpoint/2010/main" val="303729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B2A6-4A95-4DEA-B48A-2254DE2CC256}"/>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7EF56F6B-8D7E-4E6B-B4B7-0B038D5322B8}"/>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A30CA1F5-671D-41F9-A32C-CF729F3230FB}"/>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A9157B86-2150-422D-B1BD-A38C74DF124E}"/>
              </a:ext>
            </a:extLst>
          </p:cNvPr>
          <p:cNvPicPr>
            <a:picLocks noChangeAspect="1"/>
          </p:cNvPicPr>
          <p:nvPr/>
        </p:nvPicPr>
        <p:blipFill>
          <a:blip r:embed="rId2"/>
          <a:stretch>
            <a:fillRect/>
          </a:stretch>
        </p:blipFill>
        <p:spPr>
          <a:xfrm>
            <a:off x="270332" y="0"/>
            <a:ext cx="8603336" cy="5143500"/>
          </a:xfrm>
          <a:prstGeom prst="rect">
            <a:avLst/>
          </a:prstGeom>
        </p:spPr>
      </p:pic>
    </p:spTree>
    <p:extLst>
      <p:ext uri="{BB962C8B-B14F-4D97-AF65-F5344CB8AC3E}">
        <p14:creationId xmlns:p14="http://schemas.microsoft.com/office/powerpoint/2010/main" val="3787981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0695-9012-41C4-AC9F-2115B3DCE61F}"/>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CC37A3A9-51AD-4852-BFB8-DBA98B284A1A}"/>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534CEF69-C049-4117-8C2E-65044DD51DE1}"/>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A330C908-C605-47F0-B76D-9A81C5B517CC}"/>
              </a:ext>
            </a:extLst>
          </p:cNvPr>
          <p:cNvPicPr>
            <a:picLocks noChangeAspect="1"/>
          </p:cNvPicPr>
          <p:nvPr/>
        </p:nvPicPr>
        <p:blipFill>
          <a:blip r:embed="rId2"/>
          <a:stretch>
            <a:fillRect/>
          </a:stretch>
        </p:blipFill>
        <p:spPr>
          <a:xfrm>
            <a:off x="35975" y="0"/>
            <a:ext cx="9072049" cy="5143500"/>
          </a:xfrm>
          <a:prstGeom prst="rect">
            <a:avLst/>
          </a:prstGeom>
        </p:spPr>
      </p:pic>
    </p:spTree>
    <p:extLst>
      <p:ext uri="{BB962C8B-B14F-4D97-AF65-F5344CB8AC3E}">
        <p14:creationId xmlns:p14="http://schemas.microsoft.com/office/powerpoint/2010/main" val="254498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Agenda</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Inspect the Application</a:t>
            </a:r>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82" name="Rectangle 1">
            <a:extLst>
              <a:ext uri="{FF2B5EF4-FFF2-40B4-BE49-F238E27FC236}">
                <a16:creationId xmlns:a16="http://schemas.microsoft.com/office/drawing/2014/main" id="{9AAFDD7E-2387-4193-ADC9-F32157296D5B}"/>
              </a:ext>
            </a:extLst>
          </p:cNvPr>
          <p:cNvSpPr txBox="1">
            <a:spLocks noChangeArrowheads="1"/>
          </p:cNvSpPr>
          <p:nvPr/>
        </p:nvSpPr>
        <p:spPr bwMode="auto">
          <a:xfrm>
            <a:off x="656565" y="1789723"/>
            <a:ext cx="11059438"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altLang="da-DK" sz="1100" dirty="0">
                <a:latin typeface="APL385 Unicode" panose="020B0709000202000203" pitchFamily="49" charset="0"/>
              </a:rPr>
              <a:t>     ∇ sign←GetSign date;dates;signs</a:t>
            </a:r>
          </a:p>
          <a:p>
            <a:pPr marL="0" indent="0">
              <a:buFont typeface="Wingdings" panose="05000000000000000000" pitchFamily="2" charset="2"/>
              <a:buNone/>
            </a:pPr>
            <a:r>
              <a:rPr lang="da-DK" altLang="da-DK" sz="1100" dirty="0">
                <a:latin typeface="APL385 Unicode" panose="020B0709000202000203" pitchFamily="49" charset="0"/>
              </a:rPr>
              <a:t>[1]   ⍝ Compute sign of the Zodiac from integer vector containing [Month,Day]</a:t>
            </a:r>
          </a:p>
          <a:p>
            <a:pPr marL="0" indent="0">
              <a:buFont typeface="Wingdings" panose="05000000000000000000" pitchFamily="2" charset="2"/>
              <a:buNone/>
            </a:pPr>
            <a:r>
              <a:rPr lang="da-DK" altLang="da-DK" sz="1100" dirty="0">
                <a:latin typeface="APL385 Unicode" panose="020B0709000202000203" pitchFamily="49" charset="0"/>
              </a:rPr>
              <a:t>[2]   </a:t>
            </a:r>
          </a:p>
          <a:p>
            <a:pPr marL="0" indent="0">
              <a:buFont typeface="Wingdings" panose="05000000000000000000" pitchFamily="2" charset="2"/>
              <a:buNone/>
            </a:pPr>
            <a:r>
              <a:rPr lang="da-DK" altLang="da-DK" sz="1100" dirty="0">
                <a:latin typeface="APL385 Unicode" panose="020B0709000202000203" pitchFamily="49" charset="0"/>
              </a:rPr>
              <a:t>[3]    signs←13⍴'Capricorn' 'Aquarius' 'Pisces' 'Aries' 'Taurus' 'Gemini' 'Cancer' 'Leo' 'Virgo' 'Libra' 'Scorpio' 'Sagittarius'</a:t>
            </a:r>
          </a:p>
          <a:p>
            <a:pPr marL="0" indent="0">
              <a:buFont typeface="Wingdings" panose="05000000000000000000" pitchFamily="2" charset="2"/>
              <a:buNone/>
            </a:pPr>
            <a:r>
              <a:rPr lang="da-DK" altLang="da-DK" sz="1100" dirty="0">
                <a:latin typeface="APL385 Unicode" panose="020B0709000202000203" pitchFamily="49" charset="0"/>
              </a:rPr>
              <a:t>[4]    dates←119 218 320 419 520 620 722 822 922 1022 1121 1221</a:t>
            </a:r>
          </a:p>
          <a:p>
            <a:pPr marL="0" indent="0">
              <a:buFont typeface="Wingdings" panose="05000000000000000000" pitchFamily="2" charset="2"/>
              <a:buNone/>
            </a:pPr>
            <a:r>
              <a:rPr lang="da-DK" altLang="da-DK" sz="1100" dirty="0">
                <a:latin typeface="APL385 Unicode" panose="020B0709000202000203" pitchFamily="49" charset="0"/>
              </a:rPr>
              <a:t>[5]    sign←signs⊃⍨1+dates⍸100⊥2↑date</a:t>
            </a:r>
          </a:p>
          <a:p>
            <a:pPr marL="0" indent="0">
              <a:buFont typeface="Wingdings" panose="05000000000000000000" pitchFamily="2" charset="2"/>
              <a:buNone/>
            </a:pPr>
            <a:r>
              <a:rPr lang="da-DK" altLang="da-DK" sz="1100" dirty="0">
                <a:latin typeface="APL385 Unicode" panose="020B0709000202000203" pitchFamily="49" charset="0"/>
              </a:rPr>
              <a:t>     ∇</a:t>
            </a:r>
            <a:br>
              <a:rPr lang="da-DK" altLang="da-DK" sz="1100" dirty="0">
                <a:latin typeface="APL385 Unicode" panose="020B0709000202000203" pitchFamily="49" charset="0"/>
              </a:rPr>
            </a:br>
            <a:br>
              <a:rPr lang="da-DK" altLang="da-DK" sz="1100" dirty="0">
                <a:latin typeface="APL385 Unicode" panose="020B0709000202000203" pitchFamily="49" charset="0"/>
              </a:rPr>
            </a:br>
            <a:r>
              <a:rPr lang="da-DK" altLang="da-DK" sz="1100" dirty="0">
                <a:latin typeface="APL385 Unicode" panose="020B0709000202000203" pitchFamily="49" charset="0"/>
              </a:rPr>
              <a:t>    GetSign 10 31</a:t>
            </a:r>
            <a:br>
              <a:rPr lang="da-DK" altLang="da-DK" sz="1100" dirty="0">
                <a:latin typeface="APL385 Unicode" panose="020B0709000202000203" pitchFamily="49" charset="0"/>
              </a:rPr>
            </a:br>
            <a:r>
              <a:rPr lang="da-DK" altLang="da-DK" sz="1100" dirty="0">
                <a:latin typeface="APL385 Unicode" panose="020B0709000202000203" pitchFamily="49" charset="0"/>
              </a:rPr>
              <a:t>Scorpio</a:t>
            </a:r>
            <a:br>
              <a:rPr lang="da-DK" altLang="da-DK" sz="1100" dirty="0">
                <a:latin typeface="APL385 Unicode" panose="020B0709000202000203" pitchFamily="49" charset="0"/>
              </a:rPr>
            </a:br>
            <a:endParaRPr lang="da-DK" altLang="da-DK" sz="1100" dirty="0">
              <a:latin typeface="APL385 Unicode" panose="020B0709000202000203" pitchFamily="49" charset="0"/>
            </a:endParaRPr>
          </a:p>
          <a:p>
            <a:endParaRPr lang="en-GB" sz="1400" dirty="0"/>
          </a:p>
          <a:p>
            <a:pPr marL="0" indent="0" eaLnBrk="0" fontAlgn="base" hangingPunct="0">
              <a:spcBef>
                <a:spcPct val="0"/>
              </a:spcBef>
              <a:spcAft>
                <a:spcPct val="0"/>
              </a:spcAft>
              <a:buClrTx/>
              <a:buFont typeface="Wingdings" panose="05000000000000000000" pitchFamily="2" charset="2"/>
              <a:buNone/>
            </a:pPr>
            <a:endParaRPr lang="da-DK" altLang="da-DK" sz="2400" dirty="0">
              <a:latin typeface="Arial" panose="020B0604020202020204" pitchFamily="34" charset="0"/>
            </a:endParaRPr>
          </a:p>
        </p:txBody>
      </p:sp>
    </p:spTree>
    <p:extLst>
      <p:ext uri="{BB962C8B-B14F-4D97-AF65-F5344CB8AC3E}">
        <p14:creationId xmlns:p14="http://schemas.microsoft.com/office/powerpoint/2010/main" val="2006575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F003-C0CE-4EDE-B933-C4DAB5C925B4}"/>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43A2649E-C68A-4934-9749-0FC80C27E54A}"/>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37E353B8-7FE3-4CE4-B80C-2EEAD14A70CC}"/>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C7CF389C-438B-42F8-8EDD-ACFB2DBAC0FF}"/>
              </a:ext>
            </a:extLst>
          </p:cNvPr>
          <p:cNvPicPr>
            <a:picLocks noChangeAspect="1"/>
          </p:cNvPicPr>
          <p:nvPr/>
        </p:nvPicPr>
        <p:blipFill>
          <a:blip r:embed="rId2"/>
          <a:stretch>
            <a:fillRect/>
          </a:stretch>
        </p:blipFill>
        <p:spPr>
          <a:xfrm>
            <a:off x="460394" y="0"/>
            <a:ext cx="8223211" cy="5143500"/>
          </a:xfrm>
          <a:prstGeom prst="rect">
            <a:avLst/>
          </a:prstGeom>
        </p:spPr>
      </p:pic>
    </p:spTree>
    <p:extLst>
      <p:ext uri="{BB962C8B-B14F-4D97-AF65-F5344CB8AC3E}">
        <p14:creationId xmlns:p14="http://schemas.microsoft.com/office/powerpoint/2010/main" val="1262371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CE2C-FDAD-498C-B149-5F5F1707A4AC}"/>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B832B8DC-AC64-4D07-8ECE-440D97AA4715}"/>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4DDDB156-CB20-45F4-98AB-7B438BD1A428}"/>
              </a:ext>
            </a:extLst>
          </p:cNvPr>
          <p:cNvSpPr>
            <a:spLocks noGrp="1"/>
          </p:cNvSpPr>
          <p:nvPr>
            <p:ph sz="quarter" idx="12"/>
          </p:nvPr>
        </p:nvSpPr>
        <p:spPr/>
        <p:txBody>
          <a:bodyPr/>
          <a:lstStyle/>
          <a:p>
            <a:endParaRPr lang="da-DK"/>
          </a:p>
        </p:txBody>
      </p:sp>
      <p:pic>
        <p:nvPicPr>
          <p:cNvPr id="6" name="Picture 5">
            <a:extLst>
              <a:ext uri="{FF2B5EF4-FFF2-40B4-BE49-F238E27FC236}">
                <a16:creationId xmlns:a16="http://schemas.microsoft.com/office/drawing/2014/main" id="{C64723AE-E8A6-4472-BA1F-B8BFE84E36EF}"/>
              </a:ext>
            </a:extLst>
          </p:cNvPr>
          <p:cNvPicPr>
            <a:picLocks noChangeAspect="1"/>
          </p:cNvPicPr>
          <p:nvPr/>
        </p:nvPicPr>
        <p:blipFill>
          <a:blip r:embed="rId2"/>
          <a:stretch>
            <a:fillRect/>
          </a:stretch>
        </p:blipFill>
        <p:spPr>
          <a:xfrm>
            <a:off x="1123517" y="0"/>
            <a:ext cx="6896966" cy="5143500"/>
          </a:xfrm>
          <a:prstGeom prst="rect">
            <a:avLst/>
          </a:prstGeom>
        </p:spPr>
      </p:pic>
    </p:spTree>
    <p:extLst>
      <p:ext uri="{BB962C8B-B14F-4D97-AF65-F5344CB8AC3E}">
        <p14:creationId xmlns:p14="http://schemas.microsoft.com/office/powerpoint/2010/main" val="3702810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28F9-D554-488E-82B5-8F74AB33B6A7}"/>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DDE0572D-FFEB-4CBB-A268-E2332F091992}"/>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6AB6A2CC-5A5E-49D0-B7CE-889DFC8B0B53}"/>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82093401-8F7A-4EE0-90BF-B88D5AEB2809}"/>
              </a:ext>
            </a:extLst>
          </p:cNvPr>
          <p:cNvPicPr>
            <a:picLocks noChangeAspect="1"/>
          </p:cNvPicPr>
          <p:nvPr/>
        </p:nvPicPr>
        <p:blipFill>
          <a:blip r:embed="rId2"/>
          <a:stretch>
            <a:fillRect/>
          </a:stretch>
        </p:blipFill>
        <p:spPr>
          <a:xfrm>
            <a:off x="270332" y="0"/>
            <a:ext cx="8603336" cy="5143500"/>
          </a:xfrm>
          <a:prstGeom prst="rect">
            <a:avLst/>
          </a:prstGeom>
        </p:spPr>
      </p:pic>
    </p:spTree>
    <p:extLst>
      <p:ext uri="{BB962C8B-B14F-4D97-AF65-F5344CB8AC3E}">
        <p14:creationId xmlns:p14="http://schemas.microsoft.com/office/powerpoint/2010/main" val="4267406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8CF2-E2FC-4C89-BD5B-2F4F561FF708}"/>
              </a:ext>
            </a:extLst>
          </p:cNvPr>
          <p:cNvSpPr>
            <a:spLocks noGrp="1"/>
          </p:cNvSpPr>
          <p:nvPr>
            <p:ph type="title"/>
          </p:nvPr>
        </p:nvSpPr>
        <p:spPr/>
        <p:txBody>
          <a:bodyPr>
            <a:normAutofit fontScale="90000"/>
          </a:bodyPr>
          <a:lstStyle/>
          <a:p>
            <a:r>
              <a:rPr lang="da-DK" dirty="0"/>
              <a:t>Introducing PuTTY &amp; PuTTYGen</a:t>
            </a:r>
          </a:p>
        </p:txBody>
      </p:sp>
      <p:sp>
        <p:nvSpPr>
          <p:cNvPr id="3" name="Content Placeholder 2">
            <a:extLst>
              <a:ext uri="{FF2B5EF4-FFF2-40B4-BE49-F238E27FC236}">
                <a16:creationId xmlns:a16="http://schemas.microsoft.com/office/drawing/2014/main" id="{31A979AB-9C2C-45B4-A394-2CC9A67E8DED}"/>
              </a:ext>
            </a:extLst>
          </p:cNvPr>
          <p:cNvSpPr>
            <a:spLocks noGrp="1"/>
          </p:cNvSpPr>
          <p:nvPr>
            <p:ph idx="1"/>
          </p:nvPr>
        </p:nvSpPr>
        <p:spPr/>
        <p:txBody>
          <a:bodyPr/>
          <a:lstStyle/>
          <a:p>
            <a:r>
              <a:rPr lang="da-DK" dirty="0"/>
              <a:t>PuTTY – terminal emulator</a:t>
            </a:r>
          </a:p>
          <a:p>
            <a:r>
              <a:rPr lang="da-DK" dirty="0"/>
              <a:t>PuTTYGen – key conversion</a:t>
            </a:r>
          </a:p>
        </p:txBody>
      </p:sp>
      <p:sp>
        <p:nvSpPr>
          <p:cNvPr id="4" name="Content Placeholder 3">
            <a:extLst>
              <a:ext uri="{FF2B5EF4-FFF2-40B4-BE49-F238E27FC236}">
                <a16:creationId xmlns:a16="http://schemas.microsoft.com/office/drawing/2014/main" id="{C5739938-0088-427B-B277-E73A449A6CFA}"/>
              </a:ext>
            </a:extLst>
          </p:cNvPr>
          <p:cNvSpPr>
            <a:spLocks noGrp="1"/>
          </p:cNvSpPr>
          <p:nvPr>
            <p:ph sz="quarter" idx="12"/>
          </p:nvPr>
        </p:nvSpPr>
        <p:spPr/>
        <p:txBody>
          <a:bodyPr/>
          <a:lstStyle/>
          <a:p>
            <a:endParaRPr lang="da-DK"/>
          </a:p>
        </p:txBody>
      </p:sp>
    </p:spTree>
    <p:extLst>
      <p:ext uri="{BB962C8B-B14F-4D97-AF65-F5344CB8AC3E}">
        <p14:creationId xmlns:p14="http://schemas.microsoft.com/office/powerpoint/2010/main" val="3592470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6B39-0C9A-45F9-85AB-7617E033EF5D}"/>
              </a:ext>
            </a:extLst>
          </p:cNvPr>
          <p:cNvSpPr>
            <a:spLocks noGrp="1"/>
          </p:cNvSpPr>
          <p:nvPr>
            <p:ph type="title"/>
          </p:nvPr>
        </p:nvSpPr>
        <p:spPr/>
        <p:txBody>
          <a:bodyPr>
            <a:normAutofit fontScale="90000"/>
          </a:bodyPr>
          <a:lstStyle/>
          <a:p>
            <a:r>
              <a:rPr lang="da-DK" dirty="0"/>
              <a:t>PuTTYGen</a:t>
            </a:r>
          </a:p>
        </p:txBody>
      </p:sp>
      <p:sp>
        <p:nvSpPr>
          <p:cNvPr id="3" name="Content Placeholder 2">
            <a:extLst>
              <a:ext uri="{FF2B5EF4-FFF2-40B4-BE49-F238E27FC236}">
                <a16:creationId xmlns:a16="http://schemas.microsoft.com/office/drawing/2014/main" id="{3839D6ED-9AAE-4583-899D-079409EAF56C}"/>
              </a:ext>
            </a:extLst>
          </p:cNvPr>
          <p:cNvSpPr>
            <a:spLocks noGrp="1"/>
          </p:cNvSpPr>
          <p:nvPr>
            <p:ph idx="1"/>
          </p:nvPr>
        </p:nvSpPr>
        <p:spPr/>
        <p:txBody>
          <a:bodyPr/>
          <a:lstStyle/>
          <a:p>
            <a:r>
              <a:rPr lang="da-DK" dirty="0"/>
              <a:t>Convert the private key .pem file</a:t>
            </a:r>
            <a:br>
              <a:rPr lang="da-DK" dirty="0"/>
            </a:br>
            <a:r>
              <a:rPr lang="da-DK" dirty="0"/>
              <a:t>previously downloaded ...</a:t>
            </a:r>
          </a:p>
          <a:p>
            <a:r>
              <a:rPr lang="da-DK" dirty="0"/>
              <a:t>... into a .ppk file that PuTTY</a:t>
            </a:r>
            <a:br>
              <a:rPr lang="da-DK" dirty="0"/>
            </a:br>
            <a:r>
              <a:rPr lang="da-DK" dirty="0"/>
              <a:t>can use</a:t>
            </a:r>
          </a:p>
        </p:txBody>
      </p:sp>
      <p:sp>
        <p:nvSpPr>
          <p:cNvPr id="4" name="Content Placeholder 3">
            <a:extLst>
              <a:ext uri="{FF2B5EF4-FFF2-40B4-BE49-F238E27FC236}">
                <a16:creationId xmlns:a16="http://schemas.microsoft.com/office/drawing/2014/main" id="{295E654F-BB96-41D3-9D1C-522157AE836C}"/>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08A50F6A-F083-48F5-A853-B8C3A61DC673}"/>
              </a:ext>
            </a:extLst>
          </p:cNvPr>
          <p:cNvPicPr>
            <a:picLocks noChangeAspect="1"/>
          </p:cNvPicPr>
          <p:nvPr/>
        </p:nvPicPr>
        <p:blipFill>
          <a:blip r:embed="rId2"/>
          <a:stretch>
            <a:fillRect/>
          </a:stretch>
        </p:blipFill>
        <p:spPr>
          <a:xfrm>
            <a:off x="4352925" y="366505"/>
            <a:ext cx="4562475" cy="4486275"/>
          </a:xfrm>
          <a:prstGeom prst="rect">
            <a:avLst/>
          </a:prstGeom>
        </p:spPr>
      </p:pic>
    </p:spTree>
    <p:extLst>
      <p:ext uri="{BB962C8B-B14F-4D97-AF65-F5344CB8AC3E}">
        <p14:creationId xmlns:p14="http://schemas.microsoft.com/office/powerpoint/2010/main" val="151558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B9A4-5020-4700-8B12-5B62F5BAB12B}"/>
              </a:ext>
            </a:extLst>
          </p:cNvPr>
          <p:cNvSpPr>
            <a:spLocks noGrp="1"/>
          </p:cNvSpPr>
          <p:nvPr>
            <p:ph type="title"/>
          </p:nvPr>
        </p:nvSpPr>
        <p:spPr/>
        <p:txBody>
          <a:bodyPr>
            <a:normAutofit fontScale="90000"/>
          </a:bodyPr>
          <a:lstStyle/>
          <a:p>
            <a:r>
              <a:rPr lang="da-DK" dirty="0"/>
              <a:t>PuTTY</a:t>
            </a:r>
          </a:p>
        </p:txBody>
      </p:sp>
      <p:sp>
        <p:nvSpPr>
          <p:cNvPr id="3" name="Content Placeholder 2">
            <a:extLst>
              <a:ext uri="{FF2B5EF4-FFF2-40B4-BE49-F238E27FC236}">
                <a16:creationId xmlns:a16="http://schemas.microsoft.com/office/drawing/2014/main" id="{BD4CA0DF-67CF-4633-8A4F-0BA3F6475624}"/>
              </a:ext>
            </a:extLst>
          </p:cNvPr>
          <p:cNvSpPr>
            <a:spLocks noGrp="1"/>
          </p:cNvSpPr>
          <p:nvPr>
            <p:ph idx="1"/>
          </p:nvPr>
        </p:nvSpPr>
        <p:spPr/>
        <p:txBody>
          <a:bodyPr/>
          <a:lstStyle/>
          <a:p>
            <a:r>
              <a:rPr lang="da-DK" dirty="0"/>
              <a:t>Widely used terminal emulator</a:t>
            </a:r>
          </a:p>
          <a:p>
            <a:r>
              <a:rPr lang="da-DK" dirty="0"/>
              <a:t>Supports secure connections via SSH using key pairs</a:t>
            </a:r>
          </a:p>
        </p:txBody>
      </p:sp>
      <p:sp>
        <p:nvSpPr>
          <p:cNvPr id="4" name="Content Placeholder 3">
            <a:extLst>
              <a:ext uri="{FF2B5EF4-FFF2-40B4-BE49-F238E27FC236}">
                <a16:creationId xmlns:a16="http://schemas.microsoft.com/office/drawing/2014/main" id="{5EDC0D8E-832C-4073-9B44-12E95485F6A7}"/>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7F73A77C-7F1C-44EC-B7EB-465418912E56}"/>
              </a:ext>
            </a:extLst>
          </p:cNvPr>
          <p:cNvPicPr>
            <a:picLocks noChangeAspect="1"/>
          </p:cNvPicPr>
          <p:nvPr/>
        </p:nvPicPr>
        <p:blipFill>
          <a:blip r:embed="rId2"/>
          <a:stretch>
            <a:fillRect/>
          </a:stretch>
        </p:blipFill>
        <p:spPr>
          <a:xfrm>
            <a:off x="3991304" y="0"/>
            <a:ext cx="5151109" cy="5143500"/>
          </a:xfrm>
          <a:prstGeom prst="rect">
            <a:avLst/>
          </a:prstGeom>
        </p:spPr>
      </p:pic>
      <p:pic>
        <p:nvPicPr>
          <p:cNvPr id="6" name="Picture 5">
            <a:extLst>
              <a:ext uri="{FF2B5EF4-FFF2-40B4-BE49-F238E27FC236}">
                <a16:creationId xmlns:a16="http://schemas.microsoft.com/office/drawing/2014/main" id="{D340AEEF-3076-4BDC-A52F-660148FA39F5}"/>
              </a:ext>
            </a:extLst>
          </p:cNvPr>
          <p:cNvPicPr>
            <a:picLocks noChangeAspect="1"/>
          </p:cNvPicPr>
          <p:nvPr/>
        </p:nvPicPr>
        <p:blipFill>
          <a:blip r:embed="rId3"/>
          <a:stretch>
            <a:fillRect/>
          </a:stretch>
        </p:blipFill>
        <p:spPr>
          <a:xfrm>
            <a:off x="4076945" y="0"/>
            <a:ext cx="5151109" cy="5143500"/>
          </a:xfrm>
          <a:prstGeom prst="rect">
            <a:avLst/>
          </a:prstGeom>
        </p:spPr>
      </p:pic>
      <p:sp>
        <p:nvSpPr>
          <p:cNvPr id="8" name="Rectangle: Rounded Corners 7" hidden="1">
            <a:extLst>
              <a:ext uri="{FF2B5EF4-FFF2-40B4-BE49-F238E27FC236}">
                <a16:creationId xmlns:a16="http://schemas.microsoft.com/office/drawing/2014/main" id="{73CF9339-081A-4BCE-BDF7-15730E4FBAF5}"/>
              </a:ext>
            </a:extLst>
          </p:cNvPr>
          <p:cNvSpPr/>
          <p:nvPr/>
        </p:nvSpPr>
        <p:spPr>
          <a:xfrm>
            <a:off x="6642230" y="3246826"/>
            <a:ext cx="1305145" cy="225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8384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066C-987E-45B8-854F-7378A09CAB6B}"/>
              </a:ext>
            </a:extLst>
          </p:cNvPr>
          <p:cNvSpPr>
            <a:spLocks noGrp="1"/>
          </p:cNvSpPr>
          <p:nvPr>
            <p:ph type="title"/>
          </p:nvPr>
        </p:nvSpPr>
        <p:spPr/>
        <p:txBody>
          <a:bodyPr>
            <a:normAutofit fontScale="90000"/>
          </a:bodyPr>
          <a:lstStyle/>
          <a:p>
            <a:endParaRPr lang="da-DK"/>
          </a:p>
        </p:txBody>
      </p:sp>
      <p:sp>
        <p:nvSpPr>
          <p:cNvPr id="3" name="Content Placeholder 2">
            <a:extLst>
              <a:ext uri="{FF2B5EF4-FFF2-40B4-BE49-F238E27FC236}">
                <a16:creationId xmlns:a16="http://schemas.microsoft.com/office/drawing/2014/main" id="{07B1B25A-2ECA-47C4-89F0-2C922426FF09}"/>
              </a:ext>
            </a:extLst>
          </p:cNvPr>
          <p:cNvSpPr>
            <a:spLocks noGrp="1"/>
          </p:cNvSpPr>
          <p:nvPr>
            <p:ph idx="1"/>
          </p:nvPr>
        </p:nvSpPr>
        <p:spPr/>
        <p:txBody>
          <a:bodyPr/>
          <a:lstStyle/>
          <a:p>
            <a:endParaRPr lang="da-DK"/>
          </a:p>
        </p:txBody>
      </p:sp>
      <p:sp>
        <p:nvSpPr>
          <p:cNvPr id="4" name="Content Placeholder 3">
            <a:extLst>
              <a:ext uri="{FF2B5EF4-FFF2-40B4-BE49-F238E27FC236}">
                <a16:creationId xmlns:a16="http://schemas.microsoft.com/office/drawing/2014/main" id="{BFC24544-A776-4D2E-9F46-13D0DF715552}"/>
              </a:ext>
            </a:extLst>
          </p:cNvPr>
          <p:cNvSpPr>
            <a:spLocks noGrp="1"/>
          </p:cNvSpPr>
          <p:nvPr>
            <p:ph sz="quarter" idx="12"/>
          </p:nvPr>
        </p:nvSpPr>
        <p:spPr/>
        <p:txBody>
          <a:bodyPr/>
          <a:lstStyle/>
          <a:p>
            <a:endParaRPr lang="da-DK"/>
          </a:p>
        </p:txBody>
      </p:sp>
      <p:pic>
        <p:nvPicPr>
          <p:cNvPr id="5" name="Picture 4">
            <a:extLst>
              <a:ext uri="{FF2B5EF4-FFF2-40B4-BE49-F238E27FC236}">
                <a16:creationId xmlns:a16="http://schemas.microsoft.com/office/drawing/2014/main" id="{81158AA4-ED6E-4F84-BE50-EC8E1B560157}"/>
              </a:ext>
            </a:extLst>
          </p:cNvPr>
          <p:cNvPicPr>
            <a:picLocks noChangeAspect="1"/>
          </p:cNvPicPr>
          <p:nvPr/>
        </p:nvPicPr>
        <p:blipFill>
          <a:blip r:embed="rId2"/>
          <a:stretch>
            <a:fillRect/>
          </a:stretch>
        </p:blipFill>
        <p:spPr>
          <a:xfrm>
            <a:off x="1423987" y="581025"/>
            <a:ext cx="6296025" cy="3981450"/>
          </a:xfrm>
          <a:prstGeom prst="rect">
            <a:avLst/>
          </a:prstGeom>
        </p:spPr>
      </p:pic>
      <p:sp>
        <p:nvSpPr>
          <p:cNvPr id="6" name="Rectangle: Rounded Corners 5">
            <a:extLst>
              <a:ext uri="{FF2B5EF4-FFF2-40B4-BE49-F238E27FC236}">
                <a16:creationId xmlns:a16="http://schemas.microsoft.com/office/drawing/2014/main" id="{B432FD0E-A46D-4A61-8528-8FA3D1324822}"/>
              </a:ext>
            </a:extLst>
          </p:cNvPr>
          <p:cNvSpPr/>
          <p:nvPr/>
        </p:nvSpPr>
        <p:spPr>
          <a:xfrm>
            <a:off x="2141730" y="846131"/>
            <a:ext cx="765085" cy="2404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374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64A0691-639B-4229-917C-591FC6946182}"/>
              </a:ext>
            </a:extLst>
          </p:cNvPr>
          <p:cNvSpPr txBox="1">
            <a:spLocks/>
          </p:cNvSpPr>
          <p:nvPr/>
        </p:nvSpPr>
        <p:spPr>
          <a:xfrm>
            <a:off x="6803061" y="1621357"/>
            <a:ext cx="2218242" cy="1128775"/>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Docker Container</a:t>
            </a:r>
            <a:br>
              <a:rPr lang="da-DK" sz="1800" dirty="0"/>
            </a:br>
            <a:br>
              <a:rPr lang="da-DK" sz="1800" dirty="0"/>
            </a:br>
            <a:endParaRPr lang="da-DK" sz="1800" dirty="0"/>
          </a:p>
        </p:txBody>
      </p:sp>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Final Steps...</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Serve application via JSONServer</a:t>
            </a:r>
          </a:p>
          <a:p>
            <a:r>
              <a:rPr lang="da-DK" sz="2400" dirty="0"/>
              <a:t>Create &amp; Store Docker Container</a:t>
            </a:r>
          </a:p>
          <a:p>
            <a:r>
              <a:rPr lang="da-DK" sz="2400" dirty="0"/>
              <a:t>Create a Linux Virtual Machine containing only Docker on the Amazon Elastic Compute Cloud</a:t>
            </a:r>
          </a:p>
          <a:p>
            <a:r>
              <a:rPr lang="da-DK" sz="2400" dirty="0"/>
              <a:t>Pull the Image from DockerHub</a:t>
            </a:r>
          </a:p>
          <a:p>
            <a:r>
              <a:rPr lang="da-DK" sz="2400" dirty="0"/>
              <a:t>Start it and call it from Python</a:t>
            </a:r>
          </a:p>
          <a:p>
            <a:pPr marL="0" indent="0">
              <a:buNone/>
            </a:pPr>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F306350-2EDC-4B6C-B7A2-4DC54E54433D}"/>
              </a:ext>
            </a:extLst>
          </p:cNvPr>
          <p:cNvCxnSpPr>
            <a:cxnSpLocks/>
          </p:cNvCxnSpPr>
          <p:nvPr/>
        </p:nvCxnSpPr>
        <p:spPr>
          <a:xfrm>
            <a:off x="8580013" y="1063956"/>
            <a:ext cx="0" cy="903007"/>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5931768" y="883707"/>
            <a:ext cx="2918275" cy="991"/>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542FC7E-544F-4367-B33F-93E013D36CB1}"/>
              </a:ext>
            </a:extLst>
          </p:cNvPr>
          <p:cNvCxnSpPr>
            <a:cxnSpLocks/>
          </p:cNvCxnSpPr>
          <p:nvPr/>
        </p:nvCxnSpPr>
        <p:spPr>
          <a:xfrm flipV="1">
            <a:off x="6347075" y="1063956"/>
            <a:ext cx="2232938" cy="1"/>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3EAD8D1-4D5C-4C2E-8032-2B1A9C904791}"/>
              </a:ext>
            </a:extLst>
          </p:cNvPr>
          <p:cNvCxnSpPr>
            <a:cxnSpLocks/>
            <a:stCxn id="7" idx="3"/>
          </p:cNvCxnSpPr>
          <p:nvPr/>
        </p:nvCxnSpPr>
        <p:spPr>
          <a:xfrm>
            <a:off x="6210325" y="1964119"/>
            <a:ext cx="148448" cy="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47C23A6-D054-41E4-97FF-6003A8A9FF28}"/>
              </a:ext>
            </a:extLst>
          </p:cNvPr>
          <p:cNvCxnSpPr>
            <a:cxnSpLocks/>
          </p:cNvCxnSpPr>
          <p:nvPr/>
        </p:nvCxnSpPr>
        <p:spPr>
          <a:xfrm flipV="1">
            <a:off x="6358773" y="1065211"/>
            <a:ext cx="0" cy="900101"/>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14035" y="1225191"/>
            <a:ext cx="89629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7" name="Content Placeholder 2">
            <a:extLst>
              <a:ext uri="{FF2B5EF4-FFF2-40B4-BE49-F238E27FC236}">
                <a16:creationId xmlns:a16="http://schemas.microsoft.com/office/drawing/2014/main" id="{F728069F-2A79-4B66-BF2B-059D36A8269A}"/>
              </a:ext>
            </a:extLst>
          </p:cNvPr>
          <p:cNvSpPr txBox="1">
            <a:spLocks/>
          </p:cNvSpPr>
          <p:nvPr/>
        </p:nvSpPr>
        <p:spPr>
          <a:xfrm>
            <a:off x="5314034" y="1789608"/>
            <a:ext cx="896291" cy="349021"/>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Python</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17733"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
        <p:nvSpPr>
          <p:cNvPr id="72" name="Content Placeholder 2">
            <a:extLst>
              <a:ext uri="{FF2B5EF4-FFF2-40B4-BE49-F238E27FC236}">
                <a16:creationId xmlns:a16="http://schemas.microsoft.com/office/drawing/2014/main" id="{2D47B37A-EDF5-4EF0-A11C-3D171CC56C9C}"/>
              </a:ext>
            </a:extLst>
          </p:cNvPr>
          <p:cNvSpPr txBox="1">
            <a:spLocks/>
          </p:cNvSpPr>
          <p:nvPr/>
        </p:nvSpPr>
        <p:spPr>
          <a:xfrm>
            <a:off x="7851418" y="518102"/>
            <a:ext cx="1215117" cy="221732"/>
          </a:xfrm>
          <a:prstGeom prst="rect">
            <a:avLst/>
          </a:prstGeom>
          <a:solidFill>
            <a:schemeClr val="accent5">
              <a:lumMod val="20000"/>
              <a:lumOff val="80000"/>
            </a:schemeClr>
          </a:solidFill>
          <a:ln>
            <a:solidFill>
              <a:schemeClr val="tx1"/>
            </a:solidFill>
          </a:ln>
        </p:spPr>
        <p:txBody>
          <a:bodyPr vert="horz" lIns="91440" tIns="45720" rIns="91440" bIns="45720" rtlCol="0">
            <a:normAutofit fontScale="325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hub.docker.com</a:t>
            </a:r>
          </a:p>
        </p:txBody>
      </p:sp>
      <p:cxnSp>
        <p:nvCxnSpPr>
          <p:cNvPr id="73" name="Straight Arrow Connector 72">
            <a:extLst>
              <a:ext uri="{FF2B5EF4-FFF2-40B4-BE49-F238E27FC236}">
                <a16:creationId xmlns:a16="http://schemas.microsoft.com/office/drawing/2014/main" id="{B9163109-8A38-4F2E-A5FF-65CE1F312DDA}"/>
              </a:ext>
            </a:extLst>
          </p:cNvPr>
          <p:cNvCxnSpPr>
            <a:cxnSpLocks/>
          </p:cNvCxnSpPr>
          <p:nvPr/>
        </p:nvCxnSpPr>
        <p:spPr>
          <a:xfrm flipV="1">
            <a:off x="7912182" y="681540"/>
            <a:ext cx="330293" cy="939817"/>
          </a:xfrm>
          <a:prstGeom prst="straightConnector1">
            <a:avLst/>
          </a:prstGeom>
          <a:ln w="25400">
            <a:solidFill>
              <a:srgbClr val="7C7DC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BE4D75B-88B7-4A4C-9000-D318C1BDED85}"/>
              </a:ext>
            </a:extLst>
          </p:cNvPr>
          <p:cNvCxnSpPr>
            <a:cxnSpLocks/>
          </p:cNvCxnSpPr>
          <p:nvPr/>
        </p:nvCxnSpPr>
        <p:spPr>
          <a:xfrm flipH="1">
            <a:off x="7851418" y="681540"/>
            <a:ext cx="278565" cy="810090"/>
          </a:xfrm>
          <a:prstGeom prst="straightConnector1">
            <a:avLst/>
          </a:prstGeom>
          <a:ln w="25400">
            <a:solidFill>
              <a:srgbClr val="7C7DCF"/>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E0C8DAA2-6138-4B6F-A53E-66C420746C1A}"/>
              </a:ext>
            </a:extLst>
          </p:cNvPr>
          <p:cNvSpPr txBox="1">
            <a:spLocks/>
          </p:cNvSpPr>
          <p:nvPr/>
        </p:nvSpPr>
        <p:spPr>
          <a:xfrm>
            <a:off x="6507215" y="1266605"/>
            <a:ext cx="2559320" cy="1570469"/>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Amazon EC2</a:t>
            </a:r>
            <a:br>
              <a:rPr lang="da-DK" sz="1800" dirty="0"/>
            </a:br>
            <a:br>
              <a:rPr lang="da-DK" sz="1800" dirty="0"/>
            </a:br>
            <a:endParaRPr lang="da-DK" sz="1800" dirty="0"/>
          </a:p>
        </p:txBody>
      </p:sp>
    </p:spTree>
    <p:extLst>
      <p:ext uri="{BB962C8B-B14F-4D97-AF65-F5344CB8AC3E}">
        <p14:creationId xmlns:p14="http://schemas.microsoft.com/office/powerpoint/2010/main" val="20133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childTnLst>
                                    <p:set>
                                      <p:cBhvr>
                                        <p:cTn id="14" dur="indefinite"/>
                                        <p:tgtEl>
                                          <p:spTgt spid="54"/>
                                        </p:tgtEl>
                                        <p:attrNameLst>
                                          <p:attrName>style.opacity</p:attrName>
                                        </p:attrNameLst>
                                      </p:cBhvr>
                                      <p:to>
                                        <p:strVal val="0.5"/>
                                      </p:to>
                                    </p:set>
                                    <p:animEffect filter="image" prLst="opacity: 0.5">
                                      <p:cBhvr rctx="IE">
                                        <p:cTn id="15" dur="indefinite"/>
                                        <p:tgtEl>
                                          <p:spTgt spid="54"/>
                                        </p:tgtEl>
                                      </p:cBhvr>
                                    </p:animEffect>
                                  </p:childTnLst>
                                </p:cTn>
                              </p:par>
                              <p:par>
                                <p:cTn id="16" presetID="1" presetClass="entr" presetSubtype="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5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F596-049B-4012-B4A2-C53E803397C2}"/>
              </a:ext>
            </a:extLst>
          </p:cNvPr>
          <p:cNvSpPr>
            <a:spLocks noGrp="1"/>
          </p:cNvSpPr>
          <p:nvPr>
            <p:ph type="title"/>
          </p:nvPr>
        </p:nvSpPr>
        <p:spPr/>
        <p:txBody>
          <a:bodyPr>
            <a:normAutofit fontScale="90000"/>
          </a:bodyPr>
          <a:lstStyle/>
          <a:p>
            <a:r>
              <a:rPr lang="da-DK" dirty="0"/>
              <a:t>Demo</a:t>
            </a:r>
          </a:p>
        </p:txBody>
      </p:sp>
      <p:sp>
        <p:nvSpPr>
          <p:cNvPr id="3" name="Content Placeholder 2">
            <a:extLst>
              <a:ext uri="{FF2B5EF4-FFF2-40B4-BE49-F238E27FC236}">
                <a16:creationId xmlns:a16="http://schemas.microsoft.com/office/drawing/2014/main" id="{9C9DC510-8E82-449C-8C06-A8C1BD58A5AE}"/>
              </a:ext>
            </a:extLst>
          </p:cNvPr>
          <p:cNvSpPr>
            <a:spLocks noGrp="1"/>
          </p:cNvSpPr>
          <p:nvPr>
            <p:ph idx="1"/>
          </p:nvPr>
        </p:nvSpPr>
        <p:spPr/>
        <p:txBody>
          <a:bodyPr>
            <a:normAutofit/>
          </a:bodyPr>
          <a:lstStyle/>
          <a:p>
            <a:r>
              <a:rPr lang="da-DK" dirty="0"/>
              <a:t>Pull the image to EC2</a:t>
            </a:r>
          </a:p>
          <a:p>
            <a:pPr marL="0" indent="0">
              <a:buNone/>
            </a:pPr>
            <a:br>
              <a:rPr lang="en-GB" sz="2000" dirty="0"/>
            </a:br>
            <a:r>
              <a:rPr lang="sv-SE" sz="1600" dirty="0"/>
              <a:t>docker login</a:t>
            </a:r>
            <a:br>
              <a:rPr lang="sv-SE" sz="1600" dirty="0"/>
            </a:br>
            <a:r>
              <a:rPr lang="sv-SE" sz="1600" dirty="0"/>
              <a:t>docker pull mkromberg/jsonserver-sample</a:t>
            </a:r>
            <a:br>
              <a:rPr lang="sv-SE" sz="1600" dirty="0"/>
            </a:br>
            <a:r>
              <a:rPr lang="en-GB" sz="1600" dirty="0"/>
              <a:t>docker run -it --</a:t>
            </a:r>
            <a:r>
              <a:rPr lang="en-GB" sz="1600" dirty="0" err="1"/>
              <a:t>rm</a:t>
            </a:r>
            <a:r>
              <a:rPr lang="en-GB" sz="1600" dirty="0"/>
              <a:t> -p 8080:8080 -p 4502:4502 </a:t>
            </a:r>
            <a:r>
              <a:rPr lang="en-GB" sz="1600" dirty="0" err="1"/>
              <a:t>mkromberg</a:t>
            </a:r>
            <a:r>
              <a:rPr lang="en-GB" sz="1600" dirty="0"/>
              <a:t>/</a:t>
            </a:r>
            <a:r>
              <a:rPr lang="en-GB" sz="1600" dirty="0" err="1"/>
              <a:t>jsonserver</a:t>
            </a:r>
            <a:r>
              <a:rPr lang="sv-SE" sz="1600" dirty="0"/>
              <a:t>-sample</a:t>
            </a:r>
          </a:p>
          <a:p>
            <a:pPr marL="0" indent="0">
              <a:buNone/>
            </a:pPr>
            <a:r>
              <a:rPr lang="sv-SE" sz="1600" dirty="0"/>
              <a:t>(+start a 2nd one)?</a:t>
            </a:r>
            <a:br>
              <a:rPr lang="sv-SE" sz="1600" dirty="0"/>
            </a:br>
            <a:endParaRPr lang="en-GB" sz="1600" dirty="0"/>
          </a:p>
          <a:p>
            <a:r>
              <a:rPr lang="en-GB" sz="2000" dirty="0"/>
              <a:t>Run the Python example </a:t>
            </a:r>
            <a:r>
              <a:rPr lang="da-DK" sz="2000" dirty="0">
                <a:hlinkClick r:id="rId2"/>
              </a:rPr>
              <a:t>http://localhost:8888/tree</a:t>
            </a:r>
            <a:endParaRPr lang="da-DK" sz="2000" dirty="0"/>
          </a:p>
          <a:p>
            <a:r>
              <a:rPr lang="en-GB" sz="2000" dirty="0"/>
              <a:t>RIDE to the interpreter</a:t>
            </a:r>
            <a:endParaRPr lang="da-DK" sz="2000" dirty="0"/>
          </a:p>
        </p:txBody>
      </p:sp>
      <p:sp>
        <p:nvSpPr>
          <p:cNvPr id="4" name="Content Placeholder 3">
            <a:extLst>
              <a:ext uri="{FF2B5EF4-FFF2-40B4-BE49-F238E27FC236}">
                <a16:creationId xmlns:a16="http://schemas.microsoft.com/office/drawing/2014/main" id="{40B2F436-A70E-4C1E-BFF3-7E8D5D98DC1D}"/>
              </a:ext>
            </a:extLst>
          </p:cNvPr>
          <p:cNvSpPr>
            <a:spLocks noGrp="1"/>
          </p:cNvSpPr>
          <p:nvPr>
            <p:ph sz="quarter" idx="12"/>
          </p:nvPr>
        </p:nvSpPr>
        <p:spPr/>
        <p:txBody>
          <a:bodyPr/>
          <a:lstStyle/>
          <a:p>
            <a:endParaRPr lang="da-DK" dirty="0"/>
          </a:p>
        </p:txBody>
      </p:sp>
    </p:spTree>
    <p:extLst>
      <p:ext uri="{BB962C8B-B14F-4D97-AF65-F5344CB8AC3E}">
        <p14:creationId xmlns:p14="http://schemas.microsoft.com/office/powerpoint/2010/main" val="3659906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3FC4-7A5B-410C-9AA7-C4D000663EBA}"/>
              </a:ext>
            </a:extLst>
          </p:cNvPr>
          <p:cNvSpPr>
            <a:spLocks noGrp="1"/>
          </p:cNvSpPr>
          <p:nvPr>
            <p:ph type="title"/>
          </p:nvPr>
        </p:nvSpPr>
        <p:spPr/>
        <p:txBody>
          <a:bodyPr>
            <a:normAutofit fontScale="90000"/>
          </a:bodyPr>
          <a:lstStyle/>
          <a:p>
            <a:r>
              <a:rPr lang="da-DK" dirty="0"/>
              <a:t>Cast of Technologies &amp; Tools</a:t>
            </a:r>
          </a:p>
        </p:txBody>
      </p:sp>
      <p:graphicFrame>
        <p:nvGraphicFramePr>
          <p:cNvPr id="5" name="Content Placeholder 4">
            <a:extLst>
              <a:ext uri="{FF2B5EF4-FFF2-40B4-BE49-F238E27FC236}">
                <a16:creationId xmlns:a16="http://schemas.microsoft.com/office/drawing/2014/main" id="{06720347-BA21-48B2-A09E-D60384F842CD}"/>
              </a:ext>
            </a:extLst>
          </p:cNvPr>
          <p:cNvGraphicFramePr>
            <a:graphicFrameLocks noGrp="1"/>
          </p:cNvGraphicFramePr>
          <p:nvPr>
            <p:ph idx="1"/>
            <p:extLst/>
          </p:nvPr>
        </p:nvGraphicFramePr>
        <p:xfrm>
          <a:off x="476545" y="1311610"/>
          <a:ext cx="4158462" cy="3108960"/>
        </p:xfrm>
        <a:graphic>
          <a:graphicData uri="http://schemas.openxmlformats.org/drawingml/2006/table">
            <a:tbl>
              <a:tblPr firstRow="1" bandRow="1">
                <a:tableStyleId>{5C22544A-7EE6-4342-B048-85BDC9FD1C3A}</a:tableStyleId>
              </a:tblPr>
              <a:tblGrid>
                <a:gridCol w="1079239">
                  <a:extLst>
                    <a:ext uri="{9D8B030D-6E8A-4147-A177-3AD203B41FA5}">
                      <a16:colId xmlns:a16="http://schemas.microsoft.com/office/drawing/2014/main" val="3913135317"/>
                    </a:ext>
                  </a:extLst>
                </a:gridCol>
                <a:gridCol w="3079223">
                  <a:extLst>
                    <a:ext uri="{9D8B030D-6E8A-4147-A177-3AD203B41FA5}">
                      <a16:colId xmlns:a16="http://schemas.microsoft.com/office/drawing/2014/main" val="676162419"/>
                    </a:ext>
                  </a:extLst>
                </a:gridCol>
              </a:tblGrid>
              <a:tr h="120297">
                <a:tc>
                  <a:txBody>
                    <a:bodyPr/>
                    <a:lstStyle/>
                    <a:p>
                      <a:r>
                        <a:rPr lang="da-DK" sz="1200" dirty="0"/>
                        <a:t>Name</a:t>
                      </a:r>
                    </a:p>
                  </a:txBody>
                  <a:tcPr/>
                </a:tc>
                <a:tc>
                  <a:txBody>
                    <a:bodyPr/>
                    <a:lstStyle/>
                    <a:p>
                      <a:r>
                        <a:rPr lang="da-DK" sz="1200" dirty="0"/>
                        <a:t>Description</a:t>
                      </a:r>
                    </a:p>
                  </a:txBody>
                  <a:tcPr/>
                </a:tc>
                <a:extLst>
                  <a:ext uri="{0D108BD9-81ED-4DB2-BD59-A6C34878D82A}">
                    <a16:rowId xmlns:a16="http://schemas.microsoft.com/office/drawing/2014/main" val="858020649"/>
                  </a:ext>
                </a:extLst>
              </a:tr>
              <a:tr h="265740">
                <a:tc>
                  <a:txBody>
                    <a:bodyPr/>
                    <a:lstStyle/>
                    <a:p>
                      <a:r>
                        <a:rPr lang="da-DK" sz="1200" dirty="0"/>
                        <a:t>Dyalog APL</a:t>
                      </a:r>
                    </a:p>
                  </a:txBody>
                  <a:tcPr/>
                </a:tc>
                <a:tc>
                  <a:txBody>
                    <a:bodyPr/>
                    <a:lstStyle/>
                    <a:p>
                      <a:r>
                        <a:rPr lang="da-DK" sz="1200" dirty="0"/>
                        <a:t>The definitive APL system for Microsoft Windows, Linux (incl Raspi), macOS, AIX, ...</a:t>
                      </a:r>
                    </a:p>
                  </a:txBody>
                  <a:tcPr/>
                </a:tc>
                <a:extLst>
                  <a:ext uri="{0D108BD9-81ED-4DB2-BD59-A6C34878D82A}">
                    <a16:rowId xmlns:a16="http://schemas.microsoft.com/office/drawing/2014/main" val="1148317342"/>
                  </a:ext>
                </a:extLst>
              </a:tr>
              <a:tr h="265740">
                <a:tc>
                  <a:txBody>
                    <a:bodyPr/>
                    <a:lstStyle/>
                    <a:p>
                      <a:r>
                        <a:rPr lang="da-DK" sz="1200" dirty="0"/>
                        <a:t>Zodiac</a:t>
                      </a:r>
                    </a:p>
                  </a:txBody>
                  <a:tcPr/>
                </a:tc>
                <a:tc>
                  <a:txBody>
                    <a:bodyPr/>
                    <a:lstStyle/>
                    <a:p>
                      <a:r>
                        <a:rPr lang="da-DK" sz="1200" dirty="0"/>
                        <a:t>An application written in APL</a:t>
                      </a:r>
                    </a:p>
                  </a:txBody>
                  <a:tcPr/>
                </a:tc>
                <a:extLst>
                  <a:ext uri="{0D108BD9-81ED-4DB2-BD59-A6C34878D82A}">
                    <a16:rowId xmlns:a16="http://schemas.microsoft.com/office/drawing/2014/main" val="3356990477"/>
                  </a:ext>
                </a:extLst>
              </a:tr>
              <a:tr h="265740">
                <a:tc>
                  <a:txBody>
                    <a:bodyPr/>
                    <a:lstStyle/>
                    <a:p>
                      <a:r>
                        <a:rPr lang="da-DK" sz="1200" dirty="0"/>
                        <a:t>JSONServer</a:t>
                      </a:r>
                    </a:p>
                  </a:txBody>
                  <a:tcPr/>
                </a:tc>
                <a:tc>
                  <a:txBody>
                    <a:bodyPr/>
                    <a:lstStyle/>
                    <a:p>
                      <a:r>
                        <a:rPr lang="da-DK" sz="1200" dirty="0"/>
                        <a:t>A very lightweight framework for calling functions written in Dyalog APL</a:t>
                      </a:r>
                    </a:p>
                  </a:txBody>
                  <a:tcPr/>
                </a:tc>
                <a:extLst>
                  <a:ext uri="{0D108BD9-81ED-4DB2-BD59-A6C34878D82A}">
                    <a16:rowId xmlns:a16="http://schemas.microsoft.com/office/drawing/2014/main" val="471229676"/>
                  </a:ext>
                </a:extLst>
              </a:tr>
              <a:tr h="261450">
                <a:tc>
                  <a:txBody>
                    <a:bodyPr/>
                    <a:lstStyle/>
                    <a:p>
                      <a:r>
                        <a:rPr lang="da-DK" sz="1200" dirty="0"/>
                        <a:t>Docker</a:t>
                      </a:r>
                    </a:p>
                  </a:txBody>
                  <a:tcPr/>
                </a:tc>
                <a:tc>
                  <a:txBody>
                    <a:bodyPr/>
                    <a:lstStyle/>
                    <a:p>
                      <a:r>
                        <a:rPr lang="da-DK" sz="1200" dirty="0"/>
                        <a:t>A platform for building, shipping and running "containers"</a:t>
                      </a:r>
                    </a:p>
                  </a:txBody>
                  <a:tcPr/>
                </a:tc>
                <a:extLst>
                  <a:ext uri="{0D108BD9-81ED-4DB2-BD59-A6C34878D82A}">
                    <a16:rowId xmlns:a16="http://schemas.microsoft.com/office/drawing/2014/main" val="3878298265"/>
                  </a:ext>
                </a:extLst>
              </a:tr>
              <a:tr h="257160">
                <a:tc>
                  <a:txBody>
                    <a:bodyPr/>
                    <a:lstStyle/>
                    <a:p>
                      <a:r>
                        <a:rPr lang="da-DK" sz="1200" dirty="0"/>
                        <a:t>Amazon EC2</a:t>
                      </a:r>
                    </a:p>
                  </a:txBody>
                  <a:tcPr/>
                </a:tc>
                <a:tc>
                  <a:txBody>
                    <a:bodyPr/>
                    <a:lstStyle/>
                    <a:p>
                      <a:r>
                        <a:rPr lang="da-DK" sz="1200" dirty="0"/>
                        <a:t>Elastic Compute Cloud: A service which allows you to rent virtual machines on demand</a:t>
                      </a:r>
                    </a:p>
                  </a:txBody>
                  <a:tcPr/>
                </a:tc>
                <a:extLst>
                  <a:ext uri="{0D108BD9-81ED-4DB2-BD59-A6C34878D82A}">
                    <a16:rowId xmlns:a16="http://schemas.microsoft.com/office/drawing/2014/main" val="2930622102"/>
                  </a:ext>
                </a:extLst>
              </a:tr>
              <a:tr h="172870">
                <a:tc>
                  <a:txBody>
                    <a:bodyPr/>
                    <a:lstStyle/>
                    <a:p>
                      <a:r>
                        <a:rPr lang="da-DK" sz="1200" dirty="0"/>
                        <a:t>DockerHub</a:t>
                      </a:r>
                    </a:p>
                  </a:txBody>
                  <a:tcPr/>
                </a:tc>
                <a:tc>
                  <a:txBody>
                    <a:bodyPr/>
                    <a:lstStyle/>
                    <a:p>
                      <a:r>
                        <a:rPr lang="da-DK" sz="1200" dirty="0"/>
                        <a:t>Cloud-based registry service for containers</a:t>
                      </a:r>
                    </a:p>
                  </a:txBody>
                  <a:tcPr/>
                </a:tc>
                <a:extLst>
                  <a:ext uri="{0D108BD9-81ED-4DB2-BD59-A6C34878D82A}">
                    <a16:rowId xmlns:a16="http://schemas.microsoft.com/office/drawing/2014/main" val="1640302035"/>
                  </a:ext>
                </a:extLst>
              </a:tr>
              <a:tr h="293585">
                <a:tc>
                  <a:txBody>
                    <a:bodyPr/>
                    <a:lstStyle/>
                    <a:p>
                      <a:r>
                        <a:rPr lang="da-DK" sz="1200" dirty="0"/>
                        <a:t>GitHub</a:t>
                      </a:r>
                    </a:p>
                  </a:txBody>
                  <a:tcPr/>
                </a:tc>
                <a:tc>
                  <a:txBody>
                    <a:bodyPr/>
                    <a:lstStyle/>
                    <a:p>
                      <a:r>
                        <a:rPr lang="da-DK" sz="1200" dirty="0"/>
                        <a:t>Cloud-based Git version control repository hosting service.</a:t>
                      </a:r>
                    </a:p>
                  </a:txBody>
                  <a:tcPr/>
                </a:tc>
                <a:extLst>
                  <a:ext uri="{0D108BD9-81ED-4DB2-BD59-A6C34878D82A}">
                    <a16:rowId xmlns:a16="http://schemas.microsoft.com/office/drawing/2014/main" val="2325187820"/>
                  </a:ext>
                </a:extLst>
              </a:tr>
            </a:tbl>
          </a:graphicData>
        </a:graphic>
      </p:graphicFrame>
      <p:sp>
        <p:nvSpPr>
          <p:cNvPr id="4" name="Content Placeholder 3">
            <a:extLst>
              <a:ext uri="{FF2B5EF4-FFF2-40B4-BE49-F238E27FC236}">
                <a16:creationId xmlns:a16="http://schemas.microsoft.com/office/drawing/2014/main" id="{295CE7C4-4B75-43CE-A78F-8AC44E7B79CB}"/>
              </a:ext>
            </a:extLst>
          </p:cNvPr>
          <p:cNvSpPr>
            <a:spLocks noGrp="1"/>
          </p:cNvSpPr>
          <p:nvPr>
            <p:ph sz="quarter" idx="12"/>
          </p:nvPr>
        </p:nvSpPr>
        <p:spPr/>
        <p:txBody>
          <a:bodyPr/>
          <a:lstStyle/>
          <a:p>
            <a:endParaRPr lang="da-DK"/>
          </a:p>
        </p:txBody>
      </p:sp>
      <p:graphicFrame>
        <p:nvGraphicFramePr>
          <p:cNvPr id="6" name="Content Placeholder 4">
            <a:extLst>
              <a:ext uri="{FF2B5EF4-FFF2-40B4-BE49-F238E27FC236}">
                <a16:creationId xmlns:a16="http://schemas.microsoft.com/office/drawing/2014/main" id="{2366DF8D-339F-4E2F-A664-FDB1465725E0}"/>
              </a:ext>
            </a:extLst>
          </p:cNvPr>
          <p:cNvGraphicFramePr>
            <a:graphicFrameLocks/>
          </p:cNvGraphicFramePr>
          <p:nvPr>
            <p:extLst/>
          </p:nvPr>
        </p:nvGraphicFramePr>
        <p:xfrm>
          <a:off x="4842030" y="1311610"/>
          <a:ext cx="4113135" cy="1378107"/>
        </p:xfrm>
        <a:graphic>
          <a:graphicData uri="http://schemas.openxmlformats.org/drawingml/2006/table">
            <a:tbl>
              <a:tblPr firstRow="1" bandRow="1">
                <a:tableStyleId>{5C22544A-7EE6-4342-B048-85BDC9FD1C3A}</a:tableStyleId>
              </a:tblPr>
              <a:tblGrid>
                <a:gridCol w="945105">
                  <a:extLst>
                    <a:ext uri="{9D8B030D-6E8A-4147-A177-3AD203B41FA5}">
                      <a16:colId xmlns:a16="http://schemas.microsoft.com/office/drawing/2014/main" val="3913135317"/>
                    </a:ext>
                  </a:extLst>
                </a:gridCol>
                <a:gridCol w="3168030">
                  <a:extLst>
                    <a:ext uri="{9D8B030D-6E8A-4147-A177-3AD203B41FA5}">
                      <a16:colId xmlns:a16="http://schemas.microsoft.com/office/drawing/2014/main" val="676162419"/>
                    </a:ext>
                  </a:extLst>
                </a:gridCol>
              </a:tblGrid>
              <a:tr h="225025">
                <a:tc>
                  <a:txBody>
                    <a:bodyPr/>
                    <a:lstStyle/>
                    <a:p>
                      <a:r>
                        <a:rPr lang="da-DK" sz="1200" dirty="0"/>
                        <a:t>Name</a:t>
                      </a:r>
                    </a:p>
                  </a:txBody>
                  <a:tcPr/>
                </a:tc>
                <a:tc>
                  <a:txBody>
                    <a:bodyPr/>
                    <a:lstStyle/>
                    <a:p>
                      <a:r>
                        <a:rPr lang="da-DK" sz="1200" dirty="0"/>
                        <a:t>Description</a:t>
                      </a:r>
                    </a:p>
                  </a:txBody>
                  <a:tcPr/>
                </a:tc>
                <a:extLst>
                  <a:ext uri="{0D108BD9-81ED-4DB2-BD59-A6C34878D82A}">
                    <a16:rowId xmlns:a16="http://schemas.microsoft.com/office/drawing/2014/main" val="858020649"/>
                  </a:ext>
                </a:extLst>
              </a:tr>
              <a:tr h="244402">
                <a:tc>
                  <a:txBody>
                    <a:bodyPr/>
                    <a:lstStyle/>
                    <a:p>
                      <a:r>
                        <a:rPr lang="da-DK" sz="1200" dirty="0"/>
                        <a:t>RIDE</a:t>
                      </a:r>
                    </a:p>
                  </a:txBody>
                  <a:tcPr/>
                </a:tc>
                <a:tc>
                  <a:txBody>
                    <a:bodyPr/>
                    <a:lstStyle/>
                    <a:p>
                      <a:r>
                        <a:rPr lang="da-DK" sz="1200" dirty="0"/>
                        <a:t>Dyalog's Remote Development Environment</a:t>
                      </a:r>
                    </a:p>
                  </a:txBody>
                  <a:tcPr/>
                </a:tc>
                <a:extLst>
                  <a:ext uri="{0D108BD9-81ED-4DB2-BD59-A6C34878D82A}">
                    <a16:rowId xmlns:a16="http://schemas.microsoft.com/office/drawing/2014/main" val="3578129638"/>
                  </a:ext>
                </a:extLst>
              </a:tr>
              <a:tr h="280827">
                <a:tc>
                  <a:txBody>
                    <a:bodyPr/>
                    <a:lstStyle/>
                    <a:p>
                      <a:r>
                        <a:rPr lang="da-DK" sz="1200" dirty="0"/>
                        <a:t>PuTTY</a:t>
                      </a:r>
                    </a:p>
                  </a:txBody>
                  <a:tcPr/>
                </a:tc>
                <a:tc>
                  <a:txBody>
                    <a:bodyPr/>
                    <a:lstStyle/>
                    <a:p>
                      <a:r>
                        <a:rPr lang="da-DK" sz="1200" dirty="0"/>
                        <a:t>Telnet/VT100 terminal emulator</a:t>
                      </a:r>
                    </a:p>
                  </a:txBody>
                  <a:tcPr/>
                </a:tc>
                <a:extLst>
                  <a:ext uri="{0D108BD9-81ED-4DB2-BD59-A6C34878D82A}">
                    <a16:rowId xmlns:a16="http://schemas.microsoft.com/office/drawing/2014/main" val="2930622102"/>
                  </a:ext>
                </a:extLst>
              </a:tr>
              <a:tr h="270030">
                <a:tc>
                  <a:txBody>
                    <a:bodyPr/>
                    <a:lstStyle/>
                    <a:p>
                      <a:r>
                        <a:rPr lang="da-DK" sz="1200" dirty="0"/>
                        <a:t>PUTTYGen</a:t>
                      </a:r>
                    </a:p>
                  </a:txBody>
                  <a:tcPr/>
                </a:tc>
                <a:tc>
                  <a:txBody>
                    <a:bodyPr/>
                    <a:lstStyle/>
                    <a:p>
                      <a:r>
                        <a:rPr lang="da-DK" sz="1200" dirty="0"/>
                        <a:t>A key generator / converter</a:t>
                      </a:r>
                    </a:p>
                  </a:txBody>
                  <a:tcPr/>
                </a:tc>
                <a:extLst>
                  <a:ext uri="{0D108BD9-81ED-4DB2-BD59-A6C34878D82A}">
                    <a16:rowId xmlns:a16="http://schemas.microsoft.com/office/drawing/2014/main" val="1640302035"/>
                  </a:ext>
                </a:extLst>
              </a:tr>
              <a:tr h="233957">
                <a:tc>
                  <a:txBody>
                    <a:bodyPr/>
                    <a:lstStyle/>
                    <a:p>
                      <a:r>
                        <a:rPr lang="da-DK" sz="1200" dirty="0"/>
                        <a:t>SourceTree</a:t>
                      </a:r>
                    </a:p>
                  </a:txBody>
                  <a:tcPr/>
                </a:tc>
                <a:tc>
                  <a:txBody>
                    <a:bodyPr/>
                    <a:lstStyle/>
                    <a:p>
                      <a:r>
                        <a:rPr lang="da-DK" sz="1200" dirty="0"/>
                        <a:t>A frontend for Git[Hub]</a:t>
                      </a:r>
                    </a:p>
                  </a:txBody>
                  <a:tcPr/>
                </a:tc>
                <a:extLst>
                  <a:ext uri="{0D108BD9-81ED-4DB2-BD59-A6C34878D82A}">
                    <a16:rowId xmlns:a16="http://schemas.microsoft.com/office/drawing/2014/main" val="1133825532"/>
                  </a:ext>
                </a:extLst>
              </a:tr>
            </a:tbl>
          </a:graphicData>
        </a:graphic>
      </p:graphicFrame>
    </p:spTree>
    <p:extLst>
      <p:ext uri="{BB962C8B-B14F-4D97-AF65-F5344CB8AC3E}">
        <p14:creationId xmlns:p14="http://schemas.microsoft.com/office/powerpoint/2010/main" val="185222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Agenda</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lnSpcReduction="10000"/>
          </a:bodyPr>
          <a:lstStyle/>
          <a:p>
            <a:r>
              <a:rPr lang="da-DK" sz="2400" dirty="0"/>
              <a:t>Inspect the Application</a:t>
            </a:r>
          </a:p>
          <a:p>
            <a:r>
              <a:rPr lang="da-DK" sz="2400" dirty="0"/>
              <a:t>Serve it via JSONServer under Microsoft Windows</a:t>
            </a:r>
          </a:p>
          <a:p>
            <a:pPr lvl="1"/>
            <a:r>
              <a:rPr lang="da-DK" sz="2000" dirty="0"/>
              <a:t>JSONServer is a CONGA-based server that makes it easy to call APL functions, passing data as JSON</a:t>
            </a:r>
          </a:p>
          <a:p>
            <a:r>
              <a:rPr lang="da-DK" sz="2400" dirty="0"/>
              <a:t>Call it from APL and curl</a:t>
            </a:r>
          </a:p>
          <a:p>
            <a:pPr lvl="1"/>
            <a:r>
              <a:rPr lang="da-DK" sz="2000" dirty="0"/>
              <a:t>curl is a command line tool for transferring data using various protocols, including HTTP+JSON</a:t>
            </a:r>
          </a:p>
          <a:p>
            <a:endParaRPr lang="da-DK" sz="2400" dirty="0"/>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6004405" y="883708"/>
            <a:ext cx="2845638" cy="99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32820" y="1259128"/>
            <a:ext cx="82538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90370"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Tree>
    <p:extLst>
      <p:ext uri="{BB962C8B-B14F-4D97-AF65-F5344CB8AC3E}">
        <p14:creationId xmlns:p14="http://schemas.microsoft.com/office/powerpoint/2010/main" val="176516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0245-4BEB-490A-B864-28BB844CEF1F}"/>
              </a:ext>
            </a:extLst>
          </p:cNvPr>
          <p:cNvSpPr>
            <a:spLocks noGrp="1"/>
          </p:cNvSpPr>
          <p:nvPr>
            <p:ph type="title"/>
          </p:nvPr>
        </p:nvSpPr>
        <p:spPr/>
        <p:txBody>
          <a:bodyPr>
            <a:normAutofit fontScale="90000"/>
          </a:bodyPr>
          <a:lstStyle/>
          <a:p>
            <a:r>
              <a:rPr lang="da-DK" dirty="0"/>
              <a:t>Issues Not Discussed Today</a:t>
            </a:r>
          </a:p>
        </p:txBody>
      </p:sp>
      <p:sp>
        <p:nvSpPr>
          <p:cNvPr id="3" name="Content Placeholder 2">
            <a:extLst>
              <a:ext uri="{FF2B5EF4-FFF2-40B4-BE49-F238E27FC236}">
                <a16:creationId xmlns:a16="http://schemas.microsoft.com/office/drawing/2014/main" id="{A32C8FF1-3308-47CF-9CC8-04E10396A1FC}"/>
              </a:ext>
            </a:extLst>
          </p:cNvPr>
          <p:cNvSpPr>
            <a:spLocks noGrp="1"/>
          </p:cNvSpPr>
          <p:nvPr>
            <p:ph idx="1"/>
          </p:nvPr>
        </p:nvSpPr>
        <p:spPr/>
        <p:txBody>
          <a:bodyPr>
            <a:normAutofit fontScale="85000" lnSpcReduction="20000"/>
          </a:bodyPr>
          <a:lstStyle/>
          <a:p>
            <a:r>
              <a:rPr lang="da-DK" dirty="0"/>
              <a:t>Licencing</a:t>
            </a:r>
          </a:p>
          <a:p>
            <a:pPr lvl="1"/>
            <a:r>
              <a:rPr lang="da-DK" dirty="0"/>
              <a:t>Dyalog providing pre-build containers</a:t>
            </a:r>
          </a:p>
          <a:p>
            <a:pPr lvl="1"/>
            <a:endParaRPr lang="da-DK" dirty="0"/>
          </a:p>
          <a:p>
            <a:r>
              <a:rPr lang="da-DK" dirty="0"/>
              <a:t>macOS: (it all works the same on a Mac)</a:t>
            </a:r>
          </a:p>
          <a:p>
            <a:r>
              <a:rPr lang="da-DK" dirty="0"/>
              <a:t>Security</a:t>
            </a:r>
          </a:p>
          <a:p>
            <a:r>
              <a:rPr lang="da-DK" dirty="0"/>
              <a:t>Multi-User Sessions</a:t>
            </a:r>
          </a:p>
          <a:p>
            <a:r>
              <a:rPr lang="da-DK" dirty="0"/>
              <a:t>Big Data Volumes</a:t>
            </a:r>
          </a:p>
          <a:p>
            <a:r>
              <a:rPr lang="da-DK" dirty="0"/>
              <a:t>Windows Services</a:t>
            </a:r>
          </a:p>
        </p:txBody>
      </p:sp>
      <p:sp>
        <p:nvSpPr>
          <p:cNvPr id="4" name="Content Placeholder 3">
            <a:extLst>
              <a:ext uri="{FF2B5EF4-FFF2-40B4-BE49-F238E27FC236}">
                <a16:creationId xmlns:a16="http://schemas.microsoft.com/office/drawing/2014/main" id="{9B08B0CA-C5B8-4B71-B0AE-B17327060444}"/>
              </a:ext>
            </a:extLst>
          </p:cNvPr>
          <p:cNvSpPr>
            <a:spLocks noGrp="1"/>
          </p:cNvSpPr>
          <p:nvPr>
            <p:ph sz="quarter" idx="12"/>
          </p:nvPr>
        </p:nvSpPr>
        <p:spPr/>
        <p:txBody>
          <a:bodyPr/>
          <a:lstStyle/>
          <a:p>
            <a:endParaRPr lang="da-DK"/>
          </a:p>
        </p:txBody>
      </p:sp>
    </p:spTree>
    <p:extLst>
      <p:ext uri="{BB962C8B-B14F-4D97-AF65-F5344CB8AC3E}">
        <p14:creationId xmlns:p14="http://schemas.microsoft.com/office/powerpoint/2010/main" val="516417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B864-EE91-4AA3-8FB7-BE2FF6AD321C}"/>
              </a:ext>
            </a:extLst>
          </p:cNvPr>
          <p:cNvSpPr>
            <a:spLocks noGrp="1"/>
          </p:cNvSpPr>
          <p:nvPr>
            <p:ph type="title"/>
          </p:nvPr>
        </p:nvSpPr>
        <p:spPr/>
        <p:txBody>
          <a:bodyPr>
            <a:normAutofit fontScale="90000"/>
          </a:bodyPr>
          <a:lstStyle/>
          <a:p>
            <a:r>
              <a:rPr lang="da-DK" dirty="0"/>
              <a:t>Many Thanks to...</a:t>
            </a:r>
            <a:endParaRPr lang="da-DK" dirty="0">
              <a:latin typeface="APL385 Unicode" panose="020B0709000202000203" pitchFamily="49" charset="0"/>
            </a:endParaRPr>
          </a:p>
        </p:txBody>
      </p:sp>
      <p:sp>
        <p:nvSpPr>
          <p:cNvPr id="3" name="Content Placeholder 2">
            <a:extLst>
              <a:ext uri="{FF2B5EF4-FFF2-40B4-BE49-F238E27FC236}">
                <a16:creationId xmlns:a16="http://schemas.microsoft.com/office/drawing/2014/main" id="{07666E48-5189-4A13-91EA-7D4BEE94A07B}"/>
              </a:ext>
            </a:extLst>
          </p:cNvPr>
          <p:cNvSpPr>
            <a:spLocks noGrp="1"/>
          </p:cNvSpPr>
          <p:nvPr>
            <p:ph idx="1"/>
          </p:nvPr>
        </p:nvSpPr>
        <p:spPr>
          <a:xfrm>
            <a:off x="323528" y="1310794"/>
            <a:ext cx="8363272" cy="3151166"/>
          </a:xfrm>
        </p:spPr>
        <p:txBody>
          <a:bodyPr>
            <a:normAutofit fontScale="77500" lnSpcReduction="20000"/>
          </a:bodyPr>
          <a:lstStyle/>
          <a:p>
            <a:r>
              <a:rPr lang="da-DK" dirty="0"/>
              <a:t>Jason Rivers</a:t>
            </a:r>
          </a:p>
          <a:p>
            <a:pPr lvl="1"/>
            <a:r>
              <a:rPr lang="da-DK" dirty="0"/>
              <a:t>internal training course on Docker</a:t>
            </a:r>
          </a:p>
          <a:p>
            <a:pPr lvl="1"/>
            <a:r>
              <a:rPr lang="da-DK" dirty="0"/>
              <a:t>examples of using Docker</a:t>
            </a:r>
          </a:p>
          <a:p>
            <a:r>
              <a:rPr lang="da-DK" dirty="0"/>
              <a:t>Brian Becker</a:t>
            </a:r>
          </a:p>
          <a:p>
            <a:pPr lvl="1"/>
            <a:r>
              <a:rPr lang="da-DK" dirty="0"/>
              <a:t>JSONServer Implementation</a:t>
            </a:r>
          </a:p>
          <a:p>
            <a:pPr lvl="1"/>
            <a:r>
              <a:rPr lang="da-DK" dirty="0"/>
              <a:t>Zodiac Calculations</a:t>
            </a:r>
          </a:p>
          <a:p>
            <a:r>
              <a:rPr lang="da-DK" dirty="0"/>
              <a:t>Countless other people at</a:t>
            </a:r>
            <a:br>
              <a:rPr lang="da-DK" dirty="0"/>
            </a:br>
            <a:r>
              <a:rPr lang="da-DK" dirty="0"/>
              <a:t>Dyalog, Optima Systems, </a:t>
            </a:r>
            <a:br>
              <a:rPr lang="da-DK" dirty="0"/>
            </a:br>
            <a:r>
              <a:rPr lang="da-DK" dirty="0"/>
              <a:t>Technology Partner, Pythonistas, etc...</a:t>
            </a:r>
          </a:p>
        </p:txBody>
      </p:sp>
      <p:sp>
        <p:nvSpPr>
          <p:cNvPr id="4" name="Content Placeholder 3">
            <a:extLst>
              <a:ext uri="{FF2B5EF4-FFF2-40B4-BE49-F238E27FC236}">
                <a16:creationId xmlns:a16="http://schemas.microsoft.com/office/drawing/2014/main" id="{03458A70-619E-4F7D-B8CF-6C5349C61825}"/>
              </a:ext>
            </a:extLst>
          </p:cNvPr>
          <p:cNvSpPr>
            <a:spLocks noGrp="1"/>
          </p:cNvSpPr>
          <p:nvPr>
            <p:ph sz="quarter" idx="12"/>
          </p:nvPr>
        </p:nvSpPr>
        <p:spPr/>
        <p:txBody>
          <a:bodyPr/>
          <a:lstStyle/>
          <a:p>
            <a:endParaRPr lang="da-DK"/>
          </a:p>
        </p:txBody>
      </p:sp>
      <p:sp>
        <p:nvSpPr>
          <p:cNvPr id="5" name="TextBox 4">
            <a:extLst>
              <a:ext uri="{FF2B5EF4-FFF2-40B4-BE49-F238E27FC236}">
                <a16:creationId xmlns:a16="http://schemas.microsoft.com/office/drawing/2014/main" id="{7BB589E8-B3CA-4FAE-A352-A37246B9CE9C}"/>
              </a:ext>
            </a:extLst>
          </p:cNvPr>
          <p:cNvSpPr txBox="1"/>
          <p:nvPr/>
        </p:nvSpPr>
        <p:spPr>
          <a:xfrm>
            <a:off x="3131840" y="0"/>
            <a:ext cx="3756146" cy="400110"/>
          </a:xfrm>
          <a:prstGeom prst="rect">
            <a:avLst/>
          </a:prstGeom>
          <a:noFill/>
        </p:spPr>
        <p:txBody>
          <a:bodyPr wrap="square" rtlCol="0">
            <a:spAutoFit/>
          </a:bodyPr>
          <a:lstStyle/>
          <a:p>
            <a:r>
              <a:rPr lang="da-DK" sz="2000" dirty="0">
                <a:solidFill>
                  <a:schemeClr val="bg1"/>
                </a:solidFill>
              </a:rPr>
              <a:t>v16.0 Primitives:   </a:t>
            </a:r>
            <a:r>
              <a:rPr lang="da-DK" sz="2000" dirty="0">
                <a:solidFill>
                  <a:schemeClr val="bg1"/>
                </a:solidFill>
                <a:latin typeface="APL385 Unicode" panose="020B0709000202000203" pitchFamily="49" charset="0"/>
              </a:rPr>
              <a:t> </a:t>
            </a:r>
            <a:r>
              <a:rPr lang="da-DK" sz="2000" dirty="0">
                <a:solidFill>
                  <a:srgbClr val="7C7DCF"/>
                </a:solidFill>
                <a:latin typeface="APL385 Unicode" panose="020B0709000202000203" pitchFamily="49" charset="0"/>
              </a:rPr>
              <a:t>⍸  ⊆  @  </a:t>
            </a:r>
            <a:r>
              <a:rPr lang="en-US" altLang="en-US" sz="2000" dirty="0">
                <a:solidFill>
                  <a:srgbClr val="7C7DCF"/>
                </a:solidFill>
                <a:latin typeface="APL385 Unicode" panose="020B0709000202000203" pitchFamily="49" charset="0"/>
              </a:rPr>
              <a:t>⌺</a:t>
            </a:r>
            <a:r>
              <a:rPr lang="da-DK" sz="2000" dirty="0">
                <a:solidFill>
                  <a:srgbClr val="7C7DCF"/>
                </a:solidFill>
              </a:rPr>
              <a:t> </a:t>
            </a:r>
          </a:p>
        </p:txBody>
      </p:sp>
    </p:spTree>
    <p:extLst>
      <p:ext uri="{BB962C8B-B14F-4D97-AF65-F5344CB8AC3E}">
        <p14:creationId xmlns:p14="http://schemas.microsoft.com/office/powerpoint/2010/main" val="1502950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a:t>Next Webinar</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da-DK" sz="2400" dirty="0"/>
              <a:t>Probably:</a:t>
            </a:r>
          </a:p>
          <a:p>
            <a:r>
              <a:rPr lang="da-DK" sz="2400" dirty="0"/>
              <a:t>15 February: User Command Pre-Release</a:t>
            </a:r>
          </a:p>
          <a:p>
            <a:pPr marL="0" indent="0">
              <a:buNone/>
            </a:pPr>
            <a:r>
              <a:rPr lang="da-DK" sz="2400" dirty="0"/>
              <a:t>	(New Source Code Management Tools)</a:t>
            </a:r>
          </a:p>
          <a:p>
            <a:r>
              <a:rPr lang="da-DK" sz="2400" dirty="0"/>
              <a:t>Web Casts (not –inars)</a:t>
            </a:r>
          </a:p>
          <a:p>
            <a:pPr lvl="1"/>
            <a:r>
              <a:rPr lang="da-DK" sz="2000" dirty="0"/>
              <a:t>Secure JSONServer</a:t>
            </a:r>
          </a:p>
          <a:p>
            <a:pPr lvl="1"/>
            <a:r>
              <a:rPr lang="da-DK" sz="2000" dirty="0"/>
              <a:t>Multi-User JSONServer</a:t>
            </a:r>
          </a:p>
          <a:p>
            <a:pPr lvl="1"/>
            <a:r>
              <a:rPr lang="da-DK" sz="2000" dirty="0"/>
              <a:t>Scalable JSONServer</a:t>
            </a:r>
          </a:p>
          <a:p>
            <a:r>
              <a:rPr lang="da-DK" sz="2400" dirty="0"/>
              <a:t>Please provide feedback to</a:t>
            </a:r>
            <a:br>
              <a:rPr lang="da-DK" sz="2400" dirty="0"/>
            </a:br>
            <a:r>
              <a:rPr lang="da-DK" sz="2400" dirty="0"/>
              <a:t>webinar@dyalog.com!</a:t>
            </a:r>
            <a:endParaRPr lang="en-GB" sz="2400" dirty="0"/>
          </a:p>
        </p:txBody>
      </p:sp>
      <p:sp>
        <p:nvSpPr>
          <p:cNvPr id="6" name="Content Placeholder 5">
            <a:extLst>
              <a:ext uri="{FF2B5EF4-FFF2-40B4-BE49-F238E27FC236}">
                <a16:creationId xmlns:a16="http://schemas.microsoft.com/office/drawing/2014/main" id="{F440C18B-0AF3-418D-B0E7-482191B7C59A}"/>
              </a:ext>
            </a:extLst>
          </p:cNvPr>
          <p:cNvSpPr>
            <a:spLocks noGrp="1"/>
          </p:cNvSpPr>
          <p:nvPr>
            <p:ph sz="quarter" idx="12"/>
          </p:nvPr>
        </p:nvSpPr>
        <p:spPr/>
        <p:txBody>
          <a:bodyPr/>
          <a:lstStyle/>
          <a:p>
            <a:endParaRPr lang="da-DK"/>
          </a:p>
        </p:txBody>
      </p:sp>
      <p:pic>
        <p:nvPicPr>
          <p:cNvPr id="5" name="Graphic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2913" y="594794"/>
            <a:ext cx="2053887" cy="1873763"/>
          </a:xfrm>
          <a:prstGeom prst="rect">
            <a:avLst/>
          </a:prstGeom>
        </p:spPr>
      </p:pic>
    </p:spTree>
    <p:extLst>
      <p:ext uri="{BB962C8B-B14F-4D97-AF65-F5344CB8AC3E}">
        <p14:creationId xmlns:p14="http://schemas.microsoft.com/office/powerpoint/2010/main" val="77656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64A0691-639B-4229-917C-591FC6946182}"/>
              </a:ext>
            </a:extLst>
          </p:cNvPr>
          <p:cNvSpPr txBox="1">
            <a:spLocks/>
          </p:cNvSpPr>
          <p:nvPr/>
        </p:nvSpPr>
        <p:spPr>
          <a:xfrm>
            <a:off x="6803061" y="1621357"/>
            <a:ext cx="2218242" cy="1128775"/>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Docker Container</a:t>
            </a:r>
            <a:br>
              <a:rPr lang="da-DK" sz="1800" dirty="0"/>
            </a:br>
            <a:br>
              <a:rPr lang="da-DK" sz="1800" dirty="0"/>
            </a:br>
            <a:endParaRPr lang="da-DK" sz="1800" dirty="0"/>
          </a:p>
        </p:txBody>
      </p:sp>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Inspect the Application</a:t>
            </a:r>
          </a:p>
          <a:p>
            <a:r>
              <a:rPr lang="da-DK" sz="2400" dirty="0"/>
              <a:t>Serve it via JSONServer &amp; call it</a:t>
            </a:r>
          </a:p>
          <a:p>
            <a:r>
              <a:rPr lang="da-DK" sz="2400" dirty="0"/>
              <a:t>Create a Docker Container under Linux</a:t>
            </a:r>
          </a:p>
          <a:p>
            <a:pPr lvl="1"/>
            <a:r>
              <a:rPr lang="da-DK" sz="2000" dirty="0"/>
              <a:t>Containers are like virtual machines but very, very, VERY much easier to build, deploy, and manage</a:t>
            </a:r>
          </a:p>
          <a:p>
            <a:endParaRPr lang="da-DK" sz="2400" dirty="0"/>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5968159" y="883708"/>
            <a:ext cx="2881884" cy="99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14035" y="1225191"/>
            <a:ext cx="89629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54124"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
        <p:nvSpPr>
          <p:cNvPr id="12" name="Title 11">
            <a:extLst>
              <a:ext uri="{FF2B5EF4-FFF2-40B4-BE49-F238E27FC236}">
                <a16:creationId xmlns:a16="http://schemas.microsoft.com/office/drawing/2014/main" id="{86F5C376-D528-4B2E-B6DE-F1A491A37413}"/>
              </a:ext>
            </a:extLst>
          </p:cNvPr>
          <p:cNvSpPr>
            <a:spLocks noGrp="1"/>
          </p:cNvSpPr>
          <p:nvPr>
            <p:ph type="title"/>
          </p:nvPr>
        </p:nvSpPr>
        <p:spPr/>
        <p:txBody>
          <a:bodyPr>
            <a:normAutofit fontScale="90000"/>
          </a:bodyPr>
          <a:lstStyle/>
          <a:p>
            <a:r>
              <a:rPr lang="da-DK" dirty="0"/>
              <a:t>Agenda</a:t>
            </a:r>
          </a:p>
        </p:txBody>
      </p:sp>
    </p:spTree>
    <p:extLst>
      <p:ext uri="{BB962C8B-B14F-4D97-AF65-F5344CB8AC3E}">
        <p14:creationId xmlns:p14="http://schemas.microsoft.com/office/powerpoint/2010/main" val="199404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64A0691-639B-4229-917C-591FC6946182}"/>
              </a:ext>
            </a:extLst>
          </p:cNvPr>
          <p:cNvSpPr txBox="1">
            <a:spLocks/>
          </p:cNvSpPr>
          <p:nvPr/>
        </p:nvSpPr>
        <p:spPr>
          <a:xfrm>
            <a:off x="6803061" y="1621357"/>
            <a:ext cx="2218242" cy="1128775"/>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Docker Container</a:t>
            </a:r>
            <a:br>
              <a:rPr lang="da-DK" sz="1800" dirty="0"/>
            </a:br>
            <a:br>
              <a:rPr lang="da-DK" sz="1800" dirty="0"/>
            </a:br>
            <a:endParaRPr lang="da-DK" sz="1800" dirty="0"/>
          </a:p>
        </p:txBody>
      </p:sp>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Agenda</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Serve application via JSONServer</a:t>
            </a:r>
          </a:p>
          <a:p>
            <a:r>
              <a:rPr lang="da-DK" sz="2400" dirty="0"/>
              <a:t>Call it from APL, Python &amp; curl</a:t>
            </a:r>
          </a:p>
          <a:p>
            <a:r>
              <a:rPr lang="da-DK" sz="2400" dirty="0"/>
              <a:t>Create a Docker Container</a:t>
            </a:r>
          </a:p>
          <a:p>
            <a:r>
              <a:rPr lang="da-DK" sz="2400" dirty="0"/>
              <a:t>Store the Image in DockerHub</a:t>
            </a:r>
          </a:p>
          <a:p>
            <a:pPr lvl="1"/>
            <a:r>
              <a:rPr lang="da-DK" sz="2000" dirty="0"/>
              <a:t>DockerHub is an online repository for Docker Container Images</a:t>
            </a:r>
          </a:p>
          <a:p>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5976177" y="883708"/>
            <a:ext cx="2873866" cy="99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14035" y="1225191"/>
            <a:ext cx="89629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62142"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
        <p:nvSpPr>
          <p:cNvPr id="72" name="Content Placeholder 2">
            <a:extLst>
              <a:ext uri="{FF2B5EF4-FFF2-40B4-BE49-F238E27FC236}">
                <a16:creationId xmlns:a16="http://schemas.microsoft.com/office/drawing/2014/main" id="{2D47B37A-EDF5-4EF0-A11C-3D171CC56C9C}"/>
              </a:ext>
            </a:extLst>
          </p:cNvPr>
          <p:cNvSpPr txBox="1">
            <a:spLocks/>
          </p:cNvSpPr>
          <p:nvPr/>
        </p:nvSpPr>
        <p:spPr>
          <a:xfrm>
            <a:off x="7851418" y="518102"/>
            <a:ext cx="1215117" cy="221732"/>
          </a:xfrm>
          <a:prstGeom prst="rect">
            <a:avLst/>
          </a:prstGeom>
          <a:solidFill>
            <a:schemeClr val="accent5">
              <a:lumMod val="20000"/>
              <a:lumOff val="80000"/>
            </a:schemeClr>
          </a:solidFill>
          <a:ln>
            <a:solidFill>
              <a:schemeClr val="tx1"/>
            </a:solidFill>
          </a:ln>
        </p:spPr>
        <p:txBody>
          <a:bodyPr vert="horz" lIns="91440" tIns="45720" rIns="91440" bIns="45720" rtlCol="0">
            <a:normAutofit fontScale="325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hub.docker.com</a:t>
            </a:r>
          </a:p>
        </p:txBody>
      </p:sp>
      <p:cxnSp>
        <p:nvCxnSpPr>
          <p:cNvPr id="73" name="Straight Arrow Connector 72">
            <a:extLst>
              <a:ext uri="{FF2B5EF4-FFF2-40B4-BE49-F238E27FC236}">
                <a16:creationId xmlns:a16="http://schemas.microsoft.com/office/drawing/2014/main" id="{B9163109-8A38-4F2E-A5FF-65CE1F312DDA}"/>
              </a:ext>
            </a:extLst>
          </p:cNvPr>
          <p:cNvCxnSpPr>
            <a:cxnSpLocks/>
          </p:cNvCxnSpPr>
          <p:nvPr/>
        </p:nvCxnSpPr>
        <p:spPr>
          <a:xfrm flipV="1">
            <a:off x="7912182" y="681540"/>
            <a:ext cx="330293" cy="939817"/>
          </a:xfrm>
          <a:prstGeom prst="straightConnector1">
            <a:avLst/>
          </a:prstGeom>
          <a:ln w="25400">
            <a:solidFill>
              <a:srgbClr val="7C7DCF"/>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84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64A0691-639B-4229-917C-591FC6946182}"/>
              </a:ext>
            </a:extLst>
          </p:cNvPr>
          <p:cNvSpPr txBox="1">
            <a:spLocks/>
          </p:cNvSpPr>
          <p:nvPr/>
        </p:nvSpPr>
        <p:spPr>
          <a:xfrm>
            <a:off x="6803061" y="1621357"/>
            <a:ext cx="2218242" cy="1128775"/>
          </a:xfrm>
          <a:prstGeom prst="rect">
            <a:avLst/>
          </a:prstGeom>
          <a:solidFill>
            <a:schemeClr val="accent5">
              <a:lumMod val="40000"/>
              <a:lumOff val="6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Docker Container</a:t>
            </a:r>
            <a:br>
              <a:rPr lang="da-DK" sz="1800" dirty="0"/>
            </a:br>
            <a:br>
              <a:rPr lang="da-DK" sz="1800" dirty="0"/>
            </a:br>
            <a:endParaRPr lang="da-DK" sz="1800" dirty="0"/>
          </a:p>
        </p:txBody>
      </p:sp>
      <p:sp>
        <p:nvSpPr>
          <p:cNvPr id="6" name="Content Placeholder 2">
            <a:extLst>
              <a:ext uri="{FF2B5EF4-FFF2-40B4-BE49-F238E27FC236}">
                <a16:creationId xmlns:a16="http://schemas.microsoft.com/office/drawing/2014/main" id="{3298B7E1-03CF-486F-9005-0747F6FE1BCB}"/>
              </a:ext>
            </a:extLst>
          </p:cNvPr>
          <p:cNvSpPr txBox="1">
            <a:spLocks/>
          </p:cNvSpPr>
          <p:nvPr/>
        </p:nvSpPr>
        <p:spPr>
          <a:xfrm>
            <a:off x="7183569" y="1964118"/>
            <a:ext cx="1755195" cy="721273"/>
          </a:xfrm>
          <a:prstGeom prst="rect">
            <a:avLst/>
          </a:prstGeom>
          <a:solidFill>
            <a:srgbClr val="00B0F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JSONServer</a:t>
            </a:r>
            <a:br>
              <a:rPr lang="da-DK" sz="1800" dirty="0"/>
            </a:br>
            <a:br>
              <a:rPr lang="da-DK" sz="1800" dirty="0"/>
            </a:br>
            <a:endParaRPr lang="da-DK" sz="1800" dirty="0"/>
          </a:p>
        </p:txBody>
      </p:sp>
      <p:sp>
        <p:nvSpPr>
          <p:cNvPr id="2" name="Title 1">
            <a:extLst>
              <a:ext uri="{FF2B5EF4-FFF2-40B4-BE49-F238E27FC236}">
                <a16:creationId xmlns:a16="http://schemas.microsoft.com/office/drawing/2014/main" id="{4AD44B5B-A89B-482F-9A47-27EBFF2B2F9C}"/>
              </a:ext>
            </a:extLst>
          </p:cNvPr>
          <p:cNvSpPr>
            <a:spLocks noGrp="1"/>
          </p:cNvSpPr>
          <p:nvPr>
            <p:ph type="title"/>
          </p:nvPr>
        </p:nvSpPr>
        <p:spPr/>
        <p:txBody>
          <a:bodyPr>
            <a:normAutofit fontScale="90000"/>
          </a:bodyPr>
          <a:lstStyle/>
          <a:p>
            <a:r>
              <a:rPr lang="da-DK" dirty="0"/>
              <a:t>Agenda</a:t>
            </a:r>
          </a:p>
        </p:txBody>
      </p:sp>
      <p:sp>
        <p:nvSpPr>
          <p:cNvPr id="3" name="Content Placeholder 2">
            <a:extLst>
              <a:ext uri="{FF2B5EF4-FFF2-40B4-BE49-F238E27FC236}">
                <a16:creationId xmlns:a16="http://schemas.microsoft.com/office/drawing/2014/main" id="{767D3824-2179-4866-8C8B-02CF562FBA78}"/>
              </a:ext>
            </a:extLst>
          </p:cNvPr>
          <p:cNvSpPr>
            <a:spLocks noGrp="1"/>
          </p:cNvSpPr>
          <p:nvPr>
            <p:ph idx="1"/>
          </p:nvPr>
        </p:nvSpPr>
        <p:spPr>
          <a:xfrm>
            <a:off x="323528" y="1304419"/>
            <a:ext cx="4733940" cy="3394472"/>
          </a:xfrm>
        </p:spPr>
        <p:txBody>
          <a:bodyPr>
            <a:normAutofit/>
          </a:bodyPr>
          <a:lstStyle/>
          <a:p>
            <a:r>
              <a:rPr lang="da-DK" sz="2400" dirty="0"/>
              <a:t>Serve application via JSONServer</a:t>
            </a:r>
          </a:p>
          <a:p>
            <a:r>
              <a:rPr lang="da-DK" sz="2400" dirty="0"/>
              <a:t>Create &amp; Store Docker Container</a:t>
            </a:r>
          </a:p>
          <a:p>
            <a:r>
              <a:rPr lang="da-DK" sz="2400" dirty="0"/>
              <a:t>Create a Linux Virtual Machine containing only Docker on the Amazon Elastic Compute Cloud</a:t>
            </a:r>
          </a:p>
          <a:p>
            <a:r>
              <a:rPr lang="da-DK" sz="2400" dirty="0"/>
              <a:t>Pull the Image from DockerHub</a:t>
            </a:r>
          </a:p>
          <a:p>
            <a:r>
              <a:rPr lang="da-DK" sz="2400" dirty="0"/>
              <a:t>Start it and call it from Python</a:t>
            </a:r>
          </a:p>
          <a:p>
            <a:pPr marL="0" indent="0">
              <a:buNone/>
            </a:pPr>
            <a:endParaRPr lang="en-GB" sz="2400" dirty="0"/>
          </a:p>
        </p:txBody>
      </p:sp>
      <p:sp>
        <p:nvSpPr>
          <p:cNvPr id="4" name="Content Placeholder 3">
            <a:extLst>
              <a:ext uri="{FF2B5EF4-FFF2-40B4-BE49-F238E27FC236}">
                <a16:creationId xmlns:a16="http://schemas.microsoft.com/office/drawing/2014/main" id="{63EDB1C6-41DE-42EB-94C2-A534A0501EB5}"/>
              </a:ext>
            </a:extLst>
          </p:cNvPr>
          <p:cNvSpPr>
            <a:spLocks noGrp="1"/>
          </p:cNvSpPr>
          <p:nvPr>
            <p:ph sz="quarter" idx="12"/>
          </p:nvPr>
        </p:nvSpPr>
        <p:spPr/>
        <p:txBody>
          <a:bodyPr/>
          <a:lstStyle/>
          <a:p>
            <a:endParaRPr lang="da-DK" dirty="0"/>
          </a:p>
        </p:txBody>
      </p:sp>
      <p:sp>
        <p:nvSpPr>
          <p:cNvPr id="5" name="Content Placeholder 2">
            <a:extLst>
              <a:ext uri="{FF2B5EF4-FFF2-40B4-BE49-F238E27FC236}">
                <a16:creationId xmlns:a16="http://schemas.microsoft.com/office/drawing/2014/main" id="{411A3422-E7F3-4CE8-95F3-509560E06BC2}"/>
              </a:ext>
            </a:extLst>
          </p:cNvPr>
          <p:cNvSpPr txBox="1">
            <a:spLocks/>
          </p:cNvSpPr>
          <p:nvPr/>
        </p:nvSpPr>
        <p:spPr>
          <a:xfrm>
            <a:off x="7634908" y="2292537"/>
            <a:ext cx="1215135" cy="315035"/>
          </a:xfrm>
          <a:prstGeom prst="rect">
            <a:avLst/>
          </a:prstGeom>
          <a:solidFill>
            <a:srgbClr val="FFC00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∇GetSign</a:t>
            </a:r>
          </a:p>
        </p:txBody>
      </p:sp>
      <p:cxnSp>
        <p:nvCxnSpPr>
          <p:cNvPr id="11" name="Straight Arrow Connector 10">
            <a:extLst>
              <a:ext uri="{FF2B5EF4-FFF2-40B4-BE49-F238E27FC236}">
                <a16:creationId xmlns:a16="http://schemas.microsoft.com/office/drawing/2014/main" id="{5E0D10FC-EE99-4C25-8E3F-EAD5BA35F1A8}"/>
              </a:ext>
            </a:extLst>
          </p:cNvPr>
          <p:cNvCxnSpPr>
            <a:cxnSpLocks/>
          </p:cNvCxnSpPr>
          <p:nvPr/>
        </p:nvCxnSpPr>
        <p:spPr>
          <a:xfrm>
            <a:off x="8715028" y="962012"/>
            <a:ext cx="0" cy="1002105"/>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F306350-2EDC-4B6C-B7A2-4DC54E54433D}"/>
              </a:ext>
            </a:extLst>
          </p:cNvPr>
          <p:cNvCxnSpPr>
            <a:cxnSpLocks/>
          </p:cNvCxnSpPr>
          <p:nvPr/>
        </p:nvCxnSpPr>
        <p:spPr>
          <a:xfrm>
            <a:off x="8580013" y="1063956"/>
            <a:ext cx="0" cy="903007"/>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DBE9AD-8559-440C-98BD-C3E355A43BDB}"/>
              </a:ext>
            </a:extLst>
          </p:cNvPr>
          <p:cNvCxnSpPr>
            <a:cxnSpLocks/>
          </p:cNvCxnSpPr>
          <p:nvPr/>
        </p:nvCxnSpPr>
        <p:spPr>
          <a:xfrm>
            <a:off x="8850043" y="883707"/>
            <a:ext cx="0" cy="1080410"/>
          </a:xfrm>
          <a:prstGeom prst="straightConnector1">
            <a:avLst/>
          </a:prstGeom>
          <a:ln w="254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B7F3AD-8669-4086-84E4-40337128AE0A}"/>
              </a:ext>
            </a:extLst>
          </p:cNvPr>
          <p:cNvCxnSpPr>
            <a:cxnSpLocks/>
            <a:stCxn id="9" idx="3"/>
          </p:cNvCxnSpPr>
          <p:nvPr/>
        </p:nvCxnSpPr>
        <p:spPr>
          <a:xfrm flipV="1">
            <a:off x="5931768" y="883707"/>
            <a:ext cx="2918275" cy="991"/>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8FC7D16-67CB-479B-A608-0834BB2B8642}"/>
              </a:ext>
            </a:extLst>
          </p:cNvPr>
          <p:cNvCxnSpPr>
            <a:cxnSpLocks/>
          </p:cNvCxnSpPr>
          <p:nvPr/>
        </p:nvCxnSpPr>
        <p:spPr>
          <a:xfrm flipV="1">
            <a:off x="6139421" y="970194"/>
            <a:ext cx="2575607" cy="7078"/>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542FC7E-544F-4367-B33F-93E013D36CB1}"/>
              </a:ext>
            </a:extLst>
          </p:cNvPr>
          <p:cNvCxnSpPr>
            <a:cxnSpLocks/>
          </p:cNvCxnSpPr>
          <p:nvPr/>
        </p:nvCxnSpPr>
        <p:spPr>
          <a:xfrm flipV="1">
            <a:off x="6347075" y="1063956"/>
            <a:ext cx="2232938" cy="1"/>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3EAD8D1-4D5C-4C2E-8032-2B1A9C904791}"/>
              </a:ext>
            </a:extLst>
          </p:cNvPr>
          <p:cNvCxnSpPr>
            <a:cxnSpLocks/>
            <a:stCxn id="7" idx="3"/>
          </p:cNvCxnSpPr>
          <p:nvPr/>
        </p:nvCxnSpPr>
        <p:spPr>
          <a:xfrm>
            <a:off x="6210325" y="1964119"/>
            <a:ext cx="148448" cy="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47C23A6-D054-41E4-97FF-6003A8A9FF28}"/>
              </a:ext>
            </a:extLst>
          </p:cNvPr>
          <p:cNvCxnSpPr>
            <a:cxnSpLocks/>
          </p:cNvCxnSpPr>
          <p:nvPr/>
        </p:nvCxnSpPr>
        <p:spPr>
          <a:xfrm flipV="1">
            <a:off x="6358773" y="1065211"/>
            <a:ext cx="0" cy="900101"/>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D0B35CC-D07B-4A37-B26C-621927686AE1}"/>
              </a:ext>
            </a:extLst>
          </p:cNvPr>
          <p:cNvCxnSpPr>
            <a:cxnSpLocks/>
          </p:cNvCxnSpPr>
          <p:nvPr/>
        </p:nvCxnSpPr>
        <p:spPr>
          <a:xfrm flipV="1">
            <a:off x="6139421" y="977272"/>
            <a:ext cx="0" cy="402975"/>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AD61340-89F0-46D6-8C0B-EE85C45E31E4}"/>
              </a:ext>
            </a:extLst>
          </p:cNvPr>
          <p:cNvSpPr txBox="1">
            <a:spLocks/>
          </p:cNvSpPr>
          <p:nvPr/>
        </p:nvSpPr>
        <p:spPr>
          <a:xfrm>
            <a:off x="5314035" y="1225191"/>
            <a:ext cx="896296" cy="329567"/>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curl</a:t>
            </a:r>
          </a:p>
        </p:txBody>
      </p:sp>
      <p:sp>
        <p:nvSpPr>
          <p:cNvPr id="7" name="Content Placeholder 2">
            <a:extLst>
              <a:ext uri="{FF2B5EF4-FFF2-40B4-BE49-F238E27FC236}">
                <a16:creationId xmlns:a16="http://schemas.microsoft.com/office/drawing/2014/main" id="{F728069F-2A79-4B66-BF2B-059D36A8269A}"/>
              </a:ext>
            </a:extLst>
          </p:cNvPr>
          <p:cNvSpPr txBox="1">
            <a:spLocks/>
          </p:cNvSpPr>
          <p:nvPr/>
        </p:nvSpPr>
        <p:spPr>
          <a:xfrm>
            <a:off x="5314034" y="1789608"/>
            <a:ext cx="896291" cy="349021"/>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Python</a:t>
            </a:r>
          </a:p>
        </p:txBody>
      </p:sp>
      <p:sp>
        <p:nvSpPr>
          <p:cNvPr id="9" name="Content Placeholder 2">
            <a:extLst>
              <a:ext uri="{FF2B5EF4-FFF2-40B4-BE49-F238E27FC236}">
                <a16:creationId xmlns:a16="http://schemas.microsoft.com/office/drawing/2014/main" id="{06B7CE61-662C-4829-9479-A953E20771AF}"/>
              </a:ext>
            </a:extLst>
          </p:cNvPr>
          <p:cNvSpPr txBox="1">
            <a:spLocks/>
          </p:cNvSpPr>
          <p:nvPr/>
        </p:nvSpPr>
        <p:spPr>
          <a:xfrm>
            <a:off x="5314035" y="727180"/>
            <a:ext cx="617733" cy="315035"/>
          </a:xfrm>
          <a:prstGeom prst="rect">
            <a:avLst/>
          </a:prstGeom>
          <a:solidFill>
            <a:srgbClr val="92D050"/>
          </a:solidFill>
          <a:ln>
            <a:solidFill>
              <a:srgbClr val="00B050"/>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APL</a:t>
            </a:r>
          </a:p>
        </p:txBody>
      </p:sp>
      <p:sp>
        <p:nvSpPr>
          <p:cNvPr id="72" name="Content Placeholder 2">
            <a:extLst>
              <a:ext uri="{FF2B5EF4-FFF2-40B4-BE49-F238E27FC236}">
                <a16:creationId xmlns:a16="http://schemas.microsoft.com/office/drawing/2014/main" id="{2D47B37A-EDF5-4EF0-A11C-3D171CC56C9C}"/>
              </a:ext>
            </a:extLst>
          </p:cNvPr>
          <p:cNvSpPr txBox="1">
            <a:spLocks/>
          </p:cNvSpPr>
          <p:nvPr/>
        </p:nvSpPr>
        <p:spPr>
          <a:xfrm>
            <a:off x="7851418" y="518102"/>
            <a:ext cx="1215117" cy="221732"/>
          </a:xfrm>
          <a:prstGeom prst="rect">
            <a:avLst/>
          </a:prstGeom>
          <a:solidFill>
            <a:schemeClr val="accent5">
              <a:lumMod val="20000"/>
              <a:lumOff val="80000"/>
            </a:schemeClr>
          </a:solidFill>
          <a:ln>
            <a:solidFill>
              <a:schemeClr val="tx1"/>
            </a:solidFill>
          </a:ln>
        </p:spPr>
        <p:txBody>
          <a:bodyPr vert="horz" lIns="91440" tIns="45720" rIns="91440" bIns="45720" rtlCol="0">
            <a:normAutofit fontScale="32500" lnSpcReduction="20000"/>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dirty="0"/>
              <a:t>hub.docker.com</a:t>
            </a:r>
          </a:p>
        </p:txBody>
      </p:sp>
      <p:cxnSp>
        <p:nvCxnSpPr>
          <p:cNvPr id="73" name="Straight Arrow Connector 72">
            <a:extLst>
              <a:ext uri="{FF2B5EF4-FFF2-40B4-BE49-F238E27FC236}">
                <a16:creationId xmlns:a16="http://schemas.microsoft.com/office/drawing/2014/main" id="{B9163109-8A38-4F2E-A5FF-65CE1F312DDA}"/>
              </a:ext>
            </a:extLst>
          </p:cNvPr>
          <p:cNvCxnSpPr>
            <a:cxnSpLocks/>
          </p:cNvCxnSpPr>
          <p:nvPr/>
        </p:nvCxnSpPr>
        <p:spPr>
          <a:xfrm flipV="1">
            <a:off x="7912182" y="681540"/>
            <a:ext cx="330293" cy="939817"/>
          </a:xfrm>
          <a:prstGeom prst="straightConnector1">
            <a:avLst/>
          </a:prstGeom>
          <a:ln w="25400">
            <a:solidFill>
              <a:srgbClr val="7C7DC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BE4D75B-88B7-4A4C-9000-D318C1BDED85}"/>
              </a:ext>
            </a:extLst>
          </p:cNvPr>
          <p:cNvCxnSpPr>
            <a:cxnSpLocks/>
          </p:cNvCxnSpPr>
          <p:nvPr/>
        </p:nvCxnSpPr>
        <p:spPr>
          <a:xfrm flipH="1">
            <a:off x="7851418" y="681540"/>
            <a:ext cx="278565" cy="810090"/>
          </a:xfrm>
          <a:prstGeom prst="straightConnector1">
            <a:avLst/>
          </a:prstGeom>
          <a:ln w="25400">
            <a:solidFill>
              <a:srgbClr val="7C7DCF"/>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E0C8DAA2-6138-4B6F-A53E-66C420746C1A}"/>
              </a:ext>
            </a:extLst>
          </p:cNvPr>
          <p:cNvSpPr txBox="1">
            <a:spLocks/>
          </p:cNvSpPr>
          <p:nvPr/>
        </p:nvSpPr>
        <p:spPr>
          <a:xfrm>
            <a:off x="6507215" y="1266605"/>
            <a:ext cx="2559320" cy="1570469"/>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Clr>
                <a:srgbClr val="FF9421"/>
              </a:buClr>
              <a:buFont typeface="Wingdings" panose="05000000000000000000"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942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9421"/>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9421"/>
              </a:buClr>
              <a:buFont typeface="Wingdings" panose="05000000000000000000" pitchFamily="2" charset="2"/>
              <a:buChar char="§"/>
              <a:defRPr sz="2000" kern="1200">
                <a:solidFill>
                  <a:schemeClr val="tx1"/>
                </a:solidFill>
                <a:latin typeface="+mn-lt"/>
                <a:ea typeface="+mn-ea"/>
                <a:cs typeface="+mn-cs"/>
              </a:defRPr>
            </a:lvl4pPr>
            <a:lvl5pPr marL="2154238" indent="-325438" algn="l" defTabSz="914400" rtl="0" eaLnBrk="1" latinLnBrk="0" hangingPunct="1">
              <a:spcBef>
                <a:spcPct val="20000"/>
              </a:spcBef>
              <a:buClr>
                <a:srgbClr val="FF9421"/>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a-DK" sz="1800" dirty="0"/>
              <a:t>Amazon EC2</a:t>
            </a:r>
            <a:br>
              <a:rPr lang="da-DK" sz="1800" dirty="0"/>
            </a:br>
            <a:br>
              <a:rPr lang="da-DK" sz="1800" dirty="0"/>
            </a:br>
            <a:endParaRPr lang="da-DK" sz="1800" dirty="0"/>
          </a:p>
        </p:txBody>
      </p:sp>
    </p:spTree>
    <p:extLst>
      <p:ext uri="{BB962C8B-B14F-4D97-AF65-F5344CB8AC3E}">
        <p14:creationId xmlns:p14="http://schemas.microsoft.com/office/powerpoint/2010/main" val="94365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p:cTn id="20" dur="indefinite"/>
                                        <p:tgtEl>
                                          <p:spTgt spid="54"/>
                                        </p:tgtEl>
                                        <p:attrNameLst>
                                          <p:attrName>style.opacity</p:attrName>
                                        </p:attrNameLst>
                                      </p:cBhvr>
                                      <p:to>
                                        <p:strVal val="0.5"/>
                                      </p:to>
                                    </p:set>
                                    <p:animEffect filter="image" prLst="opacity: 0.5">
                                      <p:cBhvr rctx="IE">
                                        <p:cTn id="21" dur="indefinite"/>
                                        <p:tgtEl>
                                          <p:spTgt spid="54"/>
                                        </p:tgtEl>
                                      </p:cBhvr>
                                    </p:animEffect>
                                  </p:childTnLst>
                                </p:cTn>
                              </p:par>
                              <p:par>
                                <p:cTn id="22" presetID="1"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54" grpId="0" animBg="1"/>
      <p:bldP spid="5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846E-22CF-4636-A938-FA5CB0B89883}"/>
              </a:ext>
            </a:extLst>
          </p:cNvPr>
          <p:cNvSpPr>
            <a:spLocks noGrp="1"/>
          </p:cNvSpPr>
          <p:nvPr>
            <p:ph type="title"/>
          </p:nvPr>
        </p:nvSpPr>
        <p:spPr/>
        <p:txBody>
          <a:bodyPr>
            <a:normAutofit fontScale="90000"/>
          </a:bodyPr>
          <a:lstStyle/>
          <a:p>
            <a:r>
              <a:rPr lang="da-DK" dirty="0"/>
              <a:t>Hold On To Your Hats!</a:t>
            </a:r>
          </a:p>
        </p:txBody>
      </p:sp>
      <p:sp>
        <p:nvSpPr>
          <p:cNvPr id="3" name="Content Placeholder 2">
            <a:extLst>
              <a:ext uri="{FF2B5EF4-FFF2-40B4-BE49-F238E27FC236}">
                <a16:creationId xmlns:a16="http://schemas.microsoft.com/office/drawing/2014/main" id="{4A900397-A944-474D-A2AC-0E3CB3088C29}"/>
              </a:ext>
            </a:extLst>
          </p:cNvPr>
          <p:cNvSpPr>
            <a:spLocks noGrp="1"/>
          </p:cNvSpPr>
          <p:nvPr>
            <p:ph idx="1"/>
          </p:nvPr>
        </p:nvSpPr>
        <p:spPr>
          <a:xfrm>
            <a:off x="323528" y="1200151"/>
            <a:ext cx="5605672" cy="3394472"/>
          </a:xfrm>
        </p:spPr>
        <p:txBody>
          <a:bodyPr>
            <a:normAutofit lnSpcReduction="10000"/>
          </a:bodyPr>
          <a:lstStyle/>
          <a:p>
            <a:r>
              <a:rPr lang="da-DK" dirty="0"/>
              <a:t>We will do all of this in 60 minutes</a:t>
            </a:r>
          </a:p>
          <a:p>
            <a:r>
              <a:rPr lang="da-DK" dirty="0"/>
              <a:t>The slides and other materials are intended to contain </a:t>
            </a:r>
            <a:r>
              <a:rPr lang="da-DK" b="1" i="1" dirty="0"/>
              <a:t>everything</a:t>
            </a:r>
            <a:r>
              <a:rPr lang="da-DK" dirty="0"/>
              <a:t> you need to repeat this at home</a:t>
            </a:r>
          </a:p>
          <a:p>
            <a:r>
              <a:rPr lang="da-DK" dirty="0"/>
              <a:t>Here we go...</a:t>
            </a:r>
          </a:p>
        </p:txBody>
      </p:sp>
      <p:sp>
        <p:nvSpPr>
          <p:cNvPr id="4" name="Content Placeholder 3">
            <a:extLst>
              <a:ext uri="{FF2B5EF4-FFF2-40B4-BE49-F238E27FC236}">
                <a16:creationId xmlns:a16="http://schemas.microsoft.com/office/drawing/2014/main" id="{47603D3D-D9B7-497E-89BF-19AC71B94D31}"/>
              </a:ext>
            </a:extLst>
          </p:cNvPr>
          <p:cNvSpPr>
            <a:spLocks noGrp="1"/>
          </p:cNvSpPr>
          <p:nvPr>
            <p:ph sz="quarter" idx="12"/>
          </p:nvPr>
        </p:nvSpPr>
        <p:spPr/>
        <p:txBody>
          <a:bodyPr/>
          <a:lstStyle/>
          <a:p>
            <a:endParaRPr lang="da-DK" dirty="0"/>
          </a:p>
        </p:txBody>
      </p:sp>
      <p:pic>
        <p:nvPicPr>
          <p:cNvPr id="6146" name="Picture 2" descr="Image result for hat">
            <a:extLst>
              <a:ext uri="{FF2B5EF4-FFF2-40B4-BE49-F238E27FC236}">
                <a16:creationId xmlns:a16="http://schemas.microsoft.com/office/drawing/2014/main" id="{36672D3D-37B6-4577-9F5C-8BE930E86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5201" y="573528"/>
            <a:ext cx="1970199" cy="180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54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11896</TotalTime>
  <Words>1379</Words>
  <Application>Microsoft Office PowerPoint</Application>
  <PresentationFormat>On-screen Show (16:9)</PresentationFormat>
  <Paragraphs>319</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APL385 Unicode</vt:lpstr>
      <vt:lpstr>Arial</vt:lpstr>
      <vt:lpstr>Calibri</vt:lpstr>
      <vt:lpstr>Courier New</vt:lpstr>
      <vt:lpstr>Klavika Bold</vt:lpstr>
      <vt:lpstr>Klavika Medium</vt:lpstr>
      <vt:lpstr>Wingdings</vt:lpstr>
      <vt:lpstr>Office Theme</vt:lpstr>
      <vt:lpstr>Microservices in Dyalog APL Morten Kromberg – 11th January 2018</vt:lpstr>
      <vt:lpstr>Microservices Definition (Wikipedia)</vt:lpstr>
      <vt:lpstr>Microservices in Dyalog APL</vt:lpstr>
      <vt:lpstr>Agenda</vt:lpstr>
      <vt:lpstr>Agenda</vt:lpstr>
      <vt:lpstr>Agenda</vt:lpstr>
      <vt:lpstr>Agenda</vt:lpstr>
      <vt:lpstr>Agenda</vt:lpstr>
      <vt:lpstr>Hold On To Your Hats!</vt:lpstr>
      <vt:lpstr>Step 1</vt:lpstr>
      <vt:lpstr>JSONServer</vt:lpstr>
      <vt:lpstr>JSONServer Demo</vt:lpstr>
      <vt:lpstr>JSONServer Features - Recap</vt:lpstr>
      <vt:lpstr>Step 2</vt:lpstr>
      <vt:lpstr>Containers &amp; Docker</vt:lpstr>
      <vt:lpstr>Containers &amp; Docker</vt:lpstr>
      <vt:lpstr>Example Docker Image</vt:lpstr>
      <vt:lpstr>The JSONServer Docker Image</vt:lpstr>
      <vt:lpstr>Docker Image for JSONServer</vt:lpstr>
      <vt:lpstr>PowerPoint Presentation</vt:lpstr>
      <vt:lpstr>PowerPoint Presentation</vt:lpstr>
      <vt:lpstr>PowerPoint Presentation</vt:lpstr>
      <vt:lpstr>PowerPoint Presentation</vt:lpstr>
      <vt:lpstr>Demo: Under Debian Linux</vt:lpstr>
      <vt:lpstr>Docker Recap</vt:lpstr>
      <vt:lpstr>Step 3</vt:lpstr>
      <vt:lpstr>PowerPoint Presentation</vt:lpstr>
      <vt:lpstr>PowerPoint Presentation</vt:lpstr>
      <vt:lpstr>PowerPoint Presentation</vt:lpstr>
      <vt:lpstr>PowerPoint Presentation</vt:lpstr>
      <vt:lpstr>Demo</vt:lpstr>
      <vt:lpstr>Step 4</vt:lpstr>
      <vt:lpstr>Amazon EC2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Introducing PuTTY &amp; PuTTYGen</vt:lpstr>
      <vt:lpstr>PuTTYGen</vt:lpstr>
      <vt:lpstr>PuTTY</vt:lpstr>
      <vt:lpstr>PowerPoint Presentation</vt:lpstr>
      <vt:lpstr>Final Steps...</vt:lpstr>
      <vt:lpstr>Demo</vt:lpstr>
      <vt:lpstr>Cast of Technologies &amp; Tools</vt:lpstr>
      <vt:lpstr>Issues Not Discussed Today</vt:lpstr>
      <vt:lpstr>Many Thanks to...</vt:lpstr>
      <vt:lpstr>Next Webinar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Smith</dc:creator>
  <cp:lastModifiedBy>Morten Kromberg</cp:lastModifiedBy>
  <cp:revision>218</cp:revision>
  <dcterms:created xsi:type="dcterms:W3CDTF">2016-07-29T08:25:06Z</dcterms:created>
  <dcterms:modified xsi:type="dcterms:W3CDTF">2018-01-12T08:23:36Z</dcterms:modified>
</cp:coreProperties>
</file>